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99" r:id="rId4"/>
    <p:sldId id="300" r:id="rId5"/>
    <p:sldId id="259" r:id="rId6"/>
    <p:sldId id="308" r:id="rId7"/>
    <p:sldId id="301" r:id="rId8"/>
    <p:sldId id="297" r:id="rId9"/>
    <p:sldId id="313" r:id="rId10"/>
    <p:sldId id="314" r:id="rId11"/>
    <p:sldId id="307" r:id="rId12"/>
    <p:sldId id="298" r:id="rId13"/>
    <p:sldId id="315" r:id="rId14"/>
    <p:sldId id="316" r:id="rId15"/>
    <p:sldId id="310" r:id="rId16"/>
    <p:sldId id="317" r:id="rId17"/>
    <p:sldId id="266" r:id="rId18"/>
    <p:sldId id="267" r:id="rId19"/>
    <p:sldId id="268" r:id="rId20"/>
    <p:sldId id="269" r:id="rId21"/>
    <p:sldId id="270" r:id="rId22"/>
    <p:sldId id="311" r:id="rId23"/>
    <p:sldId id="273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8000"/>
    <a:srgbClr val="0033CC"/>
    <a:srgbClr val="000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513" autoAdjust="0"/>
  </p:normalViewPr>
  <p:slideViewPr>
    <p:cSldViewPr>
      <p:cViewPr varScale="1">
        <p:scale>
          <a:sx n="65" d="100"/>
          <a:sy n="65" d="100"/>
        </p:scale>
        <p:origin x="6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81571-B913-4197-B3F6-89ED4BE4DF2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638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C026E-2201-4157-ABFD-C93FF8EB35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005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BBD93-CECF-4DE1-8D10-0FC90E8741A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654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3D6EF-7F04-460D-980E-B49FAA3F30A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5700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4421EC-0F63-4382-9425-BDFEE6A2B931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388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ECBC0-E5A7-4BEF-9EC0-294C93AA416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375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E3D33-8ED9-443B-8D4E-A946F6E5590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34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F650A-D0ED-40B8-BBCC-B2ABD717C8BA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697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6F7B-EF16-4D09-82C5-AB9F387F34BA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597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4B317-6D44-49D9-8D4D-DC2541F28E4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13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FF7AF-7FD3-4BEC-BC1E-CBFF3DAE406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732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4DD604-0B7A-4CF0-A949-7ACF391CDD1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746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http://t0.gstatic.com/images?q=tbn:ANd9GcTcFNGUYHof8OAsNuI0LbAMwChLsUp0TYOAeeXhdnemgBttxils-4CT" TargetMode="External"/><Relationship Id="rId7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sami.meaini@gmx.de" TargetMode="External"/><Relationship Id="rId2" Type="http://schemas.openxmlformats.org/officeDocument/2006/relationships/hyperlink" Target="mailto:BrigitteFahrenhorst@t-online.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dberlin.de/" TargetMode="External"/><Relationship Id="rId2" Type="http://schemas.openxmlformats.org/officeDocument/2006/relationships/hyperlink" Target="mailto:BrigitteFahrenhorst@t-online.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997074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de-DE" altLang="de-DE" sz="3600" dirty="0"/>
            </a:b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Introduction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to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the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Lecture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WS 2017/ 18</a:t>
            </a:r>
            <a:endParaRPr lang="de-DE" altLang="de-DE" sz="5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de-DE" altLang="de-DE" b="1" dirty="0">
                <a:noFill/>
                <a:latin typeface="Calibri" panose="020F0502020204030204" pitchFamily="34" charset="0"/>
              </a:rPr>
              <a:t>Welcome</a:t>
            </a:r>
            <a:endParaRPr lang="de-DE" altLang="de-DE" sz="2000" dirty="0">
              <a:noFill/>
              <a:latin typeface="Calibri" panose="020F0502020204030204" pitchFamily="34" charset="0"/>
            </a:endParaRPr>
          </a:p>
          <a:p>
            <a:pPr eaLnBrk="1" hangingPunct="1"/>
            <a:endParaRPr lang="de-DE" altLang="de-DE" sz="2000" dirty="0">
              <a:noFill/>
              <a:latin typeface="Calibri" panose="020F0502020204030204" pitchFamily="34" charset="0"/>
            </a:endParaRPr>
          </a:p>
          <a:p>
            <a:pPr eaLnBrk="1" hangingPunct="1"/>
            <a:endParaRPr lang="de-DE" altLang="de-DE" sz="2000" dirty="0">
              <a:latin typeface="Calibri" panose="020F0502020204030204" pitchFamily="34" charset="0"/>
            </a:endParaRPr>
          </a:p>
          <a:p>
            <a:pPr eaLnBrk="1" hangingPunct="1"/>
            <a:endParaRPr lang="de-DE" altLang="de-DE" sz="2000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de-DE" altLang="de-DE" sz="2400" dirty="0">
                <a:latin typeface="Calibri" panose="020F0502020204030204" pitchFamily="34" charset="0"/>
              </a:rPr>
              <a:t>Prof. Dr. Brigitte Fahrenhorst </a:t>
            </a:r>
          </a:p>
          <a:p>
            <a:pPr marL="0" indent="0" eaLnBrk="1" hangingPunct="1">
              <a:buNone/>
            </a:pPr>
            <a:r>
              <a:rPr lang="de-DE" altLang="de-DE" sz="2400" dirty="0">
                <a:latin typeface="Calibri" panose="020F0502020204030204" pitchFamily="34" charset="0"/>
              </a:rPr>
              <a:t>TU Berlin / SID Berlin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Why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are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people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hungry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? 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6" name="Rechteck: abgerundete Ecken 5">
            <a:extLst/>
          </p:cNvPr>
          <p:cNvSpPr/>
          <p:nvPr/>
        </p:nvSpPr>
        <p:spPr>
          <a:xfrm>
            <a:off x="566738" y="1066800"/>
            <a:ext cx="8134350" cy="556259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1371600"/>
            <a:ext cx="8001000" cy="51054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Wars and violent </a:t>
            </a:r>
            <a:r>
              <a:rPr lang="de-DE" sz="2400" b="1" dirty="0" err="1">
                <a:solidFill>
                  <a:schemeClr val="bg1"/>
                </a:solidFill>
              </a:rPr>
              <a:t>conflicts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</a:t>
            </a:r>
            <a:r>
              <a:rPr lang="de-DE" sz="2400" b="1" dirty="0" err="1">
                <a:solidFill>
                  <a:schemeClr val="bg1"/>
                </a:solidFill>
              </a:rPr>
              <a:t>natural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catastrophes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</a:t>
            </a:r>
            <a:r>
              <a:rPr lang="de-DE" sz="2400" b="1" dirty="0" err="1">
                <a:solidFill>
                  <a:schemeClr val="bg1"/>
                </a:solidFill>
              </a:rPr>
              <a:t>climate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change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</a:t>
            </a:r>
            <a:r>
              <a:rPr lang="de-DE" sz="2400" b="1" dirty="0" err="1">
                <a:solidFill>
                  <a:schemeClr val="bg1"/>
                </a:solidFill>
              </a:rPr>
              <a:t>poverty</a:t>
            </a:r>
            <a:r>
              <a:rPr lang="de-DE" sz="2400" b="1" dirty="0">
                <a:solidFill>
                  <a:schemeClr val="bg1"/>
                </a:solidFill>
              </a:rPr>
              <a:t>, </a:t>
            </a:r>
            <a:r>
              <a:rPr lang="de-DE" sz="2400" b="1" dirty="0" err="1">
                <a:solidFill>
                  <a:schemeClr val="bg1"/>
                </a:solidFill>
              </a:rPr>
              <a:t>unequal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distribution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</a:t>
            </a:r>
            <a:r>
              <a:rPr lang="de-DE" sz="2400" b="1" dirty="0" err="1">
                <a:solidFill>
                  <a:schemeClr val="bg1"/>
                </a:solidFill>
              </a:rPr>
              <a:t>Distorted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world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trade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Bad </a:t>
            </a:r>
            <a:r>
              <a:rPr lang="de-DE" sz="2400" b="1" dirty="0" err="1">
                <a:solidFill>
                  <a:schemeClr val="bg1"/>
                </a:solidFill>
              </a:rPr>
              <a:t>governance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4" name="Pfeil: Fünfeck 3">
            <a:extLst>
              <a:ext uri="{FF2B5EF4-FFF2-40B4-BE49-F238E27FC236}">
                <a16:creationId xmlns:a16="http://schemas.microsoft.com/office/drawing/2014/main" id="{78A6F7C9-F8DB-4433-AB89-C0AFFF83BF6F}"/>
              </a:ext>
            </a:extLst>
          </p:cNvPr>
          <p:cNvSpPr/>
          <p:nvPr/>
        </p:nvSpPr>
        <p:spPr>
          <a:xfrm>
            <a:off x="628650" y="1599639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Pfeil: Fünfeck 6">
            <a:extLst>
              <a:ext uri="{FF2B5EF4-FFF2-40B4-BE49-F238E27FC236}">
                <a16:creationId xmlns:a16="http://schemas.microsoft.com/office/drawing/2014/main" id="{1B8A350D-9B60-42DB-84DF-D70890144688}"/>
              </a:ext>
            </a:extLst>
          </p:cNvPr>
          <p:cNvSpPr/>
          <p:nvPr/>
        </p:nvSpPr>
        <p:spPr>
          <a:xfrm>
            <a:off x="628650" y="3324781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: Fünfeck 7">
            <a:extLst>
              <a:ext uri="{FF2B5EF4-FFF2-40B4-BE49-F238E27FC236}">
                <a16:creationId xmlns:a16="http://schemas.microsoft.com/office/drawing/2014/main" id="{374F41E6-59D8-4F42-9623-98ADF01617C6}"/>
              </a:ext>
            </a:extLst>
          </p:cNvPr>
          <p:cNvSpPr/>
          <p:nvPr/>
        </p:nvSpPr>
        <p:spPr>
          <a:xfrm>
            <a:off x="628650" y="4193378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: Fünfeck 8">
            <a:extLst>
              <a:ext uri="{FF2B5EF4-FFF2-40B4-BE49-F238E27FC236}">
                <a16:creationId xmlns:a16="http://schemas.microsoft.com/office/drawing/2014/main" id="{FDE21B1D-64E4-480A-ACB3-9AAAC23A70C6}"/>
              </a:ext>
            </a:extLst>
          </p:cNvPr>
          <p:cNvSpPr/>
          <p:nvPr/>
        </p:nvSpPr>
        <p:spPr>
          <a:xfrm>
            <a:off x="628650" y="2462210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: Fünfeck 9">
            <a:extLst>
              <a:ext uri="{FF2B5EF4-FFF2-40B4-BE49-F238E27FC236}">
                <a16:creationId xmlns:a16="http://schemas.microsoft.com/office/drawing/2014/main" id="{CBC7E630-9B2F-47D8-AF34-6E1EC6ACC16E}"/>
              </a:ext>
            </a:extLst>
          </p:cNvPr>
          <p:cNvSpPr/>
          <p:nvPr/>
        </p:nvSpPr>
        <p:spPr>
          <a:xfrm>
            <a:off x="628650" y="5068489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: Fünfeck 10">
            <a:extLst>
              <a:ext uri="{FF2B5EF4-FFF2-40B4-BE49-F238E27FC236}">
                <a16:creationId xmlns:a16="http://schemas.microsoft.com/office/drawing/2014/main" id="{62B9043A-303C-4BD9-B747-F6E46E7C8828}"/>
              </a:ext>
            </a:extLst>
          </p:cNvPr>
          <p:cNvSpPr/>
          <p:nvPr/>
        </p:nvSpPr>
        <p:spPr>
          <a:xfrm>
            <a:off x="646579" y="5943600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821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738" y="533400"/>
            <a:ext cx="8001000" cy="835025"/>
          </a:xfrm>
          <a:solidFill>
            <a:srgbClr val="002060"/>
          </a:solidFill>
        </p:spPr>
        <p:txBody>
          <a:bodyPr/>
          <a:lstStyle/>
          <a:p>
            <a:r>
              <a:rPr lang="de-DE" sz="3200" b="1" dirty="0">
                <a:solidFill>
                  <a:schemeClr val="bg1"/>
                </a:solidFill>
                <a:highlight>
                  <a:srgbClr val="000080"/>
                </a:highlight>
                <a:latin typeface="Calibri" panose="020F0502020204030204" pitchFamily="34" charset="0"/>
              </a:rPr>
              <a:t>2. </a:t>
            </a:r>
            <a:r>
              <a:rPr lang="de-DE" sz="3200" b="1" dirty="0" err="1">
                <a:solidFill>
                  <a:schemeClr val="bg1"/>
                </a:solidFill>
                <a:highlight>
                  <a:srgbClr val="000080"/>
                </a:highlight>
                <a:latin typeface="Calibri" panose="020F0502020204030204" pitchFamily="34" charset="0"/>
              </a:rPr>
              <a:t>Agricultural</a:t>
            </a:r>
            <a:r>
              <a:rPr lang="de-DE" sz="3200" b="1" dirty="0">
                <a:solidFill>
                  <a:schemeClr val="bg1"/>
                </a:solidFill>
                <a:highlight>
                  <a:srgbClr val="000080"/>
                </a:highlight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highlight>
                  <a:srgbClr val="000080"/>
                </a:highlight>
                <a:latin typeface="Calibri" panose="020F0502020204030204" pitchFamily="34" charset="0"/>
              </a:rPr>
              <a:t>Production</a:t>
            </a:r>
            <a:r>
              <a:rPr lang="de-DE" sz="3200" b="1" dirty="0">
                <a:solidFill>
                  <a:schemeClr val="bg1"/>
                </a:solidFill>
                <a:highlight>
                  <a:srgbClr val="000080"/>
                </a:highlight>
                <a:latin typeface="Calibri" panose="020F0502020204030204" pitchFamily="34" charset="0"/>
              </a:rPr>
              <a:t> </a:t>
            </a:r>
            <a:endParaRPr lang="de-DE" sz="3200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654EC15-5DA8-47B9-B160-199AC40668DC}"/>
              </a:ext>
            </a:extLst>
          </p:cNvPr>
          <p:cNvSpPr/>
          <p:nvPr/>
        </p:nvSpPr>
        <p:spPr>
          <a:xfrm>
            <a:off x="560112" y="1752600"/>
            <a:ext cx="7995686" cy="472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D29067-4EDF-440A-8417-BA6193E7D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9799"/>
            <a:ext cx="7886700" cy="396716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.	</a:t>
            </a:r>
            <a:r>
              <a:rPr lang="de-DE" sz="2400" b="1" dirty="0">
                <a:solidFill>
                  <a:schemeClr val="bg1"/>
                </a:solidFill>
              </a:rPr>
              <a:t>Green Revolution versus </a:t>
            </a:r>
            <a:r>
              <a:rPr lang="de-DE" sz="2400" b="1" dirty="0" err="1">
                <a:solidFill>
                  <a:schemeClr val="bg1"/>
                </a:solidFill>
              </a:rPr>
              <a:t>small</a:t>
            </a:r>
            <a:r>
              <a:rPr lang="de-DE" sz="2400" b="1" dirty="0">
                <a:solidFill>
                  <a:schemeClr val="bg1"/>
                </a:solidFill>
              </a:rPr>
              <a:t> holder </a:t>
            </a:r>
            <a:r>
              <a:rPr lang="de-DE" sz="2400" b="1" dirty="0" err="1">
                <a:solidFill>
                  <a:schemeClr val="bg1"/>
                </a:solidFill>
              </a:rPr>
              <a:t>farming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DE" sz="2400" b="1" dirty="0">
                <a:solidFill>
                  <a:schemeClr val="bg1"/>
                </a:solidFill>
              </a:rPr>
              <a:t>	Industrial versus </a:t>
            </a:r>
            <a:r>
              <a:rPr lang="de-DE" sz="2400" b="1" dirty="0" err="1">
                <a:solidFill>
                  <a:schemeClr val="bg1"/>
                </a:solidFill>
              </a:rPr>
              <a:t>organic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farming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DE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DE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de-DE" sz="2400" dirty="0" err="1">
                <a:solidFill>
                  <a:schemeClr val="bg1"/>
                </a:solidFill>
              </a:rPr>
              <a:t>Pesticides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herbicides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plastic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water</a:t>
            </a:r>
            <a:r>
              <a:rPr lang="de-DE" sz="2400" dirty="0">
                <a:solidFill>
                  <a:schemeClr val="bg1"/>
                </a:solidFill>
              </a:rPr>
              <a:t> and </a:t>
            </a:r>
            <a:r>
              <a:rPr lang="de-DE" sz="2400" dirty="0" err="1">
                <a:solidFill>
                  <a:schemeClr val="bg1"/>
                </a:solidFill>
              </a:rPr>
              <a:t>soil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pollution</a:t>
            </a:r>
            <a:r>
              <a:rPr lang="de-DE" sz="2400" dirty="0">
                <a:solidFill>
                  <a:schemeClr val="bg1"/>
                </a:solidFill>
              </a:rPr>
              <a:t>, hybrid </a:t>
            </a:r>
            <a:r>
              <a:rPr lang="de-DE" sz="2400" dirty="0" err="1">
                <a:solidFill>
                  <a:schemeClr val="bg1"/>
                </a:solidFill>
              </a:rPr>
              <a:t>seeds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genetically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modified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organisms</a:t>
            </a:r>
            <a:r>
              <a:rPr lang="de-DE" sz="2400" dirty="0">
                <a:solidFill>
                  <a:schemeClr val="bg1"/>
                </a:solidFill>
              </a:rPr>
              <a:t> (</a:t>
            </a:r>
            <a:r>
              <a:rPr lang="de-DE" sz="2400" dirty="0" err="1">
                <a:solidFill>
                  <a:schemeClr val="bg1"/>
                </a:solidFill>
              </a:rPr>
              <a:t>GMOs</a:t>
            </a:r>
            <a:r>
              <a:rPr lang="de-DE" sz="2400" dirty="0">
                <a:solidFill>
                  <a:schemeClr val="bg1"/>
                </a:solidFill>
              </a:rPr>
              <a:t>), high </a:t>
            </a:r>
            <a:r>
              <a:rPr lang="de-DE" sz="2400" dirty="0" err="1">
                <a:solidFill>
                  <a:schemeClr val="bg1"/>
                </a:solidFill>
              </a:rPr>
              <a:t>energy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consumption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transport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cleared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landscape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loss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of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biodiversity</a:t>
            </a:r>
            <a:r>
              <a:rPr lang="de-DE" sz="2400" dirty="0">
                <a:solidFill>
                  <a:schemeClr val="bg1"/>
                </a:solidFill>
              </a:rPr>
              <a:t> / die </a:t>
            </a:r>
            <a:r>
              <a:rPr lang="de-DE" sz="2400" dirty="0" err="1">
                <a:solidFill>
                  <a:schemeClr val="bg1"/>
                </a:solidFill>
              </a:rPr>
              <a:t>of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species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independence</a:t>
            </a:r>
            <a:r>
              <a:rPr lang="de-DE" sz="2400" dirty="0">
                <a:solidFill>
                  <a:schemeClr val="bg1"/>
                </a:solidFill>
              </a:rPr>
              <a:t>/ </a:t>
            </a:r>
            <a:r>
              <a:rPr lang="de-DE" sz="2400" dirty="0" err="1">
                <a:solidFill>
                  <a:schemeClr val="bg1"/>
                </a:solidFill>
              </a:rPr>
              <a:t>dependence</a:t>
            </a:r>
            <a:r>
              <a:rPr lang="de-DE" sz="2400" dirty="0">
                <a:solidFill>
                  <a:schemeClr val="bg1"/>
                </a:solidFill>
              </a:rPr>
              <a:t>, </a:t>
            </a:r>
            <a:r>
              <a:rPr lang="de-DE" sz="2400" dirty="0" err="1">
                <a:solidFill>
                  <a:schemeClr val="bg1"/>
                </a:solidFill>
              </a:rPr>
              <a:t>indeptedness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of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farmers</a:t>
            </a:r>
            <a:r>
              <a:rPr lang="de-DE" sz="2400" dirty="0">
                <a:solidFill>
                  <a:schemeClr val="bg1"/>
                </a:solidFill>
              </a:rPr>
              <a:t>,   …..</a:t>
            </a:r>
          </a:p>
          <a:p>
            <a:pPr marL="0" indent="0">
              <a:buNone/>
            </a:pPr>
            <a:endParaRPr lang="de-DE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0" name="Pfeil: Fünfeck 9">
            <a:extLst>
              <a:ext uri="{FF2B5EF4-FFF2-40B4-BE49-F238E27FC236}">
                <a16:creationId xmlns:a16="http://schemas.microsoft.com/office/drawing/2014/main" id="{969F644B-EB7F-41ED-BA21-F043C2BD18B6}"/>
              </a:ext>
            </a:extLst>
          </p:cNvPr>
          <p:cNvSpPr/>
          <p:nvPr/>
        </p:nvSpPr>
        <p:spPr>
          <a:xfrm>
            <a:off x="642551" y="2303929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: Fünfeck 10">
            <a:extLst>
              <a:ext uri="{FF2B5EF4-FFF2-40B4-BE49-F238E27FC236}">
                <a16:creationId xmlns:a16="http://schemas.microsoft.com/office/drawing/2014/main" id="{FFFB13DC-013B-422F-ADAD-A52FBD407592}"/>
              </a:ext>
            </a:extLst>
          </p:cNvPr>
          <p:cNvSpPr/>
          <p:nvPr/>
        </p:nvSpPr>
        <p:spPr>
          <a:xfrm>
            <a:off x="642551" y="2813610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062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de-DE" sz="3200" b="1" dirty="0">
                <a:solidFill>
                  <a:schemeClr val="bg1"/>
                </a:solidFill>
                <a:latin typeface="+mn-lt"/>
              </a:rPr>
              <a:t>3. Global Players/ Regional Players –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the</a:t>
            </a:r>
            <a:r>
              <a:rPr lang="de-DE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paradigm</a:t>
            </a:r>
            <a:r>
              <a:rPr lang="de-DE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de-DE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free</a:t>
            </a:r>
            <a:r>
              <a:rPr lang="de-DE" sz="32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trade</a:t>
            </a:r>
            <a:r>
              <a:rPr lang="de-DE" sz="3200" b="1" dirty="0">
                <a:solidFill>
                  <a:schemeClr val="bg1"/>
                </a:solidFill>
                <a:latin typeface="+mn-lt"/>
              </a:rPr>
              <a:t> and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industrialization</a:t>
            </a:r>
            <a:endParaRPr lang="de-DE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hteck: abgerundete Ecken 8">
            <a:extLst/>
          </p:cNvPr>
          <p:cNvSpPr/>
          <p:nvPr/>
        </p:nvSpPr>
        <p:spPr>
          <a:xfrm>
            <a:off x="381000" y="1219200"/>
            <a:ext cx="8305800" cy="53340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de-DE" sz="2400" b="1" dirty="0">
                <a:solidFill>
                  <a:schemeClr val="bg1"/>
                </a:solidFill>
              </a:rPr>
              <a:t>United </a:t>
            </a:r>
            <a:r>
              <a:rPr lang="de-DE" sz="2400" b="1" dirty="0" err="1">
                <a:solidFill>
                  <a:schemeClr val="bg1"/>
                </a:solidFill>
              </a:rPr>
              <a:t>Nations</a:t>
            </a:r>
            <a:r>
              <a:rPr lang="de-DE" sz="2400" b="1" dirty="0">
                <a:solidFill>
                  <a:schemeClr val="bg1"/>
                </a:solidFill>
              </a:rPr>
              <a:t>: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400" b="1" dirty="0" err="1">
                <a:solidFill>
                  <a:schemeClr val="bg1"/>
                </a:solidFill>
              </a:rPr>
              <a:t>Specialised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Agencies</a:t>
            </a:r>
            <a:r>
              <a:rPr lang="de-DE" sz="2400" b="1" dirty="0">
                <a:solidFill>
                  <a:schemeClr val="bg1"/>
                </a:solidFill>
              </a:rPr>
              <a:t>, </a:t>
            </a:r>
            <a:r>
              <a:rPr lang="de-DE" sz="2400" b="1" dirty="0" err="1">
                <a:solidFill>
                  <a:schemeClr val="bg1"/>
                </a:solidFill>
              </a:rPr>
              <a:t>a.o</a:t>
            </a:r>
            <a:r>
              <a:rPr lang="de-DE" sz="2400" b="1" dirty="0">
                <a:solidFill>
                  <a:schemeClr val="bg1"/>
                </a:solidFill>
              </a:rPr>
              <a:t>.: </a:t>
            </a:r>
          </a:p>
          <a:p>
            <a:pPr marL="1257300" lvl="2" indent="-34290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de-DE" sz="2400" b="1" dirty="0">
                <a:solidFill>
                  <a:schemeClr val="bg1"/>
                </a:solidFill>
              </a:rPr>
              <a:t>World Bank Group</a:t>
            </a:r>
          </a:p>
          <a:p>
            <a:pPr marL="1257300" lvl="2" indent="-34290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de-DE" sz="2400" b="1" dirty="0">
                <a:solidFill>
                  <a:schemeClr val="bg1"/>
                </a:solidFill>
              </a:rPr>
              <a:t>World Trade Organisation (WTO)</a:t>
            </a:r>
          </a:p>
          <a:p>
            <a:pPr marL="1257300" lvl="2" indent="-34290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de-DE" sz="2400" b="1" dirty="0">
                <a:solidFill>
                  <a:schemeClr val="bg1"/>
                </a:solidFill>
              </a:rPr>
              <a:t>Food and </a:t>
            </a:r>
            <a:r>
              <a:rPr lang="de-DE" sz="2400" b="1" dirty="0" err="1">
                <a:solidFill>
                  <a:schemeClr val="bg1"/>
                </a:solidFill>
              </a:rPr>
              <a:t>Agriculture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organization</a:t>
            </a:r>
            <a:r>
              <a:rPr lang="de-DE" sz="2400" b="1" dirty="0">
                <a:solidFill>
                  <a:schemeClr val="bg1"/>
                </a:solidFill>
              </a:rPr>
              <a:t> (FAO)</a:t>
            </a:r>
          </a:p>
          <a:p>
            <a:pPr marL="857700" lvl="2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400" b="1" dirty="0" err="1">
                <a:solidFill>
                  <a:schemeClr val="bg1"/>
                </a:solidFill>
              </a:rPr>
              <a:t>Economic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and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Social</a:t>
            </a:r>
            <a:r>
              <a:rPr lang="de-DE" sz="2400" b="1" dirty="0">
                <a:solidFill>
                  <a:schemeClr val="bg1"/>
                </a:solidFill>
              </a:rPr>
              <a:t> Council (</a:t>
            </a:r>
            <a:r>
              <a:rPr lang="de-DE" sz="2400" b="1" dirty="0" err="1">
                <a:solidFill>
                  <a:schemeClr val="bg1"/>
                </a:solidFill>
              </a:rPr>
              <a:t>ECOSOC</a:t>
            </a:r>
            <a:r>
              <a:rPr lang="de-DE" sz="2400" b="1" dirty="0">
                <a:solidFill>
                  <a:schemeClr val="bg1"/>
                </a:solidFill>
              </a:rPr>
              <a:t>): </a:t>
            </a:r>
            <a:r>
              <a:rPr lang="de-DE" sz="2400" b="1" dirty="0" err="1">
                <a:solidFill>
                  <a:schemeClr val="bg1"/>
                </a:solidFill>
              </a:rPr>
              <a:t>Civil</a:t>
            </a:r>
            <a:r>
              <a:rPr lang="de-DE" sz="2400" b="1" dirty="0">
                <a:solidFill>
                  <a:schemeClr val="bg1"/>
                </a:solidFill>
              </a:rPr>
              <a:t> Society </a:t>
            </a:r>
            <a:r>
              <a:rPr lang="de-DE" sz="2400" b="1" dirty="0" err="1">
                <a:solidFill>
                  <a:schemeClr val="bg1"/>
                </a:solidFill>
              </a:rPr>
              <a:t>Platform</a:t>
            </a:r>
            <a:r>
              <a:rPr lang="de-DE" sz="2400" b="1" dirty="0">
                <a:solidFill>
                  <a:schemeClr val="bg1"/>
                </a:solidFill>
              </a:rPr>
              <a:t> = </a:t>
            </a:r>
            <a:r>
              <a:rPr lang="de-DE" sz="2400" b="1" dirty="0" err="1">
                <a:solidFill>
                  <a:schemeClr val="bg1"/>
                </a:solidFill>
              </a:rPr>
              <a:t>consultative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role</a:t>
            </a:r>
            <a:endParaRPr lang="de-DE" sz="2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s://upload.wikimedia.org/wikipedia/commons/thumb/2/2f/Flag_of_the_United_Nations.svg/1024px-Flag_of_the_United_Nation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701" y="4648200"/>
            <a:ext cx="2327649" cy="155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420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de-DE" sz="3200" b="1" dirty="0">
                <a:solidFill>
                  <a:schemeClr val="bg1"/>
                </a:solidFill>
                <a:latin typeface="+mn-lt"/>
              </a:rPr>
              <a:t>Global Players / Regional Players</a:t>
            </a:r>
          </a:p>
        </p:txBody>
      </p:sp>
      <p:sp>
        <p:nvSpPr>
          <p:cNvPr id="9" name="Rechteck: abgerundete Ecken 8">
            <a:extLst/>
          </p:cNvPr>
          <p:cNvSpPr/>
          <p:nvPr/>
        </p:nvSpPr>
        <p:spPr>
          <a:xfrm>
            <a:off x="381000" y="1219200"/>
            <a:ext cx="8305800" cy="53340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de-DE" sz="2400" b="1" dirty="0">
                <a:solidFill>
                  <a:schemeClr val="bg1"/>
                </a:solidFill>
              </a:rPr>
              <a:t>European Union</a:t>
            </a:r>
          </a:p>
          <a:p>
            <a:pPr>
              <a:spcBef>
                <a:spcPts val="600"/>
              </a:spcBef>
            </a:pPr>
            <a:r>
              <a:rPr lang="de-DE" sz="2400" b="1" dirty="0" err="1">
                <a:solidFill>
                  <a:schemeClr val="bg1"/>
                </a:solidFill>
              </a:rPr>
              <a:t>Organization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of</a:t>
            </a:r>
            <a:r>
              <a:rPr lang="de-DE" sz="2400" b="1" dirty="0">
                <a:solidFill>
                  <a:schemeClr val="bg1"/>
                </a:solidFill>
              </a:rPr>
              <a:t> American States (</a:t>
            </a:r>
            <a:r>
              <a:rPr lang="en-US" sz="2400" b="1" dirty="0"/>
              <a:t>North American Free Trade Agreement)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Mercosur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ASEAN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CARICOM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ECOWAS</a:t>
            </a:r>
          </a:p>
          <a:p>
            <a:pPr>
              <a:spcBef>
                <a:spcPts val="600"/>
              </a:spcBef>
            </a:pPr>
            <a:r>
              <a:rPr lang="en-US" sz="2400" b="1" dirty="0" err="1"/>
              <a:t>EAC</a:t>
            </a:r>
            <a:endParaRPr lang="en-US" sz="2400" b="1" dirty="0"/>
          </a:p>
          <a:p>
            <a:pPr>
              <a:spcBef>
                <a:spcPts val="600"/>
              </a:spcBef>
            </a:pPr>
            <a:r>
              <a:rPr lang="en-US" sz="2400" b="1" dirty="0"/>
              <a:t>Etc.</a:t>
            </a:r>
          </a:p>
          <a:p>
            <a:pPr>
              <a:spcBef>
                <a:spcPts val="600"/>
              </a:spcBef>
            </a:pPr>
            <a:endParaRPr lang="de-D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6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de-DE" sz="3200" b="1" dirty="0">
                <a:solidFill>
                  <a:schemeClr val="bg1"/>
                </a:solidFill>
                <a:latin typeface="+mn-lt"/>
              </a:rPr>
              <a:t>Global Players / Regional Players</a:t>
            </a:r>
          </a:p>
        </p:txBody>
      </p:sp>
      <p:sp>
        <p:nvSpPr>
          <p:cNvPr id="9" name="Rechteck: abgerundete Ecken 8">
            <a:extLst/>
          </p:cNvPr>
          <p:cNvSpPr/>
          <p:nvPr/>
        </p:nvSpPr>
        <p:spPr>
          <a:xfrm>
            <a:off x="381000" y="1219200"/>
            <a:ext cx="8305800" cy="53340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de-DE" sz="2400" b="1" dirty="0">
                <a:solidFill>
                  <a:schemeClr val="bg1"/>
                </a:solidFill>
              </a:rPr>
              <a:t>Monsanto and </a:t>
            </a:r>
            <a:r>
              <a:rPr lang="de-DE" sz="2400" b="1" dirty="0" err="1">
                <a:solidFill>
                  <a:schemeClr val="bg1"/>
                </a:solidFill>
              </a:rPr>
              <a:t>food</a:t>
            </a:r>
            <a:r>
              <a:rPr lang="de-DE" sz="2400" b="1" dirty="0">
                <a:solidFill>
                  <a:schemeClr val="bg1"/>
                </a:solidFill>
              </a:rPr>
              <a:t> (</a:t>
            </a:r>
            <a:r>
              <a:rPr lang="de-DE" sz="2400" b="1" dirty="0" err="1">
                <a:solidFill>
                  <a:schemeClr val="bg1"/>
                </a:solidFill>
              </a:rPr>
              <a:t>trade</a:t>
            </a:r>
            <a:r>
              <a:rPr lang="de-DE" sz="2400" b="1" dirty="0">
                <a:solidFill>
                  <a:schemeClr val="bg1"/>
                </a:solidFill>
              </a:rPr>
              <a:t>) </a:t>
            </a:r>
            <a:r>
              <a:rPr lang="de-DE" sz="2400" b="1" dirty="0" err="1">
                <a:solidFill>
                  <a:schemeClr val="bg1"/>
                </a:solidFill>
              </a:rPr>
              <a:t>industries</a:t>
            </a:r>
            <a:endParaRPr lang="de-DE" sz="2400" b="1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endParaRPr lang="de-D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2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5400" b="1" dirty="0">
                <a:solidFill>
                  <a:srgbClr val="C00000"/>
                </a:solidFill>
                <a:latin typeface="+mn-lt"/>
              </a:rPr>
              <a:t>IV. </a:t>
            </a:r>
            <a:r>
              <a:rPr lang="de-DE" sz="5400" b="1" dirty="0" err="1">
                <a:solidFill>
                  <a:srgbClr val="C00000"/>
                </a:solidFill>
                <a:latin typeface="+mn-lt"/>
              </a:rPr>
              <a:t>Lecture</a:t>
            </a:r>
            <a:r>
              <a:rPr lang="de-DE" sz="5400" b="1" dirty="0">
                <a:solidFill>
                  <a:srgbClr val="C00000"/>
                </a:solidFill>
                <a:latin typeface="+mn-lt"/>
              </a:rPr>
              <a:t> Food &amp; </a:t>
            </a:r>
            <a:r>
              <a:rPr lang="de-DE" sz="5400" b="1" dirty="0" err="1">
                <a:solidFill>
                  <a:srgbClr val="C00000"/>
                </a:solidFill>
                <a:latin typeface="+mn-lt"/>
              </a:rPr>
              <a:t>Agriculture</a:t>
            </a:r>
            <a:endParaRPr lang="de-DE" sz="5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Rechteck: abgerundete Ecken 3">
            <a:extLst/>
          </p:cNvPr>
          <p:cNvSpPr/>
          <p:nvPr/>
        </p:nvSpPr>
        <p:spPr>
          <a:xfrm>
            <a:off x="342900" y="1763433"/>
            <a:ext cx="8458200" cy="487679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763433"/>
            <a:ext cx="8134350" cy="487679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de-DE" sz="2400" b="1" dirty="0" err="1">
                <a:solidFill>
                  <a:schemeClr val="bg1"/>
                </a:solidFill>
              </a:rPr>
              <a:t>Offers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speeches</a:t>
            </a:r>
            <a:r>
              <a:rPr lang="de-DE" sz="2400" b="1" dirty="0">
                <a:solidFill>
                  <a:schemeClr val="bg1"/>
                </a:solidFill>
              </a:rPr>
              <a:t>/ </a:t>
            </a:r>
            <a:r>
              <a:rPr lang="de-DE" sz="2400" b="1" dirty="0" err="1">
                <a:solidFill>
                  <a:schemeClr val="bg1"/>
                </a:solidFill>
              </a:rPr>
              <a:t>presentations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analysing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the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topic</a:t>
            </a:r>
            <a:r>
              <a:rPr lang="de-DE" sz="2400" b="1" dirty="0">
                <a:solidFill>
                  <a:schemeClr val="bg1"/>
                </a:solidFill>
              </a:rPr>
              <a:t> in all </a:t>
            </a:r>
            <a:r>
              <a:rPr lang="de-DE" sz="2400" b="1" dirty="0" err="1">
                <a:solidFill>
                  <a:schemeClr val="bg1"/>
                </a:solidFill>
              </a:rPr>
              <a:t>facets</a:t>
            </a:r>
            <a:endParaRPr lang="de-DE" sz="2400" b="1" dirty="0">
              <a:solidFill>
                <a:schemeClr val="bg1"/>
              </a:solidFill>
            </a:endParaRP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Fighting Hunger</a:t>
            </a:r>
            <a:endParaRPr lang="de-DE" sz="2400" dirty="0">
              <a:solidFill>
                <a:schemeClr val="bg1"/>
              </a:solidFill>
            </a:endParaRP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bg1"/>
                </a:solidFill>
              </a:rPr>
              <a:t>Food </a:t>
            </a:r>
            <a:r>
              <a:rPr lang="de-DE" sz="2400" dirty="0" err="1">
                <a:solidFill>
                  <a:schemeClr val="bg1"/>
                </a:solidFill>
              </a:rPr>
              <a:t>security</a:t>
            </a:r>
            <a:endParaRPr lang="de-DE" sz="2400" dirty="0">
              <a:solidFill>
                <a:schemeClr val="bg1"/>
              </a:solidFill>
            </a:endParaRP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bg1"/>
                </a:solidFill>
              </a:rPr>
              <a:t>Climate </a:t>
            </a:r>
            <a:r>
              <a:rPr lang="de-DE" sz="2400" dirty="0" err="1">
                <a:solidFill>
                  <a:schemeClr val="bg1"/>
                </a:solidFill>
              </a:rPr>
              <a:t>change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Land Use Changes and Conflicts</a:t>
            </a: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Globalization and “Regional” Food</a:t>
            </a: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Ecological Intensification  and Organic farming</a:t>
            </a: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EU Agrarian Policy </a:t>
            </a:r>
            <a:endParaRPr lang="de-DE" sz="2400" dirty="0">
              <a:solidFill>
                <a:schemeClr val="bg1"/>
              </a:solidFill>
            </a:endParaRP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bg1"/>
                </a:solidFill>
              </a:rPr>
              <a:t>Mais and Milk</a:t>
            </a:r>
          </a:p>
          <a:p>
            <a:pPr lvl="1" indent="-2160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The Right to Food</a:t>
            </a:r>
            <a:r>
              <a:rPr lang="de-DE" sz="2400" dirty="0">
                <a:solidFill>
                  <a:schemeClr val="bg1"/>
                </a:solidFill>
              </a:rPr>
              <a:t> and </a:t>
            </a:r>
            <a:r>
              <a:rPr lang="de-DE" sz="2400" dirty="0" err="1">
                <a:solidFill>
                  <a:schemeClr val="bg1"/>
                </a:solidFill>
              </a:rPr>
              <a:t>Decision</a:t>
            </a:r>
            <a:r>
              <a:rPr lang="de-DE" sz="2400" dirty="0">
                <a:solidFill>
                  <a:schemeClr val="bg1"/>
                </a:solidFill>
              </a:rPr>
              <a:t> </a:t>
            </a:r>
            <a:r>
              <a:rPr lang="de-DE" sz="2400" dirty="0" err="1">
                <a:solidFill>
                  <a:schemeClr val="bg1"/>
                </a:solidFill>
              </a:rPr>
              <a:t>rights</a:t>
            </a:r>
            <a:endParaRPr lang="de-DE" sz="2400" dirty="0">
              <a:solidFill>
                <a:schemeClr val="bg1"/>
              </a:solidFill>
            </a:endParaRP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8977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2E8AC85-DCEA-4732-BE9F-244B7D90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latin typeface="+mn-lt"/>
              </a:rPr>
              <a:t>Next </a:t>
            </a:r>
            <a:r>
              <a:rPr lang="de-DE" sz="2400" b="1" dirty="0" err="1">
                <a:latin typeface="+mn-lt"/>
              </a:rPr>
              <a:t>summer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semester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we</a:t>
            </a:r>
            <a:r>
              <a:rPr lang="de-DE" sz="2400" b="1" dirty="0">
                <a:latin typeface="+mn-lt"/>
              </a:rPr>
              <a:t> will </a:t>
            </a:r>
            <a:r>
              <a:rPr lang="de-DE" sz="2400" b="1" dirty="0" err="1">
                <a:latin typeface="+mn-lt"/>
              </a:rPr>
              <a:t>continue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with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the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topic</a:t>
            </a:r>
            <a:r>
              <a:rPr lang="de-DE" sz="2400" b="1" dirty="0">
                <a:latin typeface="+mn-lt"/>
              </a:rPr>
              <a:t> due </a:t>
            </a:r>
            <a:r>
              <a:rPr lang="de-DE" sz="2400" b="1" dirty="0" err="1">
                <a:latin typeface="+mn-lt"/>
              </a:rPr>
              <a:t>to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its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complexity</a:t>
            </a:r>
            <a:r>
              <a:rPr lang="de-DE" sz="2400" b="1" dirty="0">
                <a:latin typeface="+mn-lt"/>
              </a:rPr>
              <a:t>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6E3B80E-1A6A-4152-8B08-D34F3551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err="1"/>
              <a:t>Following</a:t>
            </a:r>
            <a:r>
              <a:rPr lang="de-DE" sz="2400" b="1" dirty="0"/>
              <a:t> </a:t>
            </a:r>
            <a:r>
              <a:rPr lang="de-DE" sz="2400" b="1" dirty="0" err="1"/>
              <a:t>the</a:t>
            </a:r>
            <a:r>
              <a:rPr lang="de-DE" sz="2400" b="1" dirty="0"/>
              <a:t> Agenda 21 </a:t>
            </a:r>
            <a:r>
              <a:rPr lang="de-DE" sz="2400" b="1" dirty="0" err="1"/>
              <a:t>demanding</a:t>
            </a:r>
            <a:r>
              <a:rPr lang="de-DE" sz="2400" b="1" dirty="0"/>
              <a:t> all countries </a:t>
            </a:r>
            <a:r>
              <a:rPr lang="de-DE" sz="2400" b="1" dirty="0" err="1"/>
              <a:t>to</a:t>
            </a:r>
            <a:r>
              <a:rPr lang="de-DE" sz="2400" b="1" dirty="0"/>
              <a:t> </a:t>
            </a:r>
            <a:r>
              <a:rPr lang="de-DE" sz="2400" b="1" dirty="0" err="1"/>
              <a:t>develop</a:t>
            </a:r>
            <a:r>
              <a:rPr lang="de-DE" sz="2400" b="1" dirty="0"/>
              <a:t>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lecture</a:t>
            </a:r>
            <a:r>
              <a:rPr lang="de-DE" sz="2400" b="1" dirty="0"/>
              <a:t> </a:t>
            </a:r>
            <a:r>
              <a:rPr lang="de-DE" sz="2400" b="1" dirty="0" err="1"/>
              <a:t>takes</a:t>
            </a:r>
            <a:r>
              <a:rPr lang="de-DE" sz="2400" b="1" dirty="0"/>
              <a:t> a global and </a:t>
            </a:r>
            <a:r>
              <a:rPr lang="de-DE" sz="2400" b="1" dirty="0" err="1"/>
              <a:t>world-wide</a:t>
            </a:r>
            <a:r>
              <a:rPr lang="de-DE" sz="2400" b="1" dirty="0"/>
              <a:t> </a:t>
            </a:r>
            <a:r>
              <a:rPr lang="de-DE" sz="2400" b="1" dirty="0" err="1"/>
              <a:t>approach</a:t>
            </a:r>
            <a:endParaRPr lang="de-DE" sz="2400" b="1" dirty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/>
              <a:t>The </a:t>
            </a:r>
            <a:r>
              <a:rPr lang="de-DE" sz="2400" b="1" dirty="0" err="1"/>
              <a:t>lecture</a:t>
            </a:r>
            <a:r>
              <a:rPr lang="de-DE" sz="2400" b="1" dirty="0"/>
              <a:t> </a:t>
            </a:r>
            <a:r>
              <a:rPr lang="de-DE" sz="2400" b="1" dirty="0" err="1"/>
              <a:t>is</a:t>
            </a:r>
            <a:r>
              <a:rPr lang="de-DE" sz="2400" b="1" dirty="0"/>
              <a:t> </a:t>
            </a:r>
            <a:r>
              <a:rPr lang="de-DE" sz="2400" b="1" dirty="0" err="1"/>
              <a:t>bringing</a:t>
            </a:r>
            <a:r>
              <a:rPr lang="de-DE" sz="2400" b="1" dirty="0"/>
              <a:t> </a:t>
            </a:r>
            <a:r>
              <a:rPr lang="de-DE" sz="2400" b="1" dirty="0" err="1"/>
              <a:t>together</a:t>
            </a:r>
            <a:r>
              <a:rPr lang="de-DE" sz="2400" b="1" dirty="0"/>
              <a:t> </a:t>
            </a:r>
            <a:r>
              <a:rPr lang="de-DE" sz="2400" b="1" dirty="0" err="1"/>
              <a:t>scientists</a:t>
            </a:r>
            <a:r>
              <a:rPr lang="de-DE" sz="2400" b="1" dirty="0"/>
              <a:t>, </a:t>
            </a:r>
            <a:r>
              <a:rPr lang="de-DE" sz="2400" b="1" dirty="0" err="1"/>
              <a:t>NGOs</a:t>
            </a:r>
            <a:r>
              <a:rPr lang="de-DE" sz="2400" b="1" dirty="0"/>
              <a:t>, film </a:t>
            </a:r>
            <a:r>
              <a:rPr lang="de-DE" sz="2400" b="1" dirty="0" err="1"/>
              <a:t>makers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050449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838200"/>
            <a:ext cx="8001000" cy="606425"/>
          </a:xfrm>
        </p:spPr>
        <p:txBody>
          <a:bodyPr>
            <a:noAutofit/>
          </a:bodyPr>
          <a:lstStyle/>
          <a:p>
            <a:pPr eaLnBrk="1" hangingPunct="1"/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V.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Lecture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Programme WS 2017 /18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4"/>
            <a:ext cx="7886700" cy="4575175"/>
          </a:xfrm>
          <a:solidFill>
            <a:srgbClr val="FFFFCC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400" b="1" dirty="0"/>
              <a:t>24.10.2017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sz="2400" b="1" cap="small" dirty="0">
                <a:solidFill>
                  <a:srgbClr val="C00000"/>
                </a:solidFill>
              </a:rPr>
              <a:t>Introduction into the Lecture</a:t>
            </a:r>
            <a:endParaRPr lang="de-DE" sz="2400" b="1" cap="small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de-DE" sz="2400" b="1" dirty="0"/>
              <a:t>Prof. Dr. Brigitte Fahrenhorst (Technische Universität  Berlin/ Society </a:t>
            </a:r>
            <a:r>
              <a:rPr lang="de-DE" sz="2400" b="1" dirty="0" err="1"/>
              <a:t>for</a:t>
            </a:r>
            <a:r>
              <a:rPr lang="de-DE" sz="2400" b="1" dirty="0"/>
              <a:t> International Development - SID Berlin)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de-DE" sz="24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/>
              <a:t>7.11.2017</a:t>
            </a:r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Foreign direct Investments in Land: A Driver for Land Use Changes and Conflicts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b="1" dirty="0"/>
              <a:t>Dr. Stefan Sieber (Leibniz-Zentrum für Agrarlandschaftsforschung, </a:t>
            </a:r>
            <a:r>
              <a:rPr lang="de-DE" sz="2400" b="1" dirty="0" err="1"/>
              <a:t>ZALF</a:t>
            </a:r>
            <a:r>
              <a:rPr lang="de-DE" sz="2400" b="1" dirty="0"/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609600"/>
            <a:ext cx="8001000" cy="5410200"/>
          </a:xfrm>
        </p:spPr>
        <p:txBody>
          <a:bodyPr>
            <a:normAutofit/>
          </a:bodyPr>
          <a:lstStyle/>
          <a:p>
            <a:r>
              <a:rPr lang="en-US" b="1" dirty="0"/>
              <a:t>14.11.2017</a:t>
            </a:r>
            <a:endParaRPr lang="de-DE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Ecological Intensification of Agriculture: Differences in the Global North and in the Global South 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Dr. Susanne </a:t>
            </a:r>
            <a:r>
              <a:rPr lang="en-US" sz="2400" b="1" dirty="0" err="1"/>
              <a:t>Neubert</a:t>
            </a:r>
            <a:r>
              <a:rPr lang="en-US" sz="2400" b="1" dirty="0"/>
              <a:t> (</a:t>
            </a:r>
            <a:r>
              <a:rPr lang="en-US" sz="2400" b="1" dirty="0" err="1"/>
              <a:t>SLE</a:t>
            </a:r>
            <a:r>
              <a:rPr lang="en-US" sz="2400" b="1" dirty="0"/>
              <a:t>, Humboldt University of Berlin)</a:t>
            </a:r>
          </a:p>
          <a:p>
            <a:pPr marL="0" indent="0">
              <a:buNone/>
            </a:pPr>
            <a:endParaRPr lang="en-US" altLang="de-DE" sz="2400" b="1" dirty="0"/>
          </a:p>
          <a:p>
            <a:r>
              <a:rPr lang="en-US" b="1" dirty="0"/>
              <a:t>21.11.2017 </a:t>
            </a:r>
            <a:endParaRPr lang="de-DE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Climate Change and Food Security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Prof. Dr. Hermann </a:t>
            </a:r>
            <a:r>
              <a:rPr lang="en-US" sz="2400" b="1" dirty="0" err="1"/>
              <a:t>Lotze-Campen</a:t>
            </a:r>
            <a:r>
              <a:rPr lang="en-US" sz="2400" b="1" dirty="0"/>
              <a:t> (Potsdam Institute for Climate Impact Research and Humboldt University Berlin)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 28.11.2017 </a:t>
            </a:r>
            <a:endParaRPr lang="de-DE" sz="2400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Who decides what we eat?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b="1" dirty="0"/>
              <a:t>Marion </a:t>
            </a:r>
            <a:r>
              <a:rPr lang="de-DE" sz="2400" b="1" dirty="0" err="1"/>
              <a:t>Lieser</a:t>
            </a:r>
            <a:r>
              <a:rPr lang="de-DE" sz="2400" b="1" dirty="0"/>
              <a:t> (Oxfam Deutschland)</a:t>
            </a:r>
            <a:endParaRPr lang="en-US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609600"/>
            <a:ext cx="8001000" cy="5638800"/>
          </a:xfrm>
        </p:spPr>
        <p:txBody>
          <a:bodyPr>
            <a:noAutofit/>
          </a:bodyPr>
          <a:lstStyle/>
          <a:p>
            <a:r>
              <a:rPr lang="en-US" sz="2400" b="1" dirty="0"/>
              <a:t>05.12.2017 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The Right to Food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Gertrud Falk (</a:t>
            </a:r>
            <a:r>
              <a:rPr lang="en-US" sz="2400" b="1" dirty="0" err="1"/>
              <a:t>FIAN</a:t>
            </a:r>
            <a:r>
              <a:rPr lang="en-US" sz="2400" b="1" dirty="0"/>
              <a:t> Deutschland) 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12.12.2017</a:t>
            </a:r>
            <a:endParaRPr lang="de-DE" sz="2400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Fighting Hunger at a Cross-road Between Flight - Migration and Agenda 2030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Richard </a:t>
            </a:r>
            <a:r>
              <a:rPr lang="en-US" sz="2400" b="1" dirty="0" err="1"/>
              <a:t>Haep</a:t>
            </a:r>
            <a:r>
              <a:rPr lang="en-US" sz="2400" b="1" dirty="0"/>
              <a:t> (German </a:t>
            </a:r>
            <a:r>
              <a:rPr lang="en-US" sz="2400" b="1" dirty="0" err="1"/>
              <a:t>Agro</a:t>
            </a:r>
            <a:r>
              <a:rPr lang="en-US" sz="2400" b="1" dirty="0"/>
              <a:t> Action/ Welthungerhilfe) 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19.12.2017 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Globalization Policy in the Agriculture and Food Sector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b="1" dirty="0"/>
              <a:t>Jürgen Maier (Forum Umwelt und Entwicklung)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609600"/>
            <a:ext cx="8001000" cy="606425"/>
          </a:xfrm>
        </p:spPr>
        <p:txBody>
          <a:bodyPr>
            <a:noAutofit/>
          </a:bodyPr>
          <a:lstStyle/>
          <a:p>
            <a:pPr eaLnBrk="1" hangingPunct="1"/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I. General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/>
          <a:lstStyle/>
          <a:p>
            <a:pPr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 err="1">
                <a:latin typeface="Calibri" panose="020F0502020204030204" pitchFamily="34" charset="0"/>
              </a:rPr>
              <a:t>Lecture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series</a:t>
            </a:r>
            <a:r>
              <a:rPr lang="de-DE" altLang="de-DE" sz="2400" dirty="0">
                <a:latin typeface="Calibri" panose="020F0502020204030204" pitchFamily="34" charset="0"/>
              </a:rPr>
              <a:t> 15 </a:t>
            </a:r>
            <a:r>
              <a:rPr lang="de-DE" altLang="de-DE" sz="2400" dirty="0" err="1">
                <a:latin typeface="Calibri" panose="020F0502020204030204" pitchFamily="34" charset="0"/>
              </a:rPr>
              <a:t>years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old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>
                <a:latin typeface="Calibri" panose="020F0502020204030204" pitchFamily="34" charset="0"/>
              </a:rPr>
              <a:t>Information on </a:t>
            </a:r>
            <a:r>
              <a:rPr lang="de-DE" altLang="de-DE" sz="2400" dirty="0" err="1">
                <a:latin typeface="Calibri" panose="020F0502020204030204" pitchFamily="34" charset="0"/>
              </a:rPr>
              <a:t>development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issues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esp</a:t>
            </a:r>
            <a:r>
              <a:rPr lang="de-DE" altLang="de-DE" sz="2400" dirty="0">
                <a:latin typeface="Calibri" panose="020F0502020204030204" pitchFamily="34" charset="0"/>
              </a:rPr>
              <a:t>. </a:t>
            </a:r>
            <a:r>
              <a:rPr lang="de-DE" altLang="de-DE" sz="2400" dirty="0" err="1">
                <a:latin typeface="Calibri" panose="020F0502020204030204" pitchFamily="34" charset="0"/>
              </a:rPr>
              <a:t>sustainable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development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>
                <a:latin typeface="Calibri" panose="020F0502020204030204" pitchFamily="34" charset="0"/>
              </a:rPr>
              <a:t>Linking </a:t>
            </a:r>
            <a:r>
              <a:rPr lang="de-DE" altLang="de-DE" sz="2400" dirty="0" err="1">
                <a:latin typeface="Calibri" panose="020F0502020204030204" pitchFamily="34" charset="0"/>
              </a:rPr>
              <a:t>theories</a:t>
            </a:r>
            <a:r>
              <a:rPr lang="de-DE" altLang="de-DE" sz="2400" dirty="0">
                <a:latin typeface="Calibri" panose="020F0502020204030204" pitchFamily="34" charset="0"/>
              </a:rPr>
              <a:t> &amp; </a:t>
            </a:r>
            <a:r>
              <a:rPr lang="de-DE" altLang="de-DE" sz="2400" dirty="0" err="1">
                <a:latin typeface="Calibri" panose="020F0502020204030204" pitchFamily="34" charset="0"/>
              </a:rPr>
              <a:t>practice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>
                <a:latin typeface="Calibri" panose="020F0502020204030204" pitchFamily="34" charset="0"/>
              </a:rPr>
              <a:t>Open </a:t>
            </a:r>
            <a:r>
              <a:rPr lang="de-DE" altLang="de-DE" sz="2400" dirty="0" err="1">
                <a:latin typeface="Calibri" panose="020F0502020204030204" pitchFamily="34" charset="0"/>
              </a:rPr>
              <a:t>for</a:t>
            </a:r>
            <a:r>
              <a:rPr lang="de-DE" altLang="de-DE" sz="2400" dirty="0">
                <a:latin typeface="Calibri" panose="020F0502020204030204" pitchFamily="34" charset="0"/>
              </a:rPr>
              <a:t> all </a:t>
            </a:r>
            <a:r>
              <a:rPr lang="de-DE" altLang="de-DE" sz="2400" dirty="0" err="1">
                <a:latin typeface="Calibri" panose="020F0502020204030204" pitchFamily="34" charset="0"/>
              </a:rPr>
              <a:t>students</a:t>
            </a:r>
            <a:r>
              <a:rPr lang="de-DE" altLang="de-DE" sz="2400" dirty="0">
                <a:latin typeface="Calibri" panose="020F0502020204030204" pitchFamily="34" charset="0"/>
              </a:rPr>
              <a:t> &amp; </a:t>
            </a:r>
            <a:r>
              <a:rPr lang="de-DE" altLang="de-DE" sz="2400" dirty="0" err="1">
                <a:latin typeface="Calibri" panose="020F0502020204030204" pitchFamily="34" charset="0"/>
              </a:rPr>
              <a:t>interested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public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 err="1">
                <a:latin typeface="Calibri" panose="020F0502020204030204" pitchFamily="34" charset="0"/>
              </a:rPr>
              <a:t>Since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sommer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semester</a:t>
            </a:r>
            <a:r>
              <a:rPr lang="de-DE" altLang="de-DE" sz="2400" dirty="0">
                <a:latin typeface="Calibri" panose="020F0502020204030204" pitchFamily="34" charset="0"/>
              </a:rPr>
              <a:t> 2015 = English</a:t>
            </a:r>
          </a:p>
          <a:p>
            <a:pPr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 err="1">
                <a:latin typeface="Calibri" panose="020F0502020204030204" pitchFamily="34" charset="0"/>
              </a:rPr>
              <a:t>Organised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by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</a:p>
          <a:p>
            <a:pPr lvl="1"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</a:pPr>
            <a:r>
              <a:rPr lang="de-DE" altLang="de-DE" sz="2000" dirty="0">
                <a:latin typeface="Calibri" panose="020F0502020204030204" pitchFamily="34" charset="0"/>
              </a:rPr>
              <a:t>Society </a:t>
            </a:r>
            <a:r>
              <a:rPr lang="de-DE" altLang="de-DE" sz="2000" dirty="0" err="1">
                <a:latin typeface="Calibri" panose="020F0502020204030204" pitchFamily="34" charset="0"/>
              </a:rPr>
              <a:t>for</a:t>
            </a:r>
            <a:r>
              <a:rPr lang="de-DE" altLang="de-DE" sz="2000" dirty="0">
                <a:latin typeface="Calibri" panose="020F0502020204030204" pitchFamily="34" charset="0"/>
              </a:rPr>
              <a:t> International Development – Berlin Chapter, </a:t>
            </a:r>
          </a:p>
          <a:p>
            <a:pPr lvl="1"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</a:pPr>
            <a:r>
              <a:rPr lang="de-DE" altLang="de-DE" sz="2000" dirty="0">
                <a:latin typeface="Calibri" panose="020F0502020204030204" pitchFamily="34" charset="0"/>
              </a:rPr>
              <a:t>Institut für Landschaftsarchitektur und Umweltplanung der TU</a:t>
            </a:r>
          </a:p>
          <a:p>
            <a:pPr lvl="1"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</a:pPr>
            <a:r>
              <a:rPr lang="de-DE" altLang="de-DE" sz="2000" dirty="0">
                <a:latin typeface="Calibri" panose="020F0502020204030204" pitchFamily="34" charset="0"/>
              </a:rPr>
              <a:t>German UN </a:t>
            </a:r>
            <a:r>
              <a:rPr lang="de-DE" altLang="de-DE" sz="2000" dirty="0" err="1">
                <a:latin typeface="Calibri" panose="020F0502020204030204" pitchFamily="34" charset="0"/>
              </a:rPr>
              <a:t>Association</a:t>
            </a:r>
            <a:endParaRPr lang="de-DE" altLang="de-DE" sz="2000" dirty="0">
              <a:latin typeface="Calibri" panose="020F0502020204030204" pitchFamily="34" charset="0"/>
            </a:endParaRPr>
          </a:p>
          <a:p>
            <a:pPr lvl="1" indent="-216000" eaLnBrk="1" hangingPunct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</a:pPr>
            <a:r>
              <a:rPr lang="de-DE" altLang="de-DE" sz="2000" dirty="0">
                <a:latin typeface="Calibri" panose="020F0502020204030204" pitchFamily="34" charset="0"/>
              </a:rPr>
              <a:t>Seminar für Ländliche Entwicklung, HU Berlin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609600"/>
            <a:ext cx="7886700" cy="5791200"/>
          </a:xfrm>
        </p:spPr>
        <p:txBody>
          <a:bodyPr>
            <a:noAutofit/>
          </a:bodyPr>
          <a:lstStyle/>
          <a:p>
            <a:r>
              <a:rPr lang="en-US" sz="2400" b="1" dirty="0"/>
              <a:t>09.01.2018 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Das System </a:t>
            </a:r>
            <a:r>
              <a:rPr lang="en-US" sz="2400" b="1" cap="small" dirty="0" err="1">
                <a:solidFill>
                  <a:srgbClr val="C00000"/>
                </a:solidFill>
              </a:rPr>
              <a:t>Milch</a:t>
            </a:r>
            <a:r>
              <a:rPr lang="en-US" sz="2400" b="1" cap="small" dirty="0">
                <a:solidFill>
                  <a:srgbClr val="C00000"/>
                </a:solidFill>
              </a:rPr>
              <a:t> (the Milk System) 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Documentary film made and presented by Andreas </a:t>
            </a:r>
            <a:r>
              <a:rPr lang="en-US" sz="2400" b="1" dirty="0" err="1"/>
              <a:t>Pichler</a:t>
            </a:r>
            <a:r>
              <a:rPr lang="en-US" sz="2400" b="1" dirty="0"/>
              <a:t> </a:t>
            </a:r>
          </a:p>
          <a:p>
            <a:endParaRPr lang="en-US" sz="2400" b="1" dirty="0"/>
          </a:p>
          <a:p>
            <a:r>
              <a:rPr lang="en-US" sz="2400" b="1" dirty="0"/>
              <a:t>16.01.2018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The Milky Way – highway to disaster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How </a:t>
            </a:r>
            <a:r>
              <a:rPr lang="en-US" sz="2400" b="1" cap="small" dirty="0" err="1">
                <a:solidFill>
                  <a:srgbClr val="C00000"/>
                </a:solidFill>
              </a:rPr>
              <a:t>agric</a:t>
            </a:r>
            <a:r>
              <a:rPr lang="en-US" sz="2400" b="1" cap="small" dirty="0">
                <a:solidFill>
                  <a:srgbClr val="C00000"/>
                </a:solidFill>
              </a:rPr>
              <a:t> and trade policies are destroying livelihoods of farmers in Europe and Africa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b="1" dirty="0"/>
              <a:t>Dr. Volker Riehl (Misereor)</a:t>
            </a:r>
          </a:p>
          <a:p>
            <a:pPr marL="0" indent="0">
              <a:buNone/>
            </a:pPr>
            <a:endParaRPr lang="de-DE" sz="2400" b="1" dirty="0"/>
          </a:p>
          <a:p>
            <a:r>
              <a:rPr lang="en-US" sz="2400" b="1" dirty="0"/>
              <a:t>23.01.2018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Organic farming in Europe- a model to feed future generations?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Antje </a:t>
            </a:r>
            <a:r>
              <a:rPr lang="en-US" sz="2400" b="1" dirty="0" err="1"/>
              <a:t>Kölling</a:t>
            </a:r>
            <a:r>
              <a:rPr lang="en-US" sz="2400" b="1" dirty="0"/>
              <a:t> (Demeter)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533400"/>
            <a:ext cx="7886700" cy="5643563"/>
          </a:xfrm>
        </p:spPr>
        <p:txBody>
          <a:bodyPr>
            <a:noAutofit/>
          </a:bodyPr>
          <a:lstStyle/>
          <a:p>
            <a:r>
              <a:rPr lang="de-DE" sz="2400" b="1" dirty="0"/>
              <a:t>30.01.2018 </a:t>
            </a:r>
          </a:p>
          <a:p>
            <a:pPr marL="0" indent="0">
              <a:buNone/>
            </a:pPr>
            <a:r>
              <a:rPr lang="de-DE" sz="2400" b="1" cap="small" dirty="0">
                <a:solidFill>
                  <a:srgbClr val="C00000"/>
                </a:solidFill>
              </a:rPr>
              <a:t>Der Mais-Wahn. Wie eine Pflanze Hunger schafft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Documentary film made and presented by Tilman </a:t>
            </a:r>
            <a:r>
              <a:rPr lang="en-US" sz="2400" b="1" dirty="0" err="1"/>
              <a:t>Achtnich</a:t>
            </a:r>
            <a:r>
              <a:rPr lang="en-US" sz="2400" b="1" dirty="0"/>
              <a:t> 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06.02.2018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EU Agrarian Policy 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Francisco Mari (</a:t>
            </a:r>
            <a:r>
              <a:rPr lang="en-US" sz="2400" b="1" dirty="0" err="1"/>
              <a:t>Brot</a:t>
            </a:r>
            <a:r>
              <a:rPr lang="en-US" sz="2400" b="1" dirty="0"/>
              <a:t> </a:t>
            </a:r>
            <a:r>
              <a:rPr lang="en-US" sz="2400" b="1" dirty="0" err="1"/>
              <a:t>für</a:t>
            </a:r>
            <a:r>
              <a:rPr lang="en-US" sz="2400" b="1" dirty="0"/>
              <a:t> die Welt), to be confirmed 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13.02.2018 </a:t>
            </a:r>
            <a:endParaRPr lang="de-DE" sz="2400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“Regional” Food – a Contribution to Sustainable Nutrition or Marketing Strategy 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b="1" dirty="0"/>
              <a:t>Dr. Britta </a:t>
            </a:r>
            <a:r>
              <a:rPr lang="de-DE" sz="2400" b="1" dirty="0" err="1"/>
              <a:t>Schautz</a:t>
            </a:r>
            <a:r>
              <a:rPr lang="de-DE" sz="2400" b="1" dirty="0"/>
              <a:t> (Verbraucherzentrale Berlin)</a:t>
            </a:r>
            <a:endParaRPr lang="en-US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err="1">
                <a:solidFill>
                  <a:srgbClr val="C00000"/>
                </a:solidFill>
                <a:latin typeface="+mn-lt"/>
              </a:rPr>
              <a:t>Organisers</a:t>
            </a:r>
            <a:r>
              <a:rPr lang="de-DE" sz="4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</a:rPr>
              <a:t>and</a:t>
            </a:r>
            <a:r>
              <a:rPr lang="de-DE" sz="4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de-DE" sz="4000" b="1" dirty="0" err="1">
                <a:solidFill>
                  <a:srgbClr val="C00000"/>
                </a:solidFill>
                <a:latin typeface="+mn-lt"/>
              </a:rPr>
              <a:t>supporters</a:t>
            </a:r>
            <a:r>
              <a:rPr lang="de-DE" sz="4000" b="1" dirty="0">
                <a:solidFill>
                  <a:srgbClr val="C00000"/>
                </a:solidFill>
                <a:latin typeface="+mn-lt"/>
              </a:rPr>
              <a:t>:</a:t>
            </a:r>
          </a:p>
        </p:txBody>
      </p:sp>
      <p:pic>
        <p:nvPicPr>
          <p:cNvPr id="4" name="Inhaltsplatzhalter 3" descr=" Bild in Originalgröße anzeigen  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828800"/>
            <a:ext cx="1809750" cy="1828800"/>
          </a:xfrm>
          <a:prstGeom prst="rect">
            <a:avLst/>
          </a:prstGeom>
          <a:noFill/>
        </p:spPr>
      </p:pic>
      <p:pic>
        <p:nvPicPr>
          <p:cNvPr id="6" name="Grafi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163" y="1447800"/>
            <a:ext cx="2101645" cy="1844674"/>
          </a:xfrm>
          <a:prstGeom prst="rect">
            <a:avLst/>
          </a:prstGeom>
          <a:noFill/>
        </p:spPr>
      </p:pic>
      <p:pic>
        <p:nvPicPr>
          <p:cNvPr id="7" name="Grafik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4" y="1447800"/>
            <a:ext cx="2695575" cy="2408174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8" name="Grafik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4267200"/>
            <a:ext cx="4635500" cy="11430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9" name="Grafik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24663"/>
            <a:ext cx="2590800" cy="2399937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0" name="Grafik 9" descr="https://www.sle-berlin.de/templates/sle/images/SLELogo.gif">
            <a:extLst>
              <a:ext uri="{FF2B5EF4-FFF2-40B4-BE49-F238E27FC236}">
                <a16:creationId xmlns:a16="http://schemas.microsoft.com/office/drawing/2014/main" id="{3B05E6D3-BB11-4513-BD17-B23DD8D664AA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52450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4172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566738" y="533400"/>
            <a:ext cx="8001000" cy="530225"/>
          </a:xfrm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de-DE" altLang="de-DE" sz="800" cap="sm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1063625"/>
            <a:ext cx="8001000" cy="495617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de-DE" sz="24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de-DE" sz="4400" b="1" cap="small" dirty="0" err="1">
                <a:solidFill>
                  <a:srgbClr val="C00000"/>
                </a:solidFill>
              </a:rPr>
              <a:t>Please</a:t>
            </a:r>
            <a:r>
              <a:rPr lang="de-DE" sz="4400" b="1" cap="small" dirty="0">
                <a:solidFill>
                  <a:srgbClr val="C00000"/>
                </a:solidFill>
              </a:rPr>
              <a:t>, </a:t>
            </a:r>
            <a:r>
              <a:rPr lang="de-DE" sz="4400" b="1" cap="small" dirty="0" err="1">
                <a:solidFill>
                  <a:srgbClr val="C00000"/>
                </a:solidFill>
              </a:rPr>
              <a:t>enjoy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the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lecture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and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gain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knowledge</a:t>
            </a:r>
            <a:endParaRPr lang="de-DE" sz="4400" b="1" cap="small" dirty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de-DE" sz="2400" b="1" cap="small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/>
              <a:t>Prof. Dr. B. Fahrenhorst: </a:t>
            </a:r>
            <a:r>
              <a:rPr lang="en-US" sz="2400" b="1" u="sng" dirty="0">
                <a:hlinkClick r:id="rId2"/>
              </a:rPr>
              <a:t>BrigitteFahrenhorst@t-online.de</a:t>
            </a:r>
            <a:r>
              <a:rPr lang="en-US" sz="2400" b="1" dirty="0"/>
              <a:t>;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/>
              <a:t>Sami </a:t>
            </a:r>
            <a:r>
              <a:rPr lang="en-US" sz="2400" b="1" dirty="0" err="1"/>
              <a:t>Meaini</a:t>
            </a:r>
            <a:r>
              <a:rPr lang="en-US" sz="2400" b="1" dirty="0"/>
              <a:t>: </a:t>
            </a:r>
            <a:r>
              <a:rPr lang="en-US" sz="2400" b="1" u="sng" dirty="0">
                <a:hlinkClick r:id="rId3"/>
              </a:rPr>
              <a:t>sami.meaini@gmx.de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4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de-DE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457200"/>
            <a:ext cx="8001000" cy="682625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de-DE" alt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1. </a:t>
            </a:r>
            <a:r>
              <a:rPr lang="de-DE" alt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Conditions</a:t>
            </a:r>
            <a:r>
              <a:rPr lang="de-DE" alt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for</a:t>
            </a:r>
            <a:r>
              <a:rPr lang="de-DE" alt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obtaining</a:t>
            </a:r>
            <a:r>
              <a:rPr lang="de-DE" alt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certificates</a:t>
            </a:r>
            <a:endParaRPr lang="de-DE" altLang="de-DE" sz="3200" b="1" cap="smal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2438" y="1295401"/>
            <a:ext cx="8229600" cy="5334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Regular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participation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dirty="0">
                <a:latin typeface="Calibri" panose="020F0502020204030204" pitchFamily="34" charset="0"/>
              </a:rPr>
              <a:t>(not </a:t>
            </a:r>
            <a:r>
              <a:rPr lang="de-DE" altLang="de-DE" sz="2400" dirty="0" err="1">
                <a:latin typeface="Calibri" panose="020F0502020204030204" pitchFamily="34" charset="0"/>
              </a:rPr>
              <a:t>more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than</a:t>
            </a:r>
            <a:r>
              <a:rPr lang="de-DE" altLang="de-DE" sz="2400" dirty="0">
                <a:latin typeface="Calibri" panose="020F0502020204030204" pitchFamily="34" charset="0"/>
              </a:rPr>
              <a:t> 3/4 </a:t>
            </a:r>
            <a:r>
              <a:rPr lang="de-DE" altLang="de-DE" sz="2400" dirty="0" err="1">
                <a:latin typeface="Calibri" panose="020F0502020204030204" pitchFamily="34" charset="0"/>
              </a:rPr>
              <a:t>times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absence</a:t>
            </a:r>
            <a:r>
              <a:rPr lang="de-DE" altLang="de-DE" sz="2400" dirty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2 </a:t>
            </a:r>
            <a:r>
              <a:rPr lang="de-DE" altLang="de-DE" sz="2400" dirty="0" err="1">
                <a:latin typeface="Calibri" panose="020F0502020204030204" pitchFamily="34" charset="0"/>
              </a:rPr>
              <a:t>types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of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certificates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available</a:t>
            </a:r>
            <a:r>
              <a:rPr lang="de-DE" altLang="de-DE" sz="2400" dirty="0">
                <a:latin typeface="Calibri" panose="020F0502020204030204" pitchFamily="34" charset="0"/>
              </a:rPr>
              <a:t>:</a:t>
            </a:r>
          </a:p>
          <a:p>
            <a:pPr marL="342900" lvl="1" indent="0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None/>
              <a:defRPr/>
            </a:pP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1)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Participation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certificate</a:t>
            </a:r>
            <a:endParaRPr lang="de-DE" altLang="de-DE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342900" lvl="1" indent="0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None/>
              <a:defRPr/>
            </a:pP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2)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Certificate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with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credit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points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and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grades: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Paper in English </a:t>
            </a:r>
            <a:r>
              <a:rPr lang="de-DE" altLang="de-DE" sz="2400" dirty="0" err="1">
                <a:latin typeface="Calibri" panose="020F0502020204030204" pitchFamily="34" charset="0"/>
              </a:rPr>
              <a:t>or</a:t>
            </a:r>
            <a:r>
              <a:rPr lang="de-DE" altLang="de-DE" sz="2400" dirty="0">
                <a:latin typeface="Calibri" panose="020F0502020204030204" pitchFamily="34" charset="0"/>
              </a:rPr>
              <a:t> German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3-5 </a:t>
            </a:r>
            <a:r>
              <a:rPr lang="de-DE" altLang="de-DE" sz="2400" dirty="0" err="1">
                <a:latin typeface="Calibri" panose="020F0502020204030204" pitchFamily="34" charset="0"/>
              </a:rPr>
              <a:t>questions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are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formulated</a:t>
            </a:r>
            <a:r>
              <a:rPr lang="de-DE" altLang="de-DE" sz="2400" dirty="0">
                <a:latin typeface="Calibri" panose="020F0502020204030204" pitchFamily="34" charset="0"/>
              </a:rPr>
              <a:t> out </a:t>
            </a:r>
            <a:r>
              <a:rPr lang="de-DE" altLang="de-DE" sz="2400" dirty="0" err="1">
                <a:latin typeface="Calibri" panose="020F0502020204030204" pitchFamily="34" charset="0"/>
              </a:rPr>
              <a:t>of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which</a:t>
            </a:r>
            <a:r>
              <a:rPr lang="de-DE" altLang="de-DE" sz="2400" dirty="0">
                <a:latin typeface="Calibri" panose="020F0502020204030204" pitchFamily="34" charset="0"/>
              </a:rPr>
              <a:t> 1, 2, </a:t>
            </a:r>
            <a:r>
              <a:rPr lang="de-DE" altLang="de-DE" sz="2400" dirty="0" err="1">
                <a:latin typeface="Calibri" panose="020F0502020204030204" pitchFamily="34" charset="0"/>
              </a:rPr>
              <a:t>or</a:t>
            </a:r>
            <a:r>
              <a:rPr lang="de-DE" altLang="de-DE" sz="2400" dirty="0">
                <a:latin typeface="Calibri" panose="020F0502020204030204" pitchFamily="34" charset="0"/>
              </a:rPr>
              <a:t> 3 </a:t>
            </a:r>
            <a:r>
              <a:rPr lang="de-DE" altLang="de-DE" sz="2400" dirty="0" err="1">
                <a:latin typeface="Calibri" panose="020F0502020204030204" pitchFamily="34" charset="0"/>
              </a:rPr>
              <a:t>to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be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analysed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Max 6 </a:t>
            </a:r>
            <a:r>
              <a:rPr lang="de-DE" altLang="de-DE" sz="2400" dirty="0" err="1">
                <a:latin typeface="Calibri" panose="020F0502020204030204" pitchFamily="34" charset="0"/>
              </a:rPr>
              <a:t>credit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points</a:t>
            </a:r>
            <a:r>
              <a:rPr lang="de-DE" altLang="de-DE" sz="2400" dirty="0">
                <a:latin typeface="Calibri" panose="020F0502020204030204" pitchFamily="34" charset="0"/>
              </a:rPr>
              <a:t> (LP </a:t>
            </a:r>
            <a:r>
              <a:rPr lang="de-DE" altLang="de-DE" sz="2400" dirty="0" err="1">
                <a:latin typeface="Calibri" panose="020F0502020204030204" pitchFamily="34" charset="0"/>
              </a:rPr>
              <a:t>or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ETCS</a:t>
            </a:r>
            <a:r>
              <a:rPr lang="de-DE" altLang="de-DE" sz="2400" dirty="0">
                <a:latin typeface="Calibri" panose="020F0502020204030204" pitchFamily="34" charset="0"/>
              </a:rPr>
              <a:t>) – 2 </a:t>
            </a:r>
            <a:r>
              <a:rPr lang="de-DE" altLang="de-DE" sz="2400" dirty="0" err="1">
                <a:latin typeface="Calibri" panose="020F0502020204030204" pitchFamily="34" charset="0"/>
              </a:rPr>
              <a:t>credit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points</a:t>
            </a:r>
            <a:r>
              <a:rPr lang="de-DE" altLang="de-DE" sz="2400" dirty="0">
                <a:latin typeface="Calibri" panose="020F0502020204030204" pitchFamily="34" charset="0"/>
              </a:rPr>
              <a:t> per </a:t>
            </a:r>
            <a:r>
              <a:rPr lang="de-DE" altLang="de-DE" sz="2400" dirty="0" err="1">
                <a:latin typeface="Calibri" panose="020F0502020204030204" pitchFamily="34" charset="0"/>
              </a:rPr>
              <a:t>question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 err="1">
                <a:latin typeface="Calibri" panose="020F0502020204030204" pitchFamily="34" charset="0"/>
              </a:rPr>
              <a:t>Each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question</a:t>
            </a:r>
            <a:r>
              <a:rPr lang="de-DE" altLang="de-DE" sz="2400" dirty="0">
                <a:latin typeface="Calibri" panose="020F0502020204030204" pitchFamily="34" charset="0"/>
              </a:rPr>
              <a:t>: </a:t>
            </a:r>
            <a:r>
              <a:rPr lang="de-DE" altLang="de-DE" sz="2400" dirty="0" err="1">
                <a:latin typeface="Calibri" panose="020F0502020204030204" pitchFamily="34" charset="0"/>
              </a:rPr>
              <a:t>ca</a:t>
            </a:r>
            <a:r>
              <a:rPr lang="de-DE" altLang="de-DE" sz="2400" dirty="0">
                <a:latin typeface="Calibri" panose="020F0502020204030204" pitchFamily="34" charset="0"/>
              </a:rPr>
              <a:t> 8 – 10 </a:t>
            </a:r>
            <a:r>
              <a:rPr lang="de-DE" altLang="de-DE" sz="2400" dirty="0" err="1">
                <a:latin typeface="Calibri" panose="020F0502020204030204" pitchFamily="34" charset="0"/>
              </a:rPr>
              <a:t>pages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Scientific </a:t>
            </a:r>
            <a:r>
              <a:rPr lang="de-DE" altLang="de-DE" sz="2400" dirty="0" err="1">
                <a:latin typeface="Calibri" panose="020F0502020204030204" pitchFamily="34" charset="0"/>
              </a:rPr>
              <a:t>paper</a:t>
            </a:r>
            <a:r>
              <a:rPr lang="de-DE" altLang="de-DE" sz="2400" dirty="0">
                <a:latin typeface="Calibri" panose="020F0502020204030204" pitchFamily="34" charset="0"/>
              </a:rPr>
              <a:t>: </a:t>
            </a:r>
            <a:r>
              <a:rPr lang="de-DE" altLang="de-DE" sz="2400" dirty="0" err="1">
                <a:latin typeface="Calibri" panose="020F0502020204030204" pitchFamily="34" charset="0"/>
              </a:rPr>
              <a:t>using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scientific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literature</a:t>
            </a:r>
            <a:r>
              <a:rPr lang="de-DE" altLang="de-DE" sz="2400" dirty="0">
                <a:latin typeface="Calibri" panose="020F0502020204030204" pitchFamily="34" charset="0"/>
              </a:rPr>
              <a:t>, not </a:t>
            </a:r>
            <a:r>
              <a:rPr lang="de-DE" altLang="de-DE" sz="2400" dirty="0" err="1">
                <a:latin typeface="Calibri" panose="020F0502020204030204" pitchFamily="34" charset="0"/>
              </a:rPr>
              <a:t>only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internet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correct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citation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introduction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theoretical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overview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practice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discussion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own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ideas</a:t>
            </a:r>
            <a:r>
              <a:rPr lang="de-DE" altLang="de-DE" sz="2400" dirty="0">
                <a:latin typeface="Calibri" panose="020F0502020204030204" pitchFamily="34" charset="0"/>
              </a:rPr>
              <a:t>/ </a:t>
            </a:r>
            <a:r>
              <a:rPr lang="de-DE" altLang="de-DE" sz="2400" dirty="0" err="1">
                <a:latin typeface="Calibri" panose="020F0502020204030204" pitchFamily="34" charset="0"/>
              </a:rPr>
              <a:t>analysis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</a:p>
          <a:p>
            <a:pPr eaLnBrk="1" hangingPunct="1">
              <a:defRPr/>
            </a:pPr>
            <a:endParaRPr lang="de-DE" altLang="de-DE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16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609599"/>
            <a:ext cx="8001000" cy="685801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2. Submission </a:t>
            </a:r>
            <a:r>
              <a:rPr 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of</a:t>
            </a:r>
            <a:r>
              <a:rPr 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papers</a:t>
            </a:r>
            <a:endParaRPr lang="de-DE" sz="3200" b="1" cap="smal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-216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>
                <a:latin typeface="Calibri" panose="020F0502020204030204" pitchFamily="34" charset="0"/>
              </a:rPr>
              <a:t>Deadline </a:t>
            </a:r>
            <a:r>
              <a:rPr lang="de-DE" altLang="de-DE" sz="2400" dirty="0" err="1">
                <a:latin typeface="Calibri" panose="020F0502020204030204" pitchFamily="34" charset="0"/>
              </a:rPr>
              <a:t>for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submission</a:t>
            </a:r>
            <a:r>
              <a:rPr lang="de-DE" altLang="de-DE" sz="2400" dirty="0">
                <a:latin typeface="Calibri" panose="020F0502020204030204" pitchFamily="34" charset="0"/>
              </a:rPr>
              <a:t>: end </a:t>
            </a:r>
            <a:r>
              <a:rPr lang="de-DE" altLang="de-DE" sz="2400" dirty="0" err="1">
                <a:latin typeface="Calibri" panose="020F0502020204030204" pitchFamily="34" charset="0"/>
              </a:rPr>
              <a:t>of</a:t>
            </a:r>
            <a:r>
              <a:rPr lang="de-DE" altLang="de-DE" sz="2400" dirty="0">
                <a:latin typeface="Calibri" panose="020F0502020204030204" pitchFamily="34" charset="0"/>
              </a:rPr>
              <a:t> May 2018</a:t>
            </a:r>
          </a:p>
          <a:p>
            <a:pPr indent="-216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</a:rPr>
              <a:t>As email </a:t>
            </a:r>
            <a:r>
              <a:rPr lang="de-DE" sz="2400" dirty="0" err="1">
                <a:latin typeface="Calibri" panose="020F0502020204030204" pitchFamily="34" charset="0"/>
              </a:rPr>
              <a:t>attachment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to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be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transferred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to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>
                <a:latin typeface="Calibri" panose="020F0502020204030204" pitchFamily="34" charset="0"/>
                <a:hlinkClick r:id="rId2"/>
              </a:rPr>
              <a:t>BrigitteFahrenhorst@t-online.de</a:t>
            </a:r>
            <a:endParaRPr lang="de-DE" sz="2400" dirty="0">
              <a:latin typeface="Calibri" panose="020F0502020204030204" pitchFamily="34" charset="0"/>
            </a:endParaRPr>
          </a:p>
          <a:p>
            <a:pPr indent="-216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</a:rPr>
              <a:t>Questions will </a:t>
            </a:r>
            <a:r>
              <a:rPr lang="de-DE" sz="2400" dirty="0" err="1">
                <a:latin typeface="Calibri" panose="020F0502020204030204" pitchFamily="34" charset="0"/>
              </a:rPr>
              <a:t>be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posted</a:t>
            </a:r>
            <a:r>
              <a:rPr lang="de-DE" sz="2400" dirty="0">
                <a:latin typeface="Calibri" panose="020F0502020204030204" pitchFamily="34" charset="0"/>
              </a:rPr>
              <a:t> on </a:t>
            </a:r>
            <a:r>
              <a:rPr lang="de-DE" sz="2400" dirty="0">
                <a:latin typeface="Calibri" panose="020F0502020204030204" pitchFamily="34" charset="0"/>
                <a:hlinkClick r:id="rId3"/>
              </a:rPr>
              <a:t>www.sidberlin.de</a:t>
            </a:r>
            <a:r>
              <a:rPr lang="de-DE" sz="2400" dirty="0">
                <a:latin typeface="Calibri" panose="020F0502020204030204" pitchFamily="34" charset="0"/>
              </a:rPr>
              <a:t> „Programme – Ringvorlesung“ and https://ecodevelopment.jimdo.com</a:t>
            </a:r>
          </a:p>
          <a:p>
            <a:pPr indent="-216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latin typeface="Calibri" panose="020F0502020204030204" pitchFamily="34" charset="0"/>
              </a:rPr>
              <a:t>Please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write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your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name</a:t>
            </a:r>
            <a:r>
              <a:rPr lang="de-DE" sz="2400" dirty="0">
                <a:latin typeface="Calibri" panose="020F0502020204030204" pitchFamily="34" charset="0"/>
              </a:rPr>
              <a:t>, </a:t>
            </a:r>
            <a:r>
              <a:rPr lang="de-DE" sz="2400" dirty="0" err="1">
                <a:latin typeface="Calibri" panose="020F0502020204030204" pitchFamily="34" charset="0"/>
              </a:rPr>
              <a:t>number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of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semester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and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faculty</a:t>
            </a:r>
            <a:r>
              <a:rPr lang="de-DE" sz="2400" dirty="0">
                <a:latin typeface="Calibri" panose="020F0502020204030204" pitchFamily="34" charset="0"/>
              </a:rPr>
              <a:t>/ </a:t>
            </a:r>
            <a:r>
              <a:rPr lang="de-DE" sz="2400" dirty="0" err="1">
                <a:latin typeface="Calibri" panose="020F0502020204030204" pitchFamily="34" charset="0"/>
              </a:rPr>
              <a:t>university</a:t>
            </a:r>
            <a:r>
              <a:rPr lang="de-DE" sz="2400" dirty="0">
                <a:latin typeface="Calibri" panose="020F0502020204030204" pitchFamily="34" charset="0"/>
              </a:rPr>
              <a:t>, Matrikel </a:t>
            </a:r>
            <a:r>
              <a:rPr lang="de-DE" sz="2400" dirty="0" err="1">
                <a:latin typeface="Calibri" panose="020F0502020204030204" pitchFamily="34" charset="0"/>
              </a:rPr>
              <a:t>number</a:t>
            </a:r>
            <a:r>
              <a:rPr lang="de-DE" sz="2400" dirty="0">
                <a:latin typeface="Calibri" panose="020F0502020204030204" pitchFamily="34" charset="0"/>
              </a:rPr>
              <a:t>, </a:t>
            </a:r>
            <a:r>
              <a:rPr lang="de-DE" sz="2400" dirty="0" err="1">
                <a:latin typeface="Calibri" panose="020F0502020204030204" pitchFamily="34" charset="0"/>
              </a:rPr>
              <a:t>postal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address</a:t>
            </a:r>
            <a:r>
              <a:rPr lang="de-DE" sz="2400" dirty="0">
                <a:latin typeface="Calibri" panose="020F0502020204030204" pitchFamily="34" charset="0"/>
              </a:rPr>
              <a:t>, </a:t>
            </a:r>
            <a:r>
              <a:rPr lang="de-DE" sz="2400" dirty="0" err="1">
                <a:latin typeface="Calibri" panose="020F0502020204030204" pitchFamily="34" charset="0"/>
              </a:rPr>
              <a:t>number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of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credits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points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expected</a:t>
            </a:r>
            <a:r>
              <a:rPr lang="de-DE" sz="2400" dirty="0">
                <a:latin typeface="Calibri" panose="020F0502020204030204" pitchFamily="34" charset="0"/>
              </a:rPr>
              <a:t> on </a:t>
            </a:r>
            <a:r>
              <a:rPr lang="de-DE" sz="2400" dirty="0" err="1">
                <a:latin typeface="Calibri" panose="020F0502020204030204" pitchFamily="34" charset="0"/>
              </a:rPr>
              <a:t>the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cover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page</a:t>
            </a:r>
            <a:endParaRPr lang="de-DE" sz="2400" dirty="0">
              <a:latin typeface="Calibri" panose="020F0502020204030204" pitchFamily="34" charset="0"/>
            </a:endParaRPr>
          </a:p>
          <a:p>
            <a:pPr indent="-2160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latin typeface="Calibri" panose="020F0502020204030204" pitchFamily="34" charset="0"/>
              </a:rPr>
              <a:t>Certificate</a:t>
            </a:r>
            <a:r>
              <a:rPr lang="de-DE" sz="2400" dirty="0">
                <a:latin typeface="Calibri" panose="020F0502020204030204" pitchFamily="34" charset="0"/>
              </a:rPr>
              <a:t> will </a:t>
            </a:r>
            <a:r>
              <a:rPr lang="de-DE" sz="2400" dirty="0" err="1">
                <a:latin typeface="Calibri" panose="020F0502020204030204" pitchFamily="34" charset="0"/>
              </a:rPr>
              <a:t>be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sent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to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students</a:t>
            </a:r>
            <a:r>
              <a:rPr lang="de-DE" sz="2400" dirty="0">
                <a:latin typeface="Calibri" panose="020F0502020204030204" pitchFamily="34" charset="0"/>
              </a:rPr>
              <a:t>‘ </a:t>
            </a:r>
            <a:r>
              <a:rPr lang="de-DE" sz="2400" dirty="0" err="1">
                <a:latin typeface="Calibri" panose="020F0502020204030204" pitchFamily="34" charset="0"/>
              </a:rPr>
              <a:t>postal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addresses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799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685800"/>
            <a:ext cx="8001000" cy="1066800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II.</a:t>
            </a:r>
            <a:r>
              <a:rPr lang="de-DE" altLang="de-DE" sz="5400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Main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topic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of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the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lecture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series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– Development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Policy</a:t>
            </a:r>
            <a:endParaRPr lang="de-DE" altLang="de-DE" sz="5400" b="1" cap="small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 useBgFill="1"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23888" y="2057400"/>
            <a:ext cx="7886700" cy="4495800"/>
          </a:xfrm>
        </p:spPr>
        <p:txBody>
          <a:bodyPr>
            <a:normAutofit/>
          </a:bodyPr>
          <a:lstStyle/>
          <a:p>
            <a:pPr marL="342900" lvl="1" indent="-342900" eaLnBrk="1" hangingPunct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1992 </a:t>
            </a:r>
            <a:r>
              <a:rPr lang="de-DE" altLang="de-DE" sz="2400" dirty="0" err="1">
                <a:latin typeface="Calibri" panose="020F0502020204030204" pitchFamily="34" charset="0"/>
              </a:rPr>
              <a:t>UNCED</a:t>
            </a:r>
            <a:r>
              <a:rPr lang="de-DE" altLang="de-DE" sz="2400" dirty="0">
                <a:latin typeface="Calibri" panose="020F0502020204030204" pitchFamily="34" charset="0"/>
              </a:rPr>
              <a:t>: UN Conference on Environment </a:t>
            </a:r>
            <a:r>
              <a:rPr lang="de-DE" altLang="de-DE" sz="2400" dirty="0" err="1">
                <a:latin typeface="Calibri" panose="020F0502020204030204" pitchFamily="34" charset="0"/>
              </a:rPr>
              <a:t>and</a:t>
            </a:r>
            <a:r>
              <a:rPr lang="de-DE" altLang="de-DE" sz="2400" dirty="0">
                <a:latin typeface="Calibri" panose="020F0502020204030204" pitchFamily="34" charset="0"/>
              </a:rPr>
              <a:t> Development:</a:t>
            </a:r>
          </a:p>
          <a:p>
            <a:pPr marL="1005750" lvl="2" indent="-457200" eaLnBrk="1" hangingPunct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Agenda 21: </a:t>
            </a:r>
          </a:p>
          <a:p>
            <a:pPr marL="1234350" lvl="3" indent="-342900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All countries </a:t>
            </a:r>
            <a:r>
              <a:rPr lang="de-DE" altLang="de-DE" sz="2400" dirty="0" err="1">
                <a:latin typeface="Calibri" panose="020F0502020204030204" pitchFamily="34" charset="0"/>
              </a:rPr>
              <a:t>have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to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develop</a:t>
            </a:r>
            <a:r>
              <a:rPr lang="de-DE" altLang="de-DE" sz="2400" dirty="0">
                <a:latin typeface="Calibri" panose="020F0502020204030204" pitchFamily="34" charset="0"/>
              </a:rPr>
              <a:t> - not </a:t>
            </a:r>
            <a:r>
              <a:rPr lang="de-DE" altLang="de-DE" sz="2400" dirty="0" err="1">
                <a:latin typeface="Calibri" panose="020F0502020204030204" pitchFamily="34" charset="0"/>
              </a:rPr>
              <a:t>only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the</a:t>
            </a:r>
            <a:r>
              <a:rPr lang="de-DE" altLang="de-DE" sz="2400" dirty="0">
                <a:latin typeface="Calibri" panose="020F0502020204030204" pitchFamily="34" charset="0"/>
              </a:rPr>
              <a:t> South.</a:t>
            </a:r>
          </a:p>
          <a:p>
            <a:pPr marL="1234350" lvl="3" indent="-342900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All countries </a:t>
            </a:r>
            <a:r>
              <a:rPr lang="de-DE" altLang="de-DE" sz="2400" dirty="0" err="1">
                <a:latin typeface="Calibri" panose="020F0502020204030204" pitchFamily="34" charset="0"/>
              </a:rPr>
              <a:t>agreed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to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introduce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Sustainable</a:t>
            </a:r>
            <a:r>
              <a:rPr lang="de-DE" altLang="de-DE" sz="2400" dirty="0">
                <a:latin typeface="Calibri" panose="020F0502020204030204" pitchFamily="34" charset="0"/>
              </a:rPr>
              <a:t> Development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Development </a:t>
            </a:r>
            <a:r>
              <a:rPr lang="de-DE" altLang="de-DE" sz="2400" dirty="0" err="1">
                <a:latin typeface="Calibri" panose="020F0502020204030204" pitchFamily="34" charset="0"/>
              </a:rPr>
              <a:t>Policy</a:t>
            </a:r>
            <a:r>
              <a:rPr lang="de-DE" altLang="de-DE" sz="2400" dirty="0">
                <a:latin typeface="Calibri" panose="020F0502020204030204" pitchFamily="34" charset="0"/>
              </a:rPr>
              <a:t> = Global </a:t>
            </a:r>
            <a:r>
              <a:rPr lang="de-DE" altLang="de-DE" sz="2400" dirty="0" err="1">
                <a:latin typeface="Calibri" panose="020F0502020204030204" pitchFamily="34" charset="0"/>
              </a:rPr>
              <a:t>Policy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</a:p>
          <a:p>
            <a:pPr eaLnBrk="1" hangingPunct="1">
              <a:defRPr/>
            </a:pPr>
            <a:endParaRPr lang="de-DE" altLang="de-D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8315" y="609600"/>
            <a:ext cx="7886700" cy="1325563"/>
          </a:xfrm>
          <a:noFill/>
        </p:spPr>
        <p:txBody>
          <a:bodyPr>
            <a:noAutofit/>
          </a:bodyPr>
          <a:lstStyle/>
          <a:p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III. Topic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of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Winter Semester 2017/ 18:</a:t>
            </a:r>
            <a:endParaRPr lang="de-DE" sz="5400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4351338"/>
          </a:xfrm>
          <a:solidFill>
            <a:srgbClr val="C00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de-DE" altLang="de-DE" sz="32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altLang="de-DE" sz="7200" b="1" dirty="0">
                <a:solidFill>
                  <a:schemeClr val="bg1"/>
                </a:solidFill>
                <a:latin typeface="Calibri" panose="020F0502020204030204" pitchFamily="34" charset="0"/>
              </a:rPr>
              <a:t>Food and </a:t>
            </a:r>
            <a:r>
              <a:rPr lang="de-DE" altLang="de-DE" sz="7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Agriculture</a:t>
            </a:r>
            <a:endParaRPr lang="de-DE" altLang="de-DE" sz="72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3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628650" y="760142"/>
            <a:ext cx="7886700" cy="5355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de-DE" sz="3200" b="1" dirty="0">
                <a:solidFill>
                  <a:schemeClr val="bg1"/>
                </a:solidFill>
                <a:highlight>
                  <a:srgbClr val="000080"/>
                </a:highlight>
                <a:latin typeface="Calibri" panose="020F0502020204030204" pitchFamily="34" charset="0"/>
              </a:rPr>
              <a:t>1. Hunger </a:t>
            </a:r>
            <a:endParaRPr lang="de-DE" sz="3200" dirty="0">
              <a:solidFill>
                <a:schemeClr val="bg1"/>
              </a:solidFill>
              <a:highlight>
                <a:srgbClr val="000080"/>
              </a:highlight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5A1B4C-AE05-4AA9-A203-32F3ECBD7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815 mio. </a:t>
            </a:r>
            <a:r>
              <a:rPr lang="de-DE" sz="2400" dirty="0" err="1"/>
              <a:t>people</a:t>
            </a:r>
            <a:r>
              <a:rPr lang="de-DE" sz="2400" dirty="0"/>
              <a:t> </a:t>
            </a:r>
            <a:r>
              <a:rPr lang="de-DE" sz="2400" dirty="0" err="1"/>
              <a:t>worldwide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suffering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</a:t>
            </a:r>
            <a:r>
              <a:rPr lang="de-DE" sz="2400" dirty="0" err="1"/>
              <a:t>hunger</a:t>
            </a:r>
            <a:r>
              <a:rPr lang="de-DE" sz="2400" dirty="0"/>
              <a:t> = 11%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world</a:t>
            </a:r>
            <a:r>
              <a:rPr lang="de-DE" sz="2400" dirty="0"/>
              <a:t> </a:t>
            </a:r>
            <a:r>
              <a:rPr lang="de-DE" sz="2400" dirty="0" err="1"/>
              <a:t>population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 err="1"/>
              <a:t>Acute</a:t>
            </a:r>
            <a:r>
              <a:rPr lang="de-DE" sz="2400" dirty="0"/>
              <a:t> </a:t>
            </a:r>
            <a:r>
              <a:rPr lang="de-DE" sz="2400" dirty="0" err="1"/>
              <a:t>hunger</a:t>
            </a:r>
            <a:r>
              <a:rPr lang="de-DE" sz="2400" dirty="0"/>
              <a:t>: strong </a:t>
            </a:r>
            <a:r>
              <a:rPr lang="de-DE" sz="2400" dirty="0" err="1"/>
              <a:t>malnutrition</a:t>
            </a:r>
            <a:r>
              <a:rPr lang="de-DE" sz="2400" dirty="0"/>
              <a:t> </a:t>
            </a:r>
            <a:r>
              <a:rPr lang="de-DE" sz="2400" dirty="0" err="1"/>
              <a:t>over</a:t>
            </a:r>
            <a:r>
              <a:rPr lang="de-DE" sz="2400" dirty="0"/>
              <a:t> a </a:t>
            </a:r>
            <a:r>
              <a:rPr lang="de-DE" sz="2400" dirty="0" err="1"/>
              <a:t>certain</a:t>
            </a:r>
            <a:r>
              <a:rPr lang="de-DE" sz="2400" dirty="0"/>
              <a:t> </a:t>
            </a:r>
            <a:r>
              <a:rPr lang="de-DE" sz="2400" dirty="0" err="1"/>
              <a:t>period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time. </a:t>
            </a:r>
            <a:r>
              <a:rPr lang="de-DE" sz="2400" dirty="0" err="1"/>
              <a:t>Often</a:t>
            </a:r>
            <a:r>
              <a:rPr lang="de-DE" sz="2400" dirty="0"/>
              <a:t> </a:t>
            </a:r>
            <a:r>
              <a:rPr lang="de-DE" sz="2400" dirty="0" err="1"/>
              <a:t>result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catastrophes</a:t>
            </a:r>
            <a:r>
              <a:rPr lang="de-DE" sz="2400" dirty="0"/>
              <a:t> (wars, </a:t>
            </a:r>
            <a:r>
              <a:rPr lang="de-DE" sz="2400" dirty="0" err="1"/>
              <a:t>droughts</a:t>
            </a:r>
            <a:r>
              <a:rPr lang="de-DE" sz="2400" dirty="0"/>
              <a:t>). </a:t>
            </a:r>
            <a:r>
              <a:rPr lang="de-DE" sz="2400" dirty="0" err="1"/>
              <a:t>Less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1,800 </a:t>
            </a:r>
            <a:r>
              <a:rPr lang="de-DE" sz="2400" dirty="0" err="1"/>
              <a:t>calories</a:t>
            </a:r>
            <a:r>
              <a:rPr lang="de-DE" sz="2400" dirty="0"/>
              <a:t> a </a:t>
            </a:r>
            <a:r>
              <a:rPr lang="de-DE" sz="2400" dirty="0" err="1"/>
              <a:t>day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 err="1"/>
              <a:t>Chronic</a:t>
            </a:r>
            <a:r>
              <a:rPr lang="de-DE" sz="2400" dirty="0"/>
              <a:t> </a:t>
            </a:r>
            <a:r>
              <a:rPr lang="de-DE" sz="2400" dirty="0" err="1"/>
              <a:t>hunger</a:t>
            </a:r>
            <a:r>
              <a:rPr lang="de-DE" sz="2400" dirty="0"/>
              <a:t>: </a:t>
            </a:r>
            <a:r>
              <a:rPr lang="de-DE" sz="2400" dirty="0" err="1"/>
              <a:t>constant</a:t>
            </a:r>
            <a:r>
              <a:rPr lang="de-DE" sz="2400" dirty="0"/>
              <a:t>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regular</a:t>
            </a:r>
            <a:r>
              <a:rPr lang="de-DE" sz="2400" dirty="0"/>
              <a:t> </a:t>
            </a:r>
            <a:r>
              <a:rPr lang="de-DE" sz="2400" dirty="0" err="1"/>
              <a:t>malnutrition</a:t>
            </a:r>
            <a:r>
              <a:rPr lang="de-DE" sz="2400" dirty="0"/>
              <a:t>. Permanent lack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vitamins</a:t>
            </a:r>
            <a:r>
              <a:rPr lang="de-DE" sz="2400" dirty="0"/>
              <a:t> and </a:t>
            </a:r>
            <a:r>
              <a:rPr lang="de-DE" sz="2400" dirty="0" err="1"/>
              <a:t>minerals</a:t>
            </a:r>
            <a:endParaRPr lang="de-DE" sz="2400" dirty="0"/>
          </a:p>
          <a:p>
            <a:pPr marL="342900" lvl="1" indent="0">
              <a:buNone/>
            </a:pPr>
            <a:endParaRPr lang="de-DE" dirty="0"/>
          </a:p>
          <a:p>
            <a:pPr marL="342900" lvl="1" indent="0">
              <a:buNone/>
            </a:pPr>
            <a:endParaRPr lang="de-DE" dirty="0"/>
          </a:p>
          <a:p>
            <a:pPr marL="3429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862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Where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are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people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hungry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?  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6" name="Rechteck: abgerundete Ecken 5">
            <a:extLst/>
          </p:cNvPr>
          <p:cNvSpPr/>
          <p:nvPr/>
        </p:nvSpPr>
        <p:spPr>
          <a:xfrm>
            <a:off x="566738" y="1219201"/>
            <a:ext cx="8134350" cy="50292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1676400"/>
            <a:ext cx="8001000" cy="48006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Moderate </a:t>
            </a:r>
            <a:r>
              <a:rPr lang="de-DE" sz="2400" b="1" dirty="0" err="1">
                <a:solidFill>
                  <a:schemeClr val="bg1"/>
                </a:solidFill>
              </a:rPr>
              <a:t>hunger</a:t>
            </a:r>
            <a:r>
              <a:rPr lang="de-DE" sz="2400" b="1" dirty="0">
                <a:solidFill>
                  <a:schemeClr val="bg1"/>
                </a:solidFill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Russia and large </a:t>
            </a:r>
            <a:r>
              <a:rPr lang="de-DE" sz="2400" b="1" dirty="0" err="1">
                <a:solidFill>
                  <a:schemeClr val="bg1"/>
                </a:solidFill>
              </a:rPr>
              <a:t>parts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of</a:t>
            </a:r>
            <a:r>
              <a:rPr lang="de-DE" sz="2400" b="1" dirty="0">
                <a:solidFill>
                  <a:schemeClr val="bg1"/>
                </a:solidFill>
              </a:rPr>
              <a:t> East, West, Central and North 	Asia, </a:t>
            </a:r>
            <a:r>
              <a:rPr lang="de-DE" sz="2400" b="1" dirty="0" err="1">
                <a:solidFill>
                  <a:schemeClr val="bg1"/>
                </a:solidFill>
              </a:rPr>
              <a:t>including</a:t>
            </a:r>
            <a:r>
              <a:rPr lang="de-DE" sz="2400" b="1" dirty="0">
                <a:solidFill>
                  <a:schemeClr val="bg1"/>
                </a:solidFill>
              </a:rPr>
              <a:t> Ukraine, </a:t>
            </a:r>
            <a:r>
              <a:rPr lang="de-DE" sz="2400" b="1" dirty="0" err="1">
                <a:solidFill>
                  <a:schemeClr val="bg1"/>
                </a:solidFill>
              </a:rPr>
              <a:t>Geogia</a:t>
            </a:r>
            <a:r>
              <a:rPr lang="de-DE" sz="2400" b="1" dirty="0">
                <a:solidFill>
                  <a:schemeClr val="bg1"/>
                </a:solidFill>
              </a:rPr>
              <a:t>, </a:t>
            </a:r>
            <a:r>
              <a:rPr lang="de-DE" sz="2400" b="1" dirty="0" err="1">
                <a:solidFill>
                  <a:schemeClr val="bg1"/>
                </a:solidFill>
              </a:rPr>
              <a:t>Bulgaria</a:t>
            </a:r>
            <a:r>
              <a:rPr lang="de-DE" sz="2400" b="1" dirty="0">
                <a:solidFill>
                  <a:schemeClr val="bg1"/>
                </a:solidFill>
              </a:rPr>
              <a:t>, </a:t>
            </a:r>
            <a:r>
              <a:rPr lang="de-DE" sz="2400" b="1" dirty="0" err="1">
                <a:solidFill>
                  <a:schemeClr val="bg1"/>
                </a:solidFill>
              </a:rPr>
              <a:t>Rumania</a:t>
            </a:r>
            <a:r>
              <a:rPr lang="de-DE" sz="2400" b="1" dirty="0">
                <a:solidFill>
                  <a:schemeClr val="bg1"/>
                </a:solidFill>
              </a:rPr>
              <a:t>, Iran, 	</a:t>
            </a:r>
            <a:r>
              <a:rPr lang="de-DE" sz="2400" b="1" dirty="0" err="1">
                <a:solidFill>
                  <a:schemeClr val="bg1"/>
                </a:solidFill>
              </a:rPr>
              <a:t>Caucasus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Central </a:t>
            </a:r>
            <a:r>
              <a:rPr lang="de-DE" sz="2400" b="1" dirty="0" err="1">
                <a:solidFill>
                  <a:schemeClr val="bg1"/>
                </a:solidFill>
              </a:rPr>
              <a:t>America</a:t>
            </a:r>
            <a:r>
              <a:rPr lang="de-DE" sz="2400" b="1" dirty="0">
                <a:solidFill>
                  <a:schemeClr val="bg1"/>
                </a:solidFill>
              </a:rPr>
              <a:t>, large </a:t>
            </a:r>
            <a:r>
              <a:rPr lang="de-DE" sz="2400" b="1" dirty="0" err="1">
                <a:solidFill>
                  <a:schemeClr val="bg1"/>
                </a:solidFill>
              </a:rPr>
              <a:t>parts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of</a:t>
            </a:r>
            <a:r>
              <a:rPr lang="de-DE" sz="2400" b="1" dirty="0">
                <a:solidFill>
                  <a:schemeClr val="bg1"/>
                </a:solidFill>
              </a:rPr>
              <a:t> South </a:t>
            </a:r>
            <a:r>
              <a:rPr lang="de-DE" sz="2400" b="1" dirty="0" err="1">
                <a:solidFill>
                  <a:schemeClr val="bg1"/>
                </a:solidFill>
              </a:rPr>
              <a:t>America</a:t>
            </a: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North </a:t>
            </a:r>
            <a:r>
              <a:rPr lang="de-DE" sz="2400" b="1" dirty="0" err="1">
                <a:solidFill>
                  <a:schemeClr val="bg1"/>
                </a:solidFill>
              </a:rPr>
              <a:t>Africa</a:t>
            </a:r>
            <a:r>
              <a:rPr lang="de-DE" sz="2400" b="1" dirty="0">
                <a:solidFill>
                  <a:schemeClr val="bg1"/>
                </a:solidFill>
              </a:rPr>
              <a:t>, Saudi Arabia</a:t>
            </a:r>
          </a:p>
        </p:txBody>
      </p:sp>
      <p:sp>
        <p:nvSpPr>
          <p:cNvPr id="4" name="Pfeil: Fünfeck 3">
            <a:extLst>
              <a:ext uri="{FF2B5EF4-FFF2-40B4-BE49-F238E27FC236}">
                <a16:creationId xmlns:a16="http://schemas.microsoft.com/office/drawing/2014/main" id="{78A6F7C9-F8DB-4433-AB89-C0AFFF83BF6F}"/>
              </a:ext>
            </a:extLst>
          </p:cNvPr>
          <p:cNvSpPr/>
          <p:nvPr/>
        </p:nvSpPr>
        <p:spPr>
          <a:xfrm>
            <a:off x="628650" y="2286000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Pfeil: Fünfeck 6">
            <a:extLst>
              <a:ext uri="{FF2B5EF4-FFF2-40B4-BE49-F238E27FC236}">
                <a16:creationId xmlns:a16="http://schemas.microsoft.com/office/drawing/2014/main" id="{1B8A350D-9B60-42DB-84DF-D70890144688}"/>
              </a:ext>
            </a:extLst>
          </p:cNvPr>
          <p:cNvSpPr/>
          <p:nvPr/>
        </p:nvSpPr>
        <p:spPr>
          <a:xfrm>
            <a:off x="664509" y="3901888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: Fünfeck 7">
            <a:extLst>
              <a:ext uri="{FF2B5EF4-FFF2-40B4-BE49-F238E27FC236}">
                <a16:creationId xmlns:a16="http://schemas.microsoft.com/office/drawing/2014/main" id="{374F41E6-59D8-4F42-9623-98ADF01617C6}"/>
              </a:ext>
            </a:extLst>
          </p:cNvPr>
          <p:cNvSpPr/>
          <p:nvPr/>
        </p:nvSpPr>
        <p:spPr>
          <a:xfrm>
            <a:off x="673474" y="4800600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28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Where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are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people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hungry</a:t>
            </a:r>
            <a:r>
              <a:rPr lang="de-DE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? 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6" name="Rechteck: abgerundete Ecken 5">
            <a:extLst/>
          </p:cNvPr>
          <p:cNvSpPr/>
          <p:nvPr/>
        </p:nvSpPr>
        <p:spPr>
          <a:xfrm>
            <a:off x="566738" y="1219201"/>
            <a:ext cx="8134350" cy="50292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10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1676400"/>
            <a:ext cx="8001000" cy="48006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 err="1">
                <a:solidFill>
                  <a:schemeClr val="bg1"/>
                </a:solidFill>
              </a:rPr>
              <a:t>Serious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hunger</a:t>
            </a:r>
            <a:r>
              <a:rPr lang="de-DE" sz="2400" b="1" dirty="0">
                <a:solidFill>
                  <a:schemeClr val="bg1"/>
                </a:solidFill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</a:t>
            </a:r>
            <a:r>
              <a:rPr lang="de-DE" sz="2400" b="1" dirty="0" err="1">
                <a:solidFill>
                  <a:schemeClr val="bg1"/>
                </a:solidFill>
              </a:rPr>
              <a:t>most</a:t>
            </a:r>
            <a:r>
              <a:rPr lang="de-DE" sz="2400" b="1" dirty="0">
                <a:solidFill>
                  <a:schemeClr val="bg1"/>
                </a:solidFill>
              </a:rPr>
              <a:t> African countries and South Asia, </a:t>
            </a:r>
            <a:r>
              <a:rPr lang="de-DE" sz="2400" b="1" dirty="0" err="1">
                <a:solidFill>
                  <a:schemeClr val="bg1"/>
                </a:solidFill>
              </a:rPr>
              <a:t>esp</a:t>
            </a:r>
            <a:r>
              <a:rPr lang="de-DE" sz="2400" b="1" dirty="0">
                <a:solidFill>
                  <a:schemeClr val="bg1"/>
                </a:solidFill>
              </a:rPr>
              <a:t>. Pakistan, 	India, Nepal, </a:t>
            </a:r>
            <a:r>
              <a:rPr lang="de-DE" sz="2400" b="1" dirty="0" err="1">
                <a:solidFill>
                  <a:schemeClr val="bg1"/>
                </a:solidFill>
              </a:rPr>
              <a:t>Bangladesh</a:t>
            </a:r>
            <a:r>
              <a:rPr lang="de-DE" sz="2400" b="1" dirty="0">
                <a:solidFill>
                  <a:schemeClr val="bg1"/>
                </a:solidFill>
              </a:rPr>
              <a:t>, Myanmar, Laos, </a:t>
            </a:r>
            <a:r>
              <a:rPr lang="de-DE" sz="2400" b="1" dirty="0" err="1">
                <a:solidFill>
                  <a:schemeClr val="bg1"/>
                </a:solidFill>
              </a:rPr>
              <a:t>Cambodia</a:t>
            </a:r>
            <a:r>
              <a:rPr lang="de-DE" sz="2400" b="1" dirty="0">
                <a:solidFill>
                  <a:schemeClr val="bg1"/>
                </a:solidFill>
              </a:rPr>
              <a:t>, 	Indonesia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Very </a:t>
            </a:r>
            <a:r>
              <a:rPr lang="de-DE" sz="2400" b="1" dirty="0" err="1">
                <a:solidFill>
                  <a:schemeClr val="bg1"/>
                </a:solidFill>
              </a:rPr>
              <a:t>serious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hunger</a:t>
            </a:r>
            <a:r>
              <a:rPr lang="de-DE" sz="2400" b="1" dirty="0">
                <a:solidFill>
                  <a:schemeClr val="bg1"/>
                </a:solidFill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>
                <a:solidFill>
                  <a:schemeClr val="bg1"/>
                </a:solidFill>
              </a:rPr>
              <a:t>	Chad, Sudan, South Sudan, Somalia, Sambia, 	Madagascar, Sierra Leone, Central African </a:t>
            </a:r>
            <a:r>
              <a:rPr lang="de-DE" sz="2400" b="1" dirty="0" err="1">
                <a:solidFill>
                  <a:schemeClr val="bg1"/>
                </a:solidFill>
              </a:rPr>
              <a:t>Republic</a:t>
            </a:r>
            <a:r>
              <a:rPr lang="de-DE" sz="2400" b="1" dirty="0">
                <a:solidFill>
                  <a:schemeClr val="bg1"/>
                </a:solidFill>
              </a:rPr>
              <a:t>, 	</a:t>
            </a:r>
            <a:r>
              <a:rPr lang="de-DE" sz="2400" b="1" dirty="0" err="1">
                <a:solidFill>
                  <a:schemeClr val="bg1"/>
                </a:solidFill>
              </a:rPr>
              <a:t>Yemen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4" name="Pfeil: Fünfeck 3">
            <a:extLst>
              <a:ext uri="{FF2B5EF4-FFF2-40B4-BE49-F238E27FC236}">
                <a16:creationId xmlns:a16="http://schemas.microsoft.com/office/drawing/2014/main" id="{78A6F7C9-F8DB-4433-AB89-C0AFFF83BF6F}"/>
              </a:ext>
            </a:extLst>
          </p:cNvPr>
          <p:cNvSpPr/>
          <p:nvPr/>
        </p:nvSpPr>
        <p:spPr>
          <a:xfrm>
            <a:off x="628650" y="2286000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Pfeil: Fünfeck 6">
            <a:extLst>
              <a:ext uri="{FF2B5EF4-FFF2-40B4-BE49-F238E27FC236}">
                <a16:creationId xmlns:a16="http://schemas.microsoft.com/office/drawing/2014/main" id="{1B8A350D-9B60-42DB-84DF-D70890144688}"/>
              </a:ext>
            </a:extLst>
          </p:cNvPr>
          <p:cNvSpPr/>
          <p:nvPr/>
        </p:nvSpPr>
        <p:spPr>
          <a:xfrm>
            <a:off x="637615" y="4724400"/>
            <a:ext cx="590550" cy="1524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34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874</Words>
  <Application>Microsoft Office PowerPoint</Application>
  <PresentationFormat>Bildschirmpräsentation (4:3)</PresentationFormat>
  <Paragraphs>175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Symbol</vt:lpstr>
      <vt:lpstr>Wingdings</vt:lpstr>
      <vt:lpstr>Office</vt:lpstr>
      <vt:lpstr> Introduction to the Lecture WS 2017/ 18</vt:lpstr>
      <vt:lpstr>I. General Information</vt:lpstr>
      <vt:lpstr>1. Conditions for obtaining certificates</vt:lpstr>
      <vt:lpstr>2. Submission of papers</vt:lpstr>
      <vt:lpstr>II. Main topic of the lecture series – Development Policy</vt:lpstr>
      <vt:lpstr>III. Topic of Winter Semester 2017/ 18:</vt:lpstr>
      <vt:lpstr>1. Hunger </vt:lpstr>
      <vt:lpstr>Where are people hungry?  </vt:lpstr>
      <vt:lpstr>Where are people hungry? </vt:lpstr>
      <vt:lpstr>Why are people hungry? </vt:lpstr>
      <vt:lpstr>2. Agricultural Production </vt:lpstr>
      <vt:lpstr>3. Global Players/ Regional Players – the paradigm of free trade and industrialization</vt:lpstr>
      <vt:lpstr>Global Players / Regional Players</vt:lpstr>
      <vt:lpstr>Global Players / Regional Players</vt:lpstr>
      <vt:lpstr>IV. Lecture Food &amp; Agriculture</vt:lpstr>
      <vt:lpstr>Next summer semester we will continue with the topic due to its complexity </vt:lpstr>
      <vt:lpstr>V. Lecture Programme WS 2017 /18</vt:lpstr>
      <vt:lpstr>PowerPoint-Präsentation</vt:lpstr>
      <vt:lpstr>PowerPoint-Präsentation</vt:lpstr>
      <vt:lpstr>PowerPoint-Präsentation</vt:lpstr>
      <vt:lpstr>PowerPoint-Präsentation</vt:lpstr>
      <vt:lpstr>Organisers and supporters: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Fahrenhorst</cp:lastModifiedBy>
  <cp:revision>321</cp:revision>
  <cp:lastPrinted>1601-01-01T00:00:00Z</cp:lastPrinted>
  <dcterms:created xsi:type="dcterms:W3CDTF">1601-01-01T00:00:00Z</dcterms:created>
  <dcterms:modified xsi:type="dcterms:W3CDTF">2017-10-22T14:57:54Z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