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18" r:id="rId3"/>
    <p:sldId id="316" r:id="rId4"/>
    <p:sldId id="319" r:id="rId5"/>
    <p:sldId id="317" r:id="rId6"/>
    <p:sldId id="300" r:id="rId7"/>
    <p:sldId id="301" r:id="rId8"/>
    <p:sldId id="302" r:id="rId9"/>
    <p:sldId id="272" r:id="rId10"/>
    <p:sldId id="263" r:id="rId11"/>
    <p:sldId id="279" r:id="rId12"/>
    <p:sldId id="273" r:id="rId13"/>
    <p:sldId id="274" r:id="rId14"/>
    <p:sldId id="264" r:id="rId15"/>
    <p:sldId id="275" r:id="rId16"/>
    <p:sldId id="278" r:id="rId17"/>
    <p:sldId id="280" r:id="rId18"/>
    <p:sldId id="281" r:id="rId19"/>
    <p:sldId id="311" r:id="rId20"/>
    <p:sldId id="312" r:id="rId21"/>
    <p:sldId id="284" r:id="rId22"/>
    <p:sldId id="313" r:id="rId23"/>
    <p:sldId id="315" r:id="rId24"/>
    <p:sldId id="314" r:id="rId25"/>
    <p:sldId id="286" r:id="rId26"/>
    <p:sldId id="267" r:id="rId27"/>
    <p:sldId id="308" r:id="rId28"/>
    <p:sldId id="290" r:id="rId29"/>
    <p:sldId id="306" r:id="rId30"/>
    <p:sldId id="287" r:id="rId31"/>
    <p:sldId id="299" r:id="rId32"/>
    <p:sldId id="293" r:id="rId3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onora PONTI" initials="EP" lastIdx="1" clrIdx="0">
    <p:extLst>
      <p:ext uri="{19B8F6BF-5375-455C-9EA6-DF929625EA0E}">
        <p15:presenceInfo xmlns:p15="http://schemas.microsoft.com/office/powerpoint/2012/main" userId="S-1-5-21-185866794-2674911608-285463921-139011" providerId="AD"/>
      </p:ext>
    </p:extLst>
  </p:cmAuthor>
  <p:cmAuthor id="2" name="Mellin, Aurelien (ESA)" initials="MA(" lastIdx="4" clrIdx="1">
    <p:extLst>
      <p:ext uri="{19B8F6BF-5375-455C-9EA6-DF929625EA0E}">
        <p15:presenceInfo xmlns:p15="http://schemas.microsoft.com/office/powerpoint/2012/main" userId="S-1-5-21-2107199734-1002509562-578033828-91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F9E"/>
    <a:srgbClr val="87B2C3"/>
    <a:srgbClr val="5A95AD"/>
    <a:srgbClr val="333F50"/>
    <a:srgbClr val="3D3C3C"/>
    <a:srgbClr val="3C7F9E"/>
    <a:srgbClr val="373736"/>
    <a:srgbClr val="000000"/>
    <a:srgbClr val="FF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2" autoAdjust="0"/>
    <p:restoredTop sz="50173" autoAdjust="0"/>
  </p:normalViewPr>
  <p:slideViewPr>
    <p:cSldViewPr snapToGrid="0">
      <p:cViewPr varScale="1">
        <p:scale>
          <a:sx n="56" d="100"/>
          <a:sy n="56" d="100"/>
        </p:scale>
        <p:origin x="14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ellin\Documents\ESA\FSAP\Global%20Network%20Against%20Food%20Crises\Brussels%20presentation%2020_9_17\Undernourishment_6countries_graphs_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ellin\Documents\ESA\FSAP\Global%20Network%20Against%20Food%20Crises\Brussels%20presentation%2020_9_17\Undernourishment_6countries_graphs_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Sheet1!$E$1:$E$2</c:f>
              <c:strCache>
                <c:ptCount val="2"/>
                <c:pt idx="0">
                  <c:v>Number of undernourished (mln)</c:v>
                </c:pt>
                <c:pt idx="1">
                  <c:v>2004-2006</c:v>
                </c:pt>
              </c:strCache>
            </c:strRef>
          </c:tx>
          <c:spPr>
            <a:solidFill>
              <a:schemeClr val="accent5">
                <a:lumMod val="50000"/>
              </a:schemeClr>
            </a:solidFill>
            <a:ln>
              <a:noFill/>
            </a:ln>
            <a:effectLst/>
          </c:spPr>
          <c:invertIfNegative val="0"/>
          <c:cat>
            <c:strRef>
              <c:f>Sheet1!$D$3:$D$5</c:f>
              <c:strCache>
                <c:ptCount val="3"/>
                <c:pt idx="0">
                  <c:v>Burkina Faso</c:v>
                </c:pt>
                <c:pt idx="1">
                  <c:v>Nigeria</c:v>
                </c:pt>
                <c:pt idx="2">
                  <c:v>Senegal</c:v>
                </c:pt>
              </c:strCache>
            </c:strRef>
          </c:cat>
          <c:val>
            <c:numRef>
              <c:f>Sheet1!$E$3:$E$5</c:f>
              <c:numCache>
                <c:formatCode>General</c:formatCode>
                <c:ptCount val="3"/>
                <c:pt idx="0">
                  <c:v>3.3</c:v>
                </c:pt>
                <c:pt idx="1">
                  <c:v>9.1999999999999993</c:v>
                </c:pt>
                <c:pt idx="2">
                  <c:v>2.4</c:v>
                </c:pt>
              </c:numCache>
            </c:numRef>
          </c:val>
          <c:extLst xmlns:c16r2="http://schemas.microsoft.com/office/drawing/2015/06/chart">
            <c:ext xmlns:c16="http://schemas.microsoft.com/office/drawing/2014/chart" uri="{C3380CC4-5D6E-409C-BE32-E72D297353CC}">
              <c16:uniqueId val="{00000000-A8E7-41CE-83D8-4010606BAC9C}"/>
            </c:ext>
          </c:extLst>
        </c:ser>
        <c:ser>
          <c:idx val="1"/>
          <c:order val="1"/>
          <c:tx>
            <c:strRef>
              <c:f>Sheet1!$F$1:$F$2</c:f>
              <c:strCache>
                <c:ptCount val="2"/>
                <c:pt idx="0">
                  <c:v>Number of undernourished (mln)</c:v>
                </c:pt>
                <c:pt idx="1">
                  <c:v>2014-2016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Sheet1!$D$3:$D$5</c:f>
              <c:strCache>
                <c:ptCount val="3"/>
                <c:pt idx="0">
                  <c:v>Burkina Faso</c:v>
                </c:pt>
                <c:pt idx="1">
                  <c:v>Nigeria</c:v>
                </c:pt>
                <c:pt idx="2">
                  <c:v>Senegal</c:v>
                </c:pt>
              </c:strCache>
            </c:strRef>
          </c:cat>
          <c:val>
            <c:numRef>
              <c:f>Sheet1!$F$3:$F$5</c:f>
              <c:numCache>
                <c:formatCode>General</c:formatCode>
                <c:ptCount val="3"/>
                <c:pt idx="0">
                  <c:v>3.7</c:v>
                </c:pt>
                <c:pt idx="1">
                  <c:v>14.3</c:v>
                </c:pt>
                <c:pt idx="2">
                  <c:v>1.7</c:v>
                </c:pt>
              </c:numCache>
            </c:numRef>
          </c:val>
          <c:extLst xmlns:c16r2="http://schemas.microsoft.com/office/drawing/2015/06/chart">
            <c:ext xmlns:c16="http://schemas.microsoft.com/office/drawing/2014/chart" uri="{C3380CC4-5D6E-409C-BE32-E72D297353CC}">
              <c16:uniqueId val="{00000001-A8E7-41CE-83D8-4010606BAC9C}"/>
            </c:ext>
          </c:extLst>
        </c:ser>
        <c:dLbls>
          <c:showLegendKey val="0"/>
          <c:showVal val="0"/>
          <c:showCatName val="0"/>
          <c:showSerName val="0"/>
          <c:showPercent val="0"/>
          <c:showBubbleSize val="0"/>
        </c:dLbls>
        <c:gapWidth val="100"/>
        <c:overlap val="-24"/>
        <c:axId val="161959664"/>
        <c:axId val="162266440"/>
      </c:barChart>
      <c:catAx>
        <c:axId val="161959664"/>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2266440"/>
        <c:crosses val="autoZero"/>
        <c:auto val="1"/>
        <c:lblAlgn val="ctr"/>
        <c:lblOffset val="100"/>
        <c:noMultiLvlLbl val="0"/>
      </c:catAx>
      <c:valAx>
        <c:axId val="162266440"/>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Number of undernourished (million)</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1959664"/>
        <c:crosses val="autoZero"/>
        <c:crossBetween val="between"/>
      </c:valAx>
      <c:spPr>
        <a:noFill/>
        <a:ln>
          <a:noFill/>
        </a:ln>
        <a:effectLst>
          <a:outerShdw blurRad="50800" dist="38100" dir="2700000" algn="tl" rotWithShape="0">
            <a:prstClr val="black">
              <a:alpha val="40000"/>
            </a:prstClr>
          </a:outerShdw>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2">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2004-2006</c:v>
                </c:pt>
              </c:strCache>
            </c:strRef>
          </c:tx>
          <c:spPr>
            <a:solidFill>
              <a:schemeClr val="accent1">
                <a:lumMod val="50000"/>
              </a:schemeClr>
            </a:solidFill>
            <a:ln>
              <a:noFill/>
            </a:ln>
            <a:effectLst/>
          </c:spPr>
          <c:invertIfNegative val="0"/>
          <c:cat>
            <c:strRef>
              <c:f>Sheet1!$A$3:$A$5</c:f>
              <c:strCache>
                <c:ptCount val="3"/>
                <c:pt idx="0">
                  <c:v>Central African Republic</c:v>
                </c:pt>
                <c:pt idx="1">
                  <c:v>Kenya</c:v>
                </c:pt>
                <c:pt idx="2">
                  <c:v>Uganda</c:v>
                </c:pt>
              </c:strCache>
            </c:strRef>
          </c:cat>
          <c:val>
            <c:numRef>
              <c:f>Sheet1!$B$3:$B$5</c:f>
              <c:numCache>
                <c:formatCode>General</c:formatCode>
                <c:ptCount val="3"/>
                <c:pt idx="0">
                  <c:v>39.9</c:v>
                </c:pt>
                <c:pt idx="1">
                  <c:v>28.7</c:v>
                </c:pt>
                <c:pt idx="2">
                  <c:v>24.3</c:v>
                </c:pt>
              </c:numCache>
            </c:numRef>
          </c:val>
          <c:extLst xmlns:c16r2="http://schemas.microsoft.com/office/drawing/2015/06/chart">
            <c:ext xmlns:c16="http://schemas.microsoft.com/office/drawing/2014/chart" uri="{C3380CC4-5D6E-409C-BE32-E72D297353CC}">
              <c16:uniqueId val="{00000000-8260-48E2-8EF9-661AF03E6B3F}"/>
            </c:ext>
          </c:extLst>
        </c:ser>
        <c:ser>
          <c:idx val="1"/>
          <c:order val="1"/>
          <c:tx>
            <c:strRef>
              <c:f>Sheet1!$C$2</c:f>
              <c:strCache>
                <c:ptCount val="1"/>
                <c:pt idx="0">
                  <c:v>2014-2016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Sheet1!$A$3:$A$5</c:f>
              <c:strCache>
                <c:ptCount val="3"/>
                <c:pt idx="0">
                  <c:v>Central African Republic</c:v>
                </c:pt>
                <c:pt idx="1">
                  <c:v>Kenya</c:v>
                </c:pt>
                <c:pt idx="2">
                  <c:v>Uganda</c:v>
                </c:pt>
              </c:strCache>
            </c:strRef>
          </c:cat>
          <c:val>
            <c:numRef>
              <c:f>Sheet1!$C$3:$C$5</c:f>
              <c:numCache>
                <c:formatCode>General</c:formatCode>
                <c:ptCount val="3"/>
                <c:pt idx="0">
                  <c:v>58.6</c:v>
                </c:pt>
                <c:pt idx="1">
                  <c:v>19.100000000000001</c:v>
                </c:pt>
                <c:pt idx="2">
                  <c:v>39</c:v>
                </c:pt>
              </c:numCache>
            </c:numRef>
          </c:val>
          <c:extLst xmlns:c16r2="http://schemas.microsoft.com/office/drawing/2015/06/chart">
            <c:ext xmlns:c16="http://schemas.microsoft.com/office/drawing/2014/chart" uri="{C3380CC4-5D6E-409C-BE32-E72D297353CC}">
              <c16:uniqueId val="{00000001-8260-48E2-8EF9-661AF03E6B3F}"/>
            </c:ext>
          </c:extLst>
        </c:ser>
        <c:dLbls>
          <c:showLegendKey val="0"/>
          <c:showVal val="0"/>
          <c:showCatName val="0"/>
          <c:showSerName val="0"/>
          <c:showPercent val="0"/>
          <c:showBubbleSize val="0"/>
        </c:dLbls>
        <c:gapWidth val="100"/>
        <c:overlap val="-24"/>
        <c:axId val="161690536"/>
        <c:axId val="161734304"/>
      </c:barChart>
      <c:catAx>
        <c:axId val="161690536"/>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1734304"/>
        <c:crosses val="autoZero"/>
        <c:auto val="1"/>
        <c:lblAlgn val="ctr"/>
        <c:lblOffset val="100"/>
        <c:noMultiLvlLbl val="0"/>
      </c:catAx>
      <c:valAx>
        <c:axId val="161734304"/>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GB"/>
                  <a:t>Prevalence of undernourishment (%)</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1690536"/>
        <c:crosses val="autoZero"/>
        <c:crossBetween val="between"/>
      </c:valAx>
      <c:spPr>
        <a:noFill/>
        <a:ln>
          <a:noFill/>
        </a:ln>
        <a:effectLst>
          <a:outerShdw blurRad="50800" dist="38100" dir="2700000" algn="tl" rotWithShape="0">
            <a:prstClr val="black">
              <a:alpha val="40000"/>
            </a:prstClr>
          </a:outerShdw>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04-19T09:52:33.015" idx="1">
    <p:pos x="4828" y="3433"/>
    <p:text>Should be "CH Phase classification"</p:text>
    <p:extLst>
      <p:ext uri="{C676402C-5697-4E1C-873F-D02D1690AC5C}">
        <p15:threadingInfo xmlns:p15="http://schemas.microsoft.com/office/powerpoint/2012/main" timeZoneBias="-120"/>
      </p:ext>
    </p:extLst>
  </p:cm>
  <p:cm authorId="2" dt="2018-04-19T11:23:00.218" idx="3">
    <p:pos x="7068" y="411"/>
    <p:text>Please add the map of Cameroon to the reagional map</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8-04-19T12:01:32.357" idx="4">
    <p:pos x="7614" y="781"/>
    <p:text>Please keep only the countries related to the slide (i.e. Mauritania, Senegal, Mali, Burkina Faso, Niger and Chad)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829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848644" y="1"/>
            <a:ext cx="2944283" cy="498294"/>
          </a:xfrm>
          <a:prstGeom prst="rect">
            <a:avLst/>
          </a:prstGeom>
        </p:spPr>
        <p:txBody>
          <a:bodyPr vert="horz" lIns="96661" tIns="48331" rIns="96661" bIns="48331" rtlCol="0"/>
          <a:lstStyle>
            <a:lvl1pPr algn="r">
              <a:defRPr sz="1300"/>
            </a:lvl1pPr>
          </a:lstStyle>
          <a:p>
            <a:fld id="{DCFF03D9-EFF7-42ED-9740-11D0332AD2C0}" type="datetimeFigureOut">
              <a:rPr lang="en-US" smtClean="0"/>
              <a:t>5/11/2018</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3"/>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848644" y="9433107"/>
            <a:ext cx="2944283" cy="498293"/>
          </a:xfrm>
          <a:prstGeom prst="rect">
            <a:avLst/>
          </a:prstGeom>
        </p:spPr>
        <p:txBody>
          <a:bodyPr vert="horz" lIns="96661" tIns="48331" rIns="96661" bIns="48331" rtlCol="0" anchor="b"/>
          <a:lstStyle>
            <a:lvl1pPr algn="r">
              <a:defRPr sz="1300"/>
            </a:lvl1pPr>
          </a:lstStyle>
          <a:p>
            <a:fld id="{78B152FA-AB0A-4A78-8DD1-A819A0C5B5E0}" type="slidenum">
              <a:rPr lang="en-US" smtClean="0"/>
              <a:t>‹#›</a:t>
            </a:fld>
            <a:endParaRPr lang="en-US"/>
          </a:p>
        </p:txBody>
      </p:sp>
    </p:spTree>
    <p:extLst>
      <p:ext uri="{BB962C8B-B14F-4D97-AF65-F5344CB8AC3E}">
        <p14:creationId xmlns:p14="http://schemas.microsoft.com/office/powerpoint/2010/main" val="166365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a:t>
            </a:fld>
            <a:endParaRPr lang="en-US"/>
          </a:p>
        </p:txBody>
      </p:sp>
    </p:spTree>
    <p:extLst>
      <p:ext uri="{BB962C8B-B14F-4D97-AF65-F5344CB8AC3E}">
        <p14:creationId xmlns:p14="http://schemas.microsoft.com/office/powerpoint/2010/main" val="351582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white"/>
                </a:solidFill>
                <a:latin typeface="Verdana"/>
                <a:cs typeface="Verdana"/>
              </a:rPr>
              <a:t>Famine is declared when there is evidence of the following three conditions in a single location</a:t>
            </a:r>
          </a:p>
          <a:p>
            <a:endParaRPr lang="en-GB" sz="1700" b="1" dirty="0">
              <a:solidFill>
                <a:prstClr val="white"/>
              </a:solidFill>
            </a:endParaRPr>
          </a:p>
          <a:p>
            <a:r>
              <a:rPr lang="en-GB" sz="1700" b="1" dirty="0">
                <a:solidFill>
                  <a:prstClr val="white"/>
                </a:solidFill>
              </a:rPr>
              <a:t>Food Shortages : </a:t>
            </a:r>
            <a:r>
              <a:rPr lang="en-GB" sz="1300" dirty="0">
                <a:solidFill>
                  <a:prstClr val="white"/>
                </a:solidFill>
              </a:rPr>
              <a:t>At least 20% of the population faces extreme food shortages</a:t>
            </a:r>
          </a:p>
          <a:p>
            <a:r>
              <a:rPr lang="en-GB" sz="1700" b="1" dirty="0">
                <a:solidFill>
                  <a:prstClr val="white"/>
                </a:solidFill>
              </a:rPr>
              <a:t>Acute Malnutrition: </a:t>
            </a:r>
            <a:r>
              <a:rPr lang="en-GB" sz="1300" dirty="0">
                <a:solidFill>
                  <a:prstClr val="white"/>
                </a:solidFill>
              </a:rPr>
              <a:t>At least 30% of children suffer from acute malnutrition</a:t>
            </a:r>
          </a:p>
          <a:p>
            <a:r>
              <a:rPr lang="en-GB" sz="1700" b="1" dirty="0">
                <a:solidFill>
                  <a:prstClr val="white"/>
                </a:solidFill>
              </a:rPr>
              <a:t>Increased Mortality: </a:t>
            </a:r>
            <a:r>
              <a:rPr lang="en-GB" sz="1300" dirty="0">
                <a:solidFill>
                  <a:prstClr val="white"/>
                </a:solidFill>
              </a:rPr>
              <a:t>Daily deaths occur at double the normal rate</a:t>
            </a:r>
          </a:p>
          <a:p>
            <a:endParaRPr lang="en-US" dirty="0"/>
          </a:p>
        </p:txBody>
      </p:sp>
      <p:sp>
        <p:nvSpPr>
          <p:cNvPr id="4" name="Slide Number Placeholder 3"/>
          <p:cNvSpPr>
            <a:spLocks noGrp="1"/>
          </p:cNvSpPr>
          <p:nvPr>
            <p:ph type="sldNum" sz="quarter" idx="10"/>
          </p:nvPr>
        </p:nvSpPr>
        <p:spPr/>
        <p:txBody>
          <a:bodyPr/>
          <a:lstStyle/>
          <a:p>
            <a:fld id="{CC344BDD-BDBD-4F54-BEE3-B2734EAF8C77}" type="slidenum">
              <a:rPr lang="en-GB" smtClean="0"/>
              <a:t>10</a:t>
            </a:fld>
            <a:endParaRPr lang="en-GB" dirty="0"/>
          </a:p>
        </p:txBody>
      </p:sp>
    </p:spTree>
    <p:extLst>
      <p:ext uri="{BB962C8B-B14F-4D97-AF65-F5344CB8AC3E}">
        <p14:creationId xmlns:p14="http://schemas.microsoft.com/office/powerpoint/2010/main" val="30775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Countries which are not covered because of lack of data while data were available last year are:</a:t>
            </a:r>
          </a:p>
          <a:p>
            <a:r>
              <a:rPr lang="en-GB" dirty="0"/>
              <a:t>Dem Pop. Rep. of Korea;</a:t>
            </a:r>
          </a:p>
          <a:p>
            <a:r>
              <a:rPr lang="en-GB" dirty="0"/>
              <a:t>Côte d’Ivoire</a:t>
            </a:r>
          </a:p>
          <a:p>
            <a:endParaRPr lang="en-GB" dirty="0"/>
          </a:p>
          <a:p>
            <a:r>
              <a:rPr lang="en-GB" dirty="0"/>
              <a:t>Countries/territories added this year (were not included last year but for which data became available this year):</a:t>
            </a:r>
          </a:p>
          <a:p>
            <a:endParaRPr lang="en-GB" dirty="0"/>
          </a:p>
          <a:p>
            <a:r>
              <a:rPr lang="en-GB" dirty="0"/>
              <a:t>El Salvador;</a:t>
            </a:r>
          </a:p>
          <a:p>
            <a:r>
              <a:rPr lang="en-GB" dirty="0"/>
              <a:t>Pakistan;</a:t>
            </a:r>
          </a:p>
          <a:p>
            <a:r>
              <a:rPr lang="en-GB" dirty="0"/>
              <a:t>Occupied Palestinian Territory;</a:t>
            </a:r>
          </a:p>
          <a:p>
            <a:r>
              <a:rPr lang="en-GB" dirty="0"/>
              <a:t>Sri Lanka;</a:t>
            </a:r>
          </a:p>
          <a:p>
            <a:r>
              <a:rPr lang="en-GB" dirty="0"/>
              <a:t>Ukraine</a:t>
            </a:r>
          </a:p>
          <a:p>
            <a:endParaRPr lang="en-GB" dirty="0"/>
          </a:p>
        </p:txBody>
      </p:sp>
      <p:sp>
        <p:nvSpPr>
          <p:cNvPr id="4" name="Slide Number Placeholder 3"/>
          <p:cNvSpPr>
            <a:spLocks noGrp="1"/>
          </p:cNvSpPr>
          <p:nvPr>
            <p:ph type="sldNum" sz="quarter" idx="10"/>
          </p:nvPr>
        </p:nvSpPr>
        <p:spPr/>
        <p:txBody>
          <a:bodyPr/>
          <a:lstStyle/>
          <a:p>
            <a:fld id="{78B152FA-AB0A-4A78-8DD1-A819A0C5B5E0}" type="slidenum">
              <a:rPr lang="en-US" smtClean="0"/>
              <a:t>11</a:t>
            </a:fld>
            <a:endParaRPr lang="en-US"/>
          </a:p>
        </p:txBody>
      </p:sp>
    </p:spTree>
    <p:extLst>
      <p:ext uri="{BB962C8B-B14F-4D97-AF65-F5344CB8AC3E}">
        <p14:creationId xmlns:p14="http://schemas.microsoft.com/office/powerpoint/2010/main" val="76097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 of countries to be inserted in the notes:</a:t>
            </a:r>
          </a:p>
          <a:p>
            <a:r>
              <a:rPr lang="en-GB" dirty="0"/>
              <a:t>11 countries in Africa: Burundi, CAR, Chad, DRC, Libya, Mali, Niger, north Nigeria, Somalia, South Sudan and Sudan;</a:t>
            </a:r>
          </a:p>
          <a:p>
            <a:r>
              <a:rPr lang="en-GB" dirty="0"/>
              <a:t>4 countries in Middle-East: Iraq, Palestine, Syria, Yemen;</a:t>
            </a:r>
          </a:p>
          <a:p>
            <a:r>
              <a:rPr lang="en-GB" dirty="0"/>
              <a:t>2 countries in Asia: Afghanistan, Myanmar</a:t>
            </a:r>
          </a:p>
          <a:p>
            <a:r>
              <a:rPr lang="en-GB" dirty="0"/>
              <a:t>1 country in Europe: eastern Ukraine</a:t>
            </a:r>
          </a:p>
          <a:p>
            <a:endParaRPr lang="en-GB" dirty="0"/>
          </a:p>
          <a:p>
            <a:endParaRPr lang="en-GB" dirty="0"/>
          </a:p>
          <a:p>
            <a:r>
              <a:rPr lang="en-GB" dirty="0"/>
              <a:t>Many of the countries profiled in the report experienced SEVERE OUTBREAKS OF CHOLERA in 2017. These include particularly conflict affected countries where access to health and sanitation services is particularly curbed. In these countries is also difficult to contain the and treat diseases which also increases the levels of malnutrition</a:t>
            </a:r>
          </a:p>
          <a:p>
            <a:r>
              <a:rPr lang="en-GB" dirty="0"/>
              <a:t>Countries are: Yemen – almost 1 million cases, DRC, South Sudan , </a:t>
            </a:r>
            <a:r>
              <a:rPr lang="en-GB" dirty="0" err="1"/>
              <a:t>Borno</a:t>
            </a:r>
            <a:r>
              <a:rPr lang="en-GB" dirty="0"/>
              <a:t> state in Nigeria, Somalia etc…</a:t>
            </a:r>
          </a:p>
          <a:p>
            <a:endParaRPr lang="en-GB" dirty="0"/>
          </a:p>
        </p:txBody>
      </p:sp>
      <p:sp>
        <p:nvSpPr>
          <p:cNvPr id="4" name="Slide Number Placeholder 3"/>
          <p:cNvSpPr>
            <a:spLocks noGrp="1"/>
          </p:cNvSpPr>
          <p:nvPr>
            <p:ph type="sldNum" sz="quarter" idx="10"/>
          </p:nvPr>
        </p:nvSpPr>
        <p:spPr/>
        <p:txBody>
          <a:bodyPr/>
          <a:lstStyle/>
          <a:p>
            <a:fld id="{78B152FA-AB0A-4A78-8DD1-A819A0C5B5E0}" type="slidenum">
              <a:rPr lang="en-US" smtClean="0"/>
              <a:t>12</a:t>
            </a:fld>
            <a:endParaRPr lang="en-US"/>
          </a:p>
        </p:txBody>
      </p:sp>
    </p:spTree>
    <p:extLst>
      <p:ext uri="{BB962C8B-B14F-4D97-AF65-F5344CB8AC3E}">
        <p14:creationId xmlns:p14="http://schemas.microsoft.com/office/powerpoint/2010/main" val="2929084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13</a:t>
            </a:fld>
            <a:endParaRPr lang="en-US"/>
          </a:p>
        </p:txBody>
      </p:sp>
    </p:spTree>
    <p:extLst>
      <p:ext uri="{BB962C8B-B14F-4D97-AF65-F5344CB8AC3E}">
        <p14:creationId xmlns:p14="http://schemas.microsoft.com/office/powerpoint/2010/main" val="2957575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 of countries to be inserted in the notes:</a:t>
            </a:r>
          </a:p>
          <a:p>
            <a:endParaRPr lang="en-GB" dirty="0"/>
          </a:p>
          <a:p>
            <a:r>
              <a:rPr lang="en-GB" dirty="0"/>
              <a:t>15 countries in Africa: Angola, Djibouti, Ethiopia, Kenya, Lesotho, Madagascar, Malawi, Mozambique, Namibia, Sierra Leone, South Africa, Swaziland, Tanzania, Zambia and Zimbabwe;</a:t>
            </a:r>
          </a:p>
          <a:p>
            <a:r>
              <a:rPr lang="en-GB" dirty="0"/>
              <a:t>3 countries in South Asia: Nepal, Pakistan, Sri Lanka;</a:t>
            </a:r>
          </a:p>
          <a:p>
            <a:r>
              <a:rPr lang="en-GB" dirty="0"/>
              <a:t>5 countries in Latin America and the Caribbean: El Salvador, Guatemala, Haiti, Honduras, Nicaragua.</a:t>
            </a:r>
          </a:p>
          <a:p>
            <a:endParaRPr lang="en-GB" dirty="0"/>
          </a:p>
        </p:txBody>
      </p:sp>
      <p:sp>
        <p:nvSpPr>
          <p:cNvPr id="4" name="Slide Number Placeholder 3"/>
          <p:cNvSpPr>
            <a:spLocks noGrp="1"/>
          </p:cNvSpPr>
          <p:nvPr>
            <p:ph type="sldNum" sz="quarter" idx="10"/>
          </p:nvPr>
        </p:nvSpPr>
        <p:spPr/>
        <p:txBody>
          <a:bodyPr/>
          <a:lstStyle/>
          <a:p>
            <a:fld id="{78B152FA-AB0A-4A78-8DD1-A819A0C5B5E0}" type="slidenum">
              <a:rPr lang="en-US" smtClean="0"/>
              <a:t>14</a:t>
            </a:fld>
            <a:endParaRPr lang="en-US"/>
          </a:p>
        </p:txBody>
      </p:sp>
    </p:spTree>
    <p:extLst>
      <p:ext uri="{BB962C8B-B14F-4D97-AF65-F5344CB8AC3E}">
        <p14:creationId xmlns:p14="http://schemas.microsoft.com/office/powerpoint/2010/main" val="2987510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15</a:t>
            </a:fld>
            <a:endParaRPr lang="en-US"/>
          </a:p>
        </p:txBody>
      </p:sp>
    </p:spTree>
    <p:extLst>
      <p:ext uri="{BB962C8B-B14F-4D97-AF65-F5344CB8AC3E}">
        <p14:creationId xmlns:p14="http://schemas.microsoft.com/office/powerpoint/2010/main" val="342604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Conflict and climatic events have fostered large displacement (internal &amp; ext.);</a:t>
            </a:r>
          </a:p>
          <a:p>
            <a:pPr lvl="1">
              <a:buFont typeface="Wingdings" panose="05000000000000000000" pitchFamily="2" charset="2"/>
              <a:buChar char="Ø"/>
            </a:pPr>
            <a:r>
              <a:rPr lang="en-US" dirty="0" smtClean="0"/>
              <a:t>Conflict and natural disasters have often occurred simultaneously which led to significant displacement associated with both – e.g. Ethiopia, Nigeria, Somalia, and Sudan.</a:t>
            </a:r>
          </a:p>
          <a:p>
            <a:pPr lvl="1">
              <a:buFont typeface="Wingdings" panose="05000000000000000000" pitchFamily="2" charset="2"/>
              <a:buChar char="Ø"/>
            </a:pPr>
            <a:endParaRPr lang="en-US" dirty="0" smtClean="0"/>
          </a:p>
          <a:p>
            <a:r>
              <a:rPr lang="en-US" dirty="0" smtClean="0"/>
              <a:t>High staple food prices have curtailed food access and reinforced food insecurity.</a:t>
            </a:r>
          </a:p>
          <a:p>
            <a:pPr lvl="1">
              <a:buFont typeface="Wingdings" panose="05000000000000000000" pitchFamily="2" charset="2"/>
              <a:buChar char="Ø"/>
            </a:pPr>
            <a:r>
              <a:rPr lang="en-US" dirty="0" smtClean="0"/>
              <a:t>Weather-induced crop production shortfalls triggered sharp cereal price increases – e.g. Kenya, Ethiopia, Somalia, Sudan and Uganda.</a:t>
            </a:r>
          </a:p>
          <a:p>
            <a:pPr lvl="1">
              <a:buFont typeface="Wingdings" panose="05000000000000000000" pitchFamily="2" charset="2"/>
              <a:buChar char="Ø"/>
            </a:pPr>
            <a:r>
              <a:rPr lang="en-US" dirty="0" smtClean="0"/>
              <a:t>Floods in Bangladesh and drought conditions in Sri Lanka reduced rice production, pushing prices to record levels.</a:t>
            </a:r>
          </a:p>
          <a:p>
            <a:pPr lvl="1">
              <a:buFont typeface="Wingdings" panose="05000000000000000000" pitchFamily="2" charset="2"/>
              <a:buChar char="Ø"/>
            </a:pPr>
            <a:r>
              <a:rPr lang="en-US" dirty="0" smtClean="0"/>
              <a:t>Conflict and insecurity, which disrupts market functionality, also induced price spikes in Nigeria, South Sudan, Yemen and Burundi.</a:t>
            </a:r>
          </a:p>
          <a:p>
            <a:endParaRPr lang="en-US" dirty="0"/>
          </a:p>
        </p:txBody>
      </p:sp>
      <p:sp>
        <p:nvSpPr>
          <p:cNvPr id="4" name="Slide Number Placeholder 3"/>
          <p:cNvSpPr>
            <a:spLocks noGrp="1"/>
          </p:cNvSpPr>
          <p:nvPr>
            <p:ph type="sldNum" sz="quarter" idx="10"/>
          </p:nvPr>
        </p:nvSpPr>
        <p:spPr/>
        <p:txBody>
          <a:bodyPr/>
          <a:lstStyle/>
          <a:p>
            <a:fld id="{FAD86078-ED60-45C7-915B-4C379A814495}" type="slidenum">
              <a:rPr lang="en-US" smtClean="0"/>
              <a:t>16</a:t>
            </a:fld>
            <a:endParaRPr lang="en-US"/>
          </a:p>
        </p:txBody>
      </p:sp>
    </p:spTree>
    <p:extLst>
      <p:ext uri="{BB962C8B-B14F-4D97-AF65-F5344CB8AC3E}">
        <p14:creationId xmlns:p14="http://schemas.microsoft.com/office/powerpoint/2010/main" val="1321097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In these four countries, a total of </a:t>
            </a:r>
            <a:r>
              <a:rPr lang="en-US" sz="1300" b="1" dirty="0">
                <a:solidFill>
                  <a:prstClr val="black"/>
                </a:solidFill>
              </a:rPr>
              <a:t>31.6 million </a:t>
            </a:r>
            <a:r>
              <a:rPr lang="en-US" sz="1300" dirty="0">
                <a:solidFill>
                  <a:prstClr val="black"/>
                </a:solidFill>
              </a:rPr>
              <a:t>people were classified in IPC/CH Phase 3 (Crisis) and above in 2017 – an increase of 18 percent compared to 2016 (almost five million people);</a:t>
            </a:r>
          </a:p>
          <a:p>
            <a:pPr marL="241653" indent="-241653" defTabSz="966612">
              <a:lnSpc>
                <a:spcPct val="90000"/>
              </a:lnSpc>
              <a:spcBef>
                <a:spcPts val="1057"/>
              </a:spcBef>
              <a:buFont typeface="Arial" panose="020B0604020202020204" pitchFamily="34" charset="0"/>
              <a:buChar char="•"/>
              <a:defRPr/>
            </a:pPr>
            <a:r>
              <a:rPr lang="en-US" sz="1300" b="1" dirty="0">
                <a:solidFill>
                  <a:prstClr val="black"/>
                </a:solidFill>
              </a:rPr>
              <a:t>South Sudan </a:t>
            </a:r>
            <a:r>
              <a:rPr lang="en-US" sz="1300" dirty="0">
                <a:solidFill>
                  <a:prstClr val="black"/>
                </a:solidFill>
              </a:rPr>
              <a:t>and </a:t>
            </a:r>
            <a:r>
              <a:rPr lang="en-US" sz="1300" b="1" dirty="0">
                <a:solidFill>
                  <a:prstClr val="black"/>
                </a:solidFill>
              </a:rPr>
              <a:t>Yemen</a:t>
            </a:r>
            <a:r>
              <a:rPr lang="en-US" sz="1300" dirty="0">
                <a:solidFill>
                  <a:prstClr val="black"/>
                </a:solidFill>
              </a:rPr>
              <a:t> have registered the greatest increases in magnitude of food insecurity – at 23 percent and 20 percent, respectively;</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In these 4 countries, over </a:t>
            </a:r>
            <a:r>
              <a:rPr lang="en-US" sz="1300" b="1" dirty="0">
                <a:solidFill>
                  <a:prstClr val="black"/>
                </a:solidFill>
              </a:rPr>
              <a:t>10 million people </a:t>
            </a:r>
            <a:r>
              <a:rPr lang="en-US" sz="1300" dirty="0">
                <a:solidFill>
                  <a:prstClr val="black"/>
                </a:solidFill>
              </a:rPr>
              <a:t>are currently displaced from their homes with an overall increase of vulnerability to food insecurity.</a:t>
            </a:r>
          </a:p>
          <a:p>
            <a:pPr marL="241653" indent="-241653" defTabSz="966612">
              <a:lnSpc>
                <a:spcPct val="90000"/>
              </a:lnSpc>
              <a:spcBef>
                <a:spcPts val="1057"/>
              </a:spcBef>
              <a:buFont typeface="Arial" panose="020B0604020202020204" pitchFamily="34" charset="0"/>
              <a:buChar char="•"/>
              <a:defRPr/>
            </a:pPr>
            <a:r>
              <a:rPr lang="en-US" sz="1300" dirty="0">
                <a:solidFill>
                  <a:prstClr val="black"/>
                </a:solidFill>
              </a:rPr>
              <a:t>The requirement of humanitarian funding in these four countries has more than doubled, from approximately 2.9 billion USD in 2013 to more than </a:t>
            </a:r>
            <a:r>
              <a:rPr lang="en-US" sz="1300" b="1" dirty="0">
                <a:solidFill>
                  <a:prstClr val="black"/>
                </a:solidFill>
              </a:rPr>
              <a:t>6.5 billion USD in 2017</a:t>
            </a:r>
          </a:p>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17</a:t>
            </a:fld>
            <a:endParaRPr lang="en-US"/>
          </a:p>
        </p:txBody>
      </p:sp>
    </p:spTree>
    <p:extLst>
      <p:ext uri="{BB962C8B-B14F-4D97-AF65-F5344CB8AC3E}">
        <p14:creationId xmlns:p14="http://schemas.microsoft.com/office/powerpoint/2010/main" val="511353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2400"/>
              </a:spcBef>
              <a:spcAft>
                <a:spcPts val="0"/>
              </a:spcAft>
              <a:buClrTx/>
              <a:buSzTx/>
              <a:buFontTx/>
              <a:buNone/>
              <a:tabLst/>
              <a:defRPr/>
            </a:pPr>
            <a:r>
              <a:rPr lang="en-US" sz="2800" dirty="0" smtClean="0">
                <a:solidFill>
                  <a:schemeClr val="bg1"/>
                </a:solidFill>
                <a:latin typeface="Arial" panose="020B0604020202020204" pitchFamily="34" charset="0"/>
                <a:cs typeface="Arial" panose="020B0604020202020204" pitchFamily="34" charset="0"/>
              </a:rPr>
              <a:t>Declaration of famine: February 2017 </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in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Mayendit</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in February 2017.</a:t>
            </a:r>
          </a:p>
          <a:p>
            <a:pPr>
              <a:lnSpc>
                <a:spcPct val="100000"/>
              </a:lnSpc>
              <a:spcBef>
                <a:spcPts val="2400"/>
              </a:spcBef>
            </a:pPr>
            <a:endParaRPr lang="en-US" sz="2800" dirty="0" smtClean="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800" dirty="0" smtClean="0">
                <a:solidFill>
                  <a:schemeClr val="bg1"/>
                </a:solidFill>
                <a:latin typeface="Arial" panose="020B0604020202020204" pitchFamily="34" charset="0"/>
                <a:cs typeface="Arial" panose="020B0604020202020204" pitchFamily="34" charset="0"/>
              </a:rPr>
              <a:t>2017 – peak in hunger – </a:t>
            </a:r>
            <a:r>
              <a:rPr lang="en-US" sz="2800" b="1" dirty="0" smtClean="0">
                <a:solidFill>
                  <a:schemeClr val="bg1"/>
                </a:solidFill>
                <a:latin typeface="Arial" panose="020B0604020202020204" pitchFamily="34" charset="0"/>
                <a:cs typeface="Arial" panose="020B0604020202020204" pitchFamily="34" charset="0"/>
              </a:rPr>
              <a:t>6.1 million people </a:t>
            </a:r>
            <a:r>
              <a:rPr lang="en-US" sz="2800" dirty="0" smtClean="0">
                <a:solidFill>
                  <a:schemeClr val="bg1"/>
                </a:solidFill>
                <a:latin typeface="Arial" panose="020B0604020202020204" pitchFamily="34" charset="0"/>
                <a:cs typeface="Arial" panose="020B0604020202020204" pitchFamily="34" charset="0"/>
              </a:rPr>
              <a:t>in </a:t>
            </a:r>
            <a:r>
              <a:rPr lang="en-US" sz="2800" b="1" i="1" dirty="0" smtClean="0">
                <a:solidFill>
                  <a:schemeClr val="bg1"/>
                </a:solidFill>
                <a:latin typeface="Arial" panose="020B0604020202020204" pitchFamily="34" charset="0"/>
                <a:cs typeface="Arial" panose="020B0604020202020204" pitchFamily="34" charset="0"/>
              </a:rPr>
              <a:t>Crisis</a:t>
            </a:r>
            <a:r>
              <a:rPr lang="en-US" sz="2800" dirty="0" smtClean="0">
                <a:solidFill>
                  <a:schemeClr val="bg1"/>
                </a:solidFill>
                <a:latin typeface="Arial" panose="020B0604020202020204" pitchFamily="34" charset="0"/>
                <a:cs typeface="Arial" panose="020B0604020202020204" pitchFamily="34" charset="0"/>
              </a:rPr>
              <a:t> food security (IPC Phase 3) and worse (June/July)</a:t>
            </a:r>
          </a:p>
          <a:p>
            <a:pPr>
              <a:lnSpc>
                <a:spcPct val="100000"/>
              </a:lnSpc>
              <a:spcBef>
                <a:spcPts val="2400"/>
              </a:spcBef>
            </a:pPr>
            <a:endParaRPr lang="en-US" sz="2800" dirty="0" smtClean="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800" dirty="0" smtClean="0">
                <a:solidFill>
                  <a:schemeClr val="bg1"/>
                </a:solidFill>
                <a:latin typeface="Arial" panose="020B0604020202020204" pitchFamily="34" charset="0"/>
                <a:cs typeface="Arial" panose="020B0604020202020204" pitchFamily="34" charset="0"/>
              </a:rPr>
              <a:t>2018 – </a:t>
            </a:r>
            <a:r>
              <a:rPr lang="en-US" sz="2800" b="1" dirty="0" smtClean="0">
                <a:solidFill>
                  <a:schemeClr val="bg1"/>
                </a:solidFill>
                <a:latin typeface="Arial" panose="020B0604020202020204" pitchFamily="34" charset="0"/>
                <a:cs typeface="Arial" panose="020B0604020202020204" pitchFamily="34" charset="0"/>
              </a:rPr>
              <a:t>7.1 million people </a:t>
            </a:r>
            <a:r>
              <a:rPr lang="en-US" sz="2800" dirty="0" smtClean="0">
                <a:solidFill>
                  <a:schemeClr val="bg1"/>
                </a:solidFill>
                <a:latin typeface="Arial" panose="020B0604020202020204" pitchFamily="34" charset="0"/>
                <a:cs typeface="Arial" panose="020B0604020202020204" pitchFamily="34" charset="0"/>
              </a:rPr>
              <a:t>will likely be in </a:t>
            </a:r>
            <a:r>
              <a:rPr lang="en-US" sz="2800" b="1" i="1" dirty="0" smtClean="0">
                <a:solidFill>
                  <a:schemeClr val="bg1"/>
                </a:solidFill>
                <a:latin typeface="Arial" panose="020B0604020202020204" pitchFamily="34" charset="0"/>
                <a:cs typeface="Arial" panose="020B0604020202020204" pitchFamily="34" charset="0"/>
              </a:rPr>
              <a:t>Crisis</a:t>
            </a:r>
            <a:r>
              <a:rPr lang="en-US" sz="2800" dirty="0" smtClean="0">
                <a:solidFill>
                  <a:schemeClr val="bg1"/>
                </a:solidFill>
                <a:latin typeface="Arial" panose="020B0604020202020204" pitchFamily="34" charset="0"/>
                <a:cs typeface="Arial" panose="020B0604020202020204" pitchFamily="34" charset="0"/>
              </a:rPr>
              <a:t> food security and worse (May/July)</a:t>
            </a:r>
          </a:p>
          <a:p>
            <a:pPr>
              <a:lnSpc>
                <a:spcPct val="100000"/>
              </a:lnSpc>
              <a:spcBef>
                <a:spcPts val="2400"/>
              </a:spcBef>
            </a:pPr>
            <a:endParaRPr lang="en-US" sz="2800" dirty="0" smtClean="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800" dirty="0" smtClean="0">
                <a:solidFill>
                  <a:schemeClr val="bg1"/>
                </a:solidFill>
                <a:latin typeface="Arial" panose="020B0604020202020204" pitchFamily="34" charset="0"/>
                <a:cs typeface="Arial" panose="020B0604020202020204" pitchFamily="34" charset="0"/>
              </a:rPr>
              <a:t>2017 – people in </a:t>
            </a:r>
            <a:r>
              <a:rPr lang="en-US" sz="2800" b="1" i="1" dirty="0" smtClean="0">
                <a:solidFill>
                  <a:schemeClr val="bg1"/>
                </a:solidFill>
                <a:latin typeface="Arial" panose="020B0604020202020204" pitchFamily="34" charset="0"/>
                <a:cs typeface="Arial" panose="020B0604020202020204" pitchFamily="34" charset="0"/>
              </a:rPr>
              <a:t>Catastrophe</a:t>
            </a:r>
            <a:r>
              <a:rPr lang="en-US" sz="2800" dirty="0" smtClean="0">
                <a:solidFill>
                  <a:schemeClr val="bg1"/>
                </a:solidFill>
                <a:latin typeface="Arial" panose="020B0604020202020204" pitchFamily="34" charset="0"/>
                <a:cs typeface="Arial" panose="020B0604020202020204" pitchFamily="34" charset="0"/>
              </a:rPr>
              <a:t> (IPC Phase 5) declined from </a:t>
            </a:r>
            <a:r>
              <a:rPr lang="en-US" sz="2800" b="1" dirty="0" smtClean="0">
                <a:solidFill>
                  <a:schemeClr val="bg1"/>
                </a:solidFill>
                <a:latin typeface="Arial" panose="020B0604020202020204" pitchFamily="34" charset="0"/>
                <a:cs typeface="Arial" panose="020B0604020202020204" pitchFamily="34" charset="0"/>
              </a:rPr>
              <a:t>100 000</a:t>
            </a:r>
            <a:r>
              <a:rPr lang="en-US" sz="2800" dirty="0" smtClean="0">
                <a:solidFill>
                  <a:schemeClr val="bg1"/>
                </a:solidFill>
                <a:latin typeface="Arial" panose="020B0604020202020204" pitchFamily="34" charset="0"/>
                <a:cs typeface="Arial" panose="020B0604020202020204" pitchFamily="34" charset="0"/>
              </a:rPr>
              <a:t> (Feb.) to </a:t>
            </a:r>
            <a:r>
              <a:rPr lang="en-US" sz="2800" b="1" dirty="0" smtClean="0">
                <a:solidFill>
                  <a:schemeClr val="bg1"/>
                </a:solidFill>
                <a:latin typeface="Arial" panose="020B0604020202020204" pitchFamily="34" charset="0"/>
                <a:cs typeface="Arial" panose="020B0604020202020204" pitchFamily="34" charset="0"/>
              </a:rPr>
              <a:t>40 000</a:t>
            </a:r>
            <a:r>
              <a:rPr lang="en-US" sz="2800" dirty="0" smtClean="0">
                <a:solidFill>
                  <a:schemeClr val="bg1"/>
                </a:solidFill>
                <a:latin typeface="Arial" panose="020B0604020202020204" pitchFamily="34" charset="0"/>
                <a:cs typeface="Arial" panose="020B0604020202020204" pitchFamily="34" charset="0"/>
              </a:rPr>
              <a:t> (Sep.)</a:t>
            </a:r>
          </a:p>
          <a:p>
            <a:pPr>
              <a:lnSpc>
                <a:spcPct val="100000"/>
              </a:lnSpc>
              <a:spcBef>
                <a:spcPts val="2400"/>
              </a:spcBef>
            </a:pPr>
            <a:endParaRPr lang="en-US" sz="2800" dirty="0" smtClean="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800" dirty="0" smtClean="0">
                <a:solidFill>
                  <a:schemeClr val="bg1"/>
                </a:solidFill>
                <a:latin typeface="Arial" panose="020B0604020202020204" pitchFamily="34" charset="0"/>
                <a:cs typeface="Arial" panose="020B0604020202020204" pitchFamily="34" charset="0"/>
              </a:rPr>
              <a:t>2018 – people in </a:t>
            </a:r>
            <a:r>
              <a:rPr lang="en-US" sz="2800" b="1" i="1" dirty="0" smtClean="0">
                <a:solidFill>
                  <a:schemeClr val="bg1"/>
                </a:solidFill>
                <a:latin typeface="Arial" panose="020B0604020202020204" pitchFamily="34" charset="0"/>
                <a:cs typeface="Arial" panose="020B0604020202020204" pitchFamily="34" charset="0"/>
              </a:rPr>
              <a:t>Catastrophe</a:t>
            </a:r>
            <a:r>
              <a:rPr lang="en-US" sz="2800" dirty="0" smtClean="0">
                <a:solidFill>
                  <a:schemeClr val="bg1"/>
                </a:solidFill>
                <a:latin typeface="Arial" panose="020B0604020202020204" pitchFamily="34" charset="0"/>
                <a:cs typeface="Arial" panose="020B0604020202020204" pitchFamily="34" charset="0"/>
              </a:rPr>
              <a:t> likely to rise (</a:t>
            </a:r>
            <a:r>
              <a:rPr lang="en-US" sz="2800" b="1" dirty="0" smtClean="0">
                <a:solidFill>
                  <a:schemeClr val="bg1"/>
                </a:solidFill>
                <a:latin typeface="Arial" panose="020B0604020202020204" pitchFamily="34" charset="0"/>
                <a:cs typeface="Arial" panose="020B0604020202020204" pitchFamily="34" charset="0"/>
              </a:rPr>
              <a:t>155 000</a:t>
            </a:r>
            <a:r>
              <a:rPr lang="en-US" sz="2800" dirty="0" smtClean="0">
                <a:solidFill>
                  <a:schemeClr val="bg1"/>
                </a:solidFill>
                <a:latin typeface="Arial" panose="020B0604020202020204" pitchFamily="34" charset="0"/>
                <a:cs typeface="Arial" panose="020B0604020202020204" pitchFamily="34" charset="0"/>
              </a:rPr>
              <a:t> people) – but NO area classified as </a:t>
            </a:r>
            <a:r>
              <a:rPr lang="en-US" sz="2800" b="1" i="1" dirty="0" smtClean="0">
                <a:solidFill>
                  <a:schemeClr val="bg1"/>
                </a:solidFill>
                <a:latin typeface="Arial" panose="020B0604020202020204" pitchFamily="34" charset="0"/>
                <a:cs typeface="Arial" panose="020B0604020202020204" pitchFamily="34" charset="0"/>
              </a:rPr>
              <a:t>Famine</a:t>
            </a:r>
            <a:endParaRPr lang="en-US" sz="2800" dirty="0" smtClean="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The </a:t>
            </a:r>
            <a:r>
              <a:rPr kumimoji="0" lang="en-US" sz="2800" b="1" i="0" u="none" strike="noStrike" kern="1200" cap="none" spc="0" normalizeH="0" baseline="0" noProof="0" dirty="0" smtClean="0">
                <a:ln>
                  <a:noFill/>
                </a:ln>
                <a:solidFill>
                  <a:prstClr val="black"/>
                </a:solidFill>
                <a:effectLst/>
                <a:uLnTx/>
                <a:uFillTx/>
                <a:latin typeface="+mn-lt"/>
                <a:ea typeface="+mn-ea"/>
                <a:cs typeface="+mn-cs"/>
              </a:rPr>
              <a:t>nutrition situation </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is not always impacted by the food security alone, the presence of disease outbreaks, access to health services, the feeding and care practices, access to clean safe water, sanitation facilities all have an impact on the </a:t>
            </a:r>
            <a:r>
              <a:rPr kumimoji="0" lang="en-US" sz="2800" b="1" i="0" u="none" strike="noStrike" kern="1200" cap="none" spc="0" normalizeH="0" baseline="0" noProof="0" dirty="0" smtClean="0">
                <a:ln>
                  <a:noFill/>
                </a:ln>
                <a:solidFill>
                  <a:prstClr val="black"/>
                </a:solidFill>
                <a:effectLst/>
                <a:uLnTx/>
                <a:uFillTx/>
                <a:latin typeface="+mn-lt"/>
                <a:ea typeface="+mn-ea"/>
                <a:cs typeface="+mn-cs"/>
              </a:rPr>
              <a:t>nutrition situation</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When the analysis is done together it is easier to pull out the underlying factors affecting food security and nutrition in an area for more targeted and appropriate response. </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AD86078-ED60-45C7-915B-4C379A814495}" type="slidenum">
              <a:rPr lang="en-US" smtClean="0"/>
              <a:t>18</a:t>
            </a:fld>
            <a:endParaRPr lang="en-US"/>
          </a:p>
        </p:txBody>
      </p:sp>
    </p:spTree>
    <p:extLst>
      <p:ext uri="{BB962C8B-B14F-4D97-AF65-F5344CB8AC3E}">
        <p14:creationId xmlns:p14="http://schemas.microsoft.com/office/powerpoint/2010/main" val="1992338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Drought conditions continued until late 2017 and the number of people requiring urgent humanitarian assistance remained extremely high throughout the year.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number of people estimated to be in Crisis (IPC Phase 3) and Emergency (IPC Phase 4) between July 2016 and 2017 increased threefold, accounting for one in four Somalis.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Figure: </a:t>
            </a:r>
            <a:r>
              <a:rPr kumimoji="0" lang="en-US" sz="2800" b="0" i="0" u="none" strike="noStrike" kern="1200" cap="none" spc="0" normalizeH="0" baseline="0" noProof="0" dirty="0">
                <a:ln>
                  <a:noFill/>
                </a:ln>
                <a:solidFill>
                  <a:srgbClr val="FF0000"/>
                </a:solidFill>
                <a:effectLst/>
                <a:uLnTx/>
                <a:uFillTx/>
                <a:latin typeface="+mn-lt"/>
                <a:ea typeface="+mn-ea"/>
                <a:cs typeface="+mn-cs"/>
              </a:rPr>
              <a:t>3.3 million people in IPC Phase 3 (Crisis) and Phase 4 (Emergency) in July 2017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Some 1.2 million children were projected to be acutely malnourished from September 2017 to September 2018, including 87,250 severely malnourished</a:t>
            </a:r>
          </a:p>
          <a:p>
            <a:endParaRPr lang="en-US" sz="2800" dirty="0"/>
          </a:p>
        </p:txBody>
      </p:sp>
      <p:sp>
        <p:nvSpPr>
          <p:cNvPr id="4" name="Slide Number Placeholder 3"/>
          <p:cNvSpPr>
            <a:spLocks noGrp="1"/>
          </p:cNvSpPr>
          <p:nvPr>
            <p:ph type="sldNum" sz="quarter" idx="10"/>
          </p:nvPr>
        </p:nvSpPr>
        <p:spPr/>
        <p:txBody>
          <a:bodyPr/>
          <a:lstStyle/>
          <a:p>
            <a:fld id="{FAD86078-ED60-45C7-915B-4C379A814495}" type="slidenum">
              <a:rPr lang="en-US" smtClean="0"/>
              <a:t>19</a:t>
            </a:fld>
            <a:endParaRPr lang="en-US"/>
          </a:p>
        </p:txBody>
      </p:sp>
    </p:spTree>
    <p:extLst>
      <p:ext uri="{BB962C8B-B14F-4D97-AF65-F5344CB8AC3E}">
        <p14:creationId xmlns:p14="http://schemas.microsoft.com/office/powerpoint/2010/main" val="426448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reports represent multi-partnership efforts aiming to complement each other in providing a comprehensive picture of food security/insecurity around the world. Yet, they have well distinguished objectives and rely on different data and methodologies.</a:t>
            </a:r>
          </a:p>
          <a:p>
            <a:endParaRPr lang="en-US" dirty="0" smtClean="0"/>
          </a:p>
          <a:p>
            <a:r>
              <a:rPr lang="en-US" b="1" dirty="0" smtClean="0"/>
              <a:t>What does the SOFI aim at? </a:t>
            </a:r>
          </a:p>
          <a:p>
            <a:pPr lvl="1"/>
            <a:r>
              <a:rPr lang="en-US" dirty="0" smtClean="0"/>
              <a:t>Assessing the </a:t>
            </a:r>
            <a:r>
              <a:rPr lang="en-US" i="0" dirty="0" smtClean="0"/>
              <a:t>achievement of SDGs</a:t>
            </a:r>
            <a:r>
              <a:rPr lang="en-US" dirty="0" smtClean="0"/>
              <a:t> by monitoring long term trends in chronic food insecurity and malnutrition regardless of the driving causes;</a:t>
            </a:r>
          </a:p>
          <a:p>
            <a:r>
              <a:rPr lang="en-US" b="1" dirty="0" smtClean="0"/>
              <a:t>What data does it present?</a:t>
            </a:r>
          </a:p>
          <a:p>
            <a:pPr lvl="1"/>
            <a:r>
              <a:rPr lang="en-US" dirty="0" smtClean="0"/>
              <a:t>Official statistics from member countries are used to assess the achievements of SDG indicators endorsed by the UN statistical commission, and more particularly, to monitor Targets 2.1 and 2.2 of the Agenda 2030 for Sustainable Development;</a:t>
            </a:r>
          </a:p>
          <a:p>
            <a:r>
              <a:rPr lang="en-US" b="1" dirty="0" smtClean="0"/>
              <a:t>What audience does it target?</a:t>
            </a:r>
          </a:p>
          <a:p>
            <a:pPr lvl="1"/>
            <a:r>
              <a:rPr lang="en-US" dirty="0" smtClean="0"/>
              <a:t>Governments, international agencies, academia, media and anyone interested in the long-term evolution of food security and nutrition.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344BDD-BDBD-4F54-BEE3-B2734EAF8C77}"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090145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solidFill>
                  <a:prstClr val="black"/>
                </a:solidFill>
              </a:rPr>
              <a:t>Access issues due to conflict dynamics are at the heart of the problem including the poor frequency and coverage of data collection that is vital for targeting humanitarian assistance.</a:t>
            </a:r>
          </a:p>
          <a:p>
            <a:pPr defTabSz="966612">
              <a:defRPr/>
            </a:pPr>
            <a:r>
              <a:rPr lang="en-US" sz="1200" dirty="0">
                <a:solidFill>
                  <a:prstClr val="black"/>
                </a:solidFill>
              </a:rPr>
              <a:t>Persisting conflict and livelihood disruptions are continuing to erode households’ purchasing power to access food.</a:t>
            </a:r>
          </a:p>
          <a:p>
            <a:pPr defTabSz="966612">
              <a:defRPr/>
            </a:pPr>
            <a:r>
              <a:rPr lang="en-US" sz="1200" dirty="0">
                <a:solidFill>
                  <a:prstClr val="black"/>
                </a:solidFill>
              </a:rPr>
              <a:t>Only 61 percent of humanitarian requirements for 2017 were met.</a:t>
            </a:r>
          </a:p>
          <a:p>
            <a:pPr defTabSz="966612">
              <a:defRPr/>
            </a:pPr>
            <a:r>
              <a:rPr lang="en-US" sz="1200" dirty="0">
                <a:solidFill>
                  <a:prstClr val="black"/>
                </a:solidFill>
              </a:rPr>
              <a:t>As of March 2017, an estimated 17 million people were facing Crisis (IPC Phase 3) levels of food security or worse, including 7 million people in Emergency (IPC Phase 4</a:t>
            </a:r>
            <a:r>
              <a:rPr lang="en-US" sz="1200" dirty="0" smtClean="0">
                <a:solidFill>
                  <a:prstClr val="black"/>
                </a:solidFill>
              </a:rPr>
              <a:t>).</a:t>
            </a:r>
          </a:p>
          <a:p>
            <a:pPr defTabSz="966612">
              <a:defRPr/>
            </a:pPr>
            <a:endParaRPr lang="en-US" sz="1200" dirty="0" smtClean="0">
              <a:solidFill>
                <a:prstClr val="black"/>
              </a:solidFill>
            </a:endParaRPr>
          </a:p>
          <a:p>
            <a:pPr lvl="0"/>
            <a:r>
              <a:rPr lang="en-US" sz="1200" kern="1200" dirty="0" smtClean="0">
                <a:solidFill>
                  <a:schemeClr val="tx1"/>
                </a:solidFill>
                <a:effectLst/>
                <a:latin typeface="+mn-lt"/>
                <a:ea typeface="+mn-ea"/>
                <a:cs typeface="+mn-cs"/>
              </a:rPr>
              <a:t>The closure of critical seaports and airports enforced throughout most of November 2017 by the Saudi-led coalition disrupted the humanitarian and commercial supply pipelines and prevented critical supplies, including medicines, from reaching the country.</a:t>
            </a:r>
          </a:p>
          <a:p>
            <a:pPr lvl="0"/>
            <a:r>
              <a:rPr lang="en-US" sz="1200" kern="1200" dirty="0" smtClean="0">
                <a:solidFill>
                  <a:schemeClr val="tx1"/>
                </a:solidFill>
                <a:effectLst/>
                <a:latin typeface="+mn-lt"/>
                <a:ea typeface="+mn-ea"/>
                <a:cs typeface="+mn-cs"/>
              </a:rPr>
              <a:t>To-date, Yemeni major ports (Al </a:t>
            </a:r>
            <a:r>
              <a:rPr lang="en-US" sz="1200" kern="1200" dirty="0" err="1" smtClean="0">
                <a:solidFill>
                  <a:schemeClr val="tx1"/>
                </a:solidFill>
                <a:effectLst/>
                <a:latin typeface="+mn-lt"/>
                <a:ea typeface="+mn-ea"/>
                <a:cs typeface="+mn-cs"/>
              </a:rPr>
              <a:t>Hudaydah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Salif</a:t>
            </a:r>
            <a:r>
              <a:rPr lang="en-US" sz="1200" kern="1200" dirty="0" smtClean="0">
                <a:solidFill>
                  <a:schemeClr val="tx1"/>
                </a:solidFill>
                <a:effectLst/>
                <a:latin typeface="+mn-lt"/>
                <a:ea typeface="+mn-ea"/>
                <a:cs typeface="+mn-cs"/>
              </a:rPr>
              <a:t>, Aden) remain officially open and imports continue to flow in – though at lower levels compared to the situation prior to the blockade. Clearly, after the imports are received by the country, it is still a challenge to deliver to those in need as the infrastructure is crumbling.</a:t>
            </a:r>
          </a:p>
          <a:p>
            <a:pPr lvl="0"/>
            <a:r>
              <a:rPr lang="en-US" sz="1200" kern="1200" dirty="0" smtClean="0">
                <a:solidFill>
                  <a:schemeClr val="tx1"/>
                </a:solidFill>
                <a:effectLst/>
                <a:latin typeface="+mn-lt"/>
                <a:ea typeface="+mn-ea"/>
                <a:cs typeface="+mn-cs"/>
              </a:rPr>
              <a:t>As Yemen is heavily reliant (i.e. at 90%) on imported staple food commodities, the depreciation of Yemeni </a:t>
            </a:r>
            <a:r>
              <a:rPr lang="en-US" sz="1200" kern="1200" dirty="0" err="1" smtClean="0">
                <a:solidFill>
                  <a:schemeClr val="tx1"/>
                </a:solidFill>
                <a:effectLst/>
                <a:latin typeface="+mn-lt"/>
                <a:ea typeface="+mn-ea"/>
                <a:cs typeface="+mn-cs"/>
              </a:rPr>
              <a:t>Rial</a:t>
            </a:r>
            <a:r>
              <a:rPr lang="en-US" sz="1200" kern="1200" dirty="0" smtClean="0">
                <a:solidFill>
                  <a:schemeClr val="tx1"/>
                </a:solidFill>
                <a:effectLst/>
                <a:latin typeface="+mn-lt"/>
                <a:ea typeface="+mn-ea"/>
                <a:cs typeface="+mn-cs"/>
              </a:rPr>
              <a:t> (across the 13-targeted governorates, the average rate recorded in February 2018 was 478 YR/USD which represents an increase of 122% compared to the pre-crises period (February 2015) of the Yemeni </a:t>
            </a:r>
            <a:r>
              <a:rPr lang="en-US" sz="1200" kern="1200" dirty="0" err="1" smtClean="0">
                <a:solidFill>
                  <a:schemeClr val="tx1"/>
                </a:solidFill>
                <a:effectLst/>
                <a:latin typeface="+mn-lt"/>
                <a:ea typeface="+mn-ea"/>
                <a:cs typeface="+mn-cs"/>
              </a:rPr>
              <a:t>Rial</a:t>
            </a:r>
            <a:r>
              <a:rPr lang="en-US" sz="1200" kern="1200" dirty="0" smtClean="0">
                <a:solidFill>
                  <a:schemeClr val="tx1"/>
                </a:solidFill>
                <a:effectLst/>
                <a:latin typeface="+mn-lt"/>
                <a:ea typeface="+mn-ea"/>
                <a:cs typeface="+mn-cs"/>
              </a:rPr>
              <a:t> value against the U.S dollar) has significant impact on the </a:t>
            </a:r>
            <a:r>
              <a:rPr lang="en-US" sz="1200" b="1" kern="1200" dirty="0" smtClean="0">
                <a:solidFill>
                  <a:schemeClr val="tx1"/>
                </a:solidFill>
                <a:effectLst/>
                <a:latin typeface="+mn-lt"/>
                <a:ea typeface="+mn-ea"/>
                <a:cs typeface="+mn-cs"/>
              </a:rPr>
              <a:t>escalation of the prices in the local markets</a:t>
            </a:r>
            <a:r>
              <a:rPr lang="en-US" sz="1200" kern="1200" dirty="0" smtClean="0">
                <a:solidFill>
                  <a:schemeClr val="tx1"/>
                </a:solidFill>
                <a:effectLst/>
                <a:latin typeface="+mn-lt"/>
                <a:ea typeface="+mn-ea"/>
                <a:cs typeface="+mn-cs"/>
              </a:rPr>
              <a:t>. As a result, some basic food and essential commodities are too expensive for many Yemenis who are struggling with depleted purchasing power due to loss of income and employment opportunities.</a:t>
            </a:r>
          </a:p>
          <a:p>
            <a:pPr lvl="0"/>
            <a:r>
              <a:rPr lang="en-US" sz="1200" kern="1200" dirty="0" smtClean="0">
                <a:solidFill>
                  <a:schemeClr val="tx1"/>
                </a:solidFill>
                <a:effectLst/>
                <a:latin typeface="+mn-lt"/>
                <a:ea typeface="+mn-ea"/>
                <a:cs typeface="+mn-cs"/>
              </a:rPr>
              <a:t>The combination of decreased commercial imports below requirement levels, and lack of access to trade and humanitarian assistance could likely lead to Famine (IPC Phase 5) food security outcomes. extracted from </a:t>
            </a:r>
            <a:r>
              <a:rPr lang="en-US" sz="1200" i="1" kern="1200" dirty="0" smtClean="0">
                <a:solidFill>
                  <a:schemeClr val="tx1"/>
                </a:solidFill>
                <a:effectLst/>
                <a:latin typeface="+mn-lt"/>
                <a:ea typeface="+mn-ea"/>
                <a:cs typeface="+mn-cs"/>
              </a:rPr>
              <a:t>FEWSNET</a:t>
            </a:r>
            <a:r>
              <a:rPr lang="en-US" sz="1200" kern="1200" dirty="0" smtClean="0">
                <a:solidFill>
                  <a:schemeClr val="tx1"/>
                </a:solidFill>
                <a:effectLst/>
                <a:latin typeface="+mn-lt"/>
                <a:ea typeface="+mn-ea"/>
                <a:cs typeface="+mn-cs"/>
              </a:rPr>
              <a:t> (update – March 2018).</a:t>
            </a:r>
          </a:p>
          <a:p>
            <a:pPr defTabSz="966612">
              <a:defRPr/>
            </a:pPr>
            <a:endParaRPr lang="en-US" sz="1200" dirty="0">
              <a:solidFill>
                <a:prstClr val="black"/>
              </a:solidFill>
            </a:endParaRPr>
          </a:p>
          <a:p>
            <a:pPr defTabSz="966612">
              <a:defRPr/>
            </a:pPr>
            <a:endParaRPr lang="en-US" sz="1200" dirty="0">
              <a:solidFill>
                <a:prstClr val="black"/>
              </a:solidFill>
            </a:endParaRPr>
          </a:p>
        </p:txBody>
      </p:sp>
      <p:sp>
        <p:nvSpPr>
          <p:cNvPr id="4" name="Slide Number Placeholder 3"/>
          <p:cNvSpPr>
            <a:spLocks noGrp="1"/>
          </p:cNvSpPr>
          <p:nvPr>
            <p:ph type="sldNum" sz="quarter" idx="10"/>
          </p:nvPr>
        </p:nvSpPr>
        <p:spPr/>
        <p:txBody>
          <a:bodyPr/>
          <a:lstStyle/>
          <a:p>
            <a:fld id="{FAD86078-ED60-45C7-915B-4C379A814495}" type="slidenum">
              <a:rPr lang="en-US" smtClean="0"/>
              <a:t>20</a:t>
            </a:fld>
            <a:endParaRPr lang="en-US"/>
          </a:p>
        </p:txBody>
      </p:sp>
    </p:spTree>
    <p:extLst>
      <p:ext uri="{BB962C8B-B14F-4D97-AF65-F5344CB8AC3E}">
        <p14:creationId xmlns:p14="http://schemas.microsoft.com/office/powerpoint/2010/main" val="200472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Although progress has been made to improve accessibility, several areas in the northeast still remain unreachable as a result of conflict and insecurity.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Over the last year, humanitarian organizations and the Government have massively scaled up assistance to prevent Famine (CH Phase 5) outcomes.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a continued need for longer-term approaches to support recovery opportunities, including livelihoods assistance.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June-August 2017: 5.2 million people in Crisis (CH Phase 3) and worse, including 50,000 people in Famine (CH Phase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situation is expected to improve by June-August 2018 with 3.7 million people in Crisis (CH Phase 3) and worse, including 13,000 people in Famine (CH Phase 5)</a:t>
            </a:r>
          </a:p>
          <a:p>
            <a:endParaRPr lang="en-US" dirty="0"/>
          </a:p>
        </p:txBody>
      </p:sp>
      <p:sp>
        <p:nvSpPr>
          <p:cNvPr id="4" name="Slide Number Placeholder 3"/>
          <p:cNvSpPr>
            <a:spLocks noGrp="1"/>
          </p:cNvSpPr>
          <p:nvPr>
            <p:ph type="sldNum" sz="quarter" idx="10"/>
          </p:nvPr>
        </p:nvSpPr>
        <p:spPr/>
        <p:txBody>
          <a:bodyPr/>
          <a:lstStyle/>
          <a:p>
            <a:fld id="{FAD86078-ED60-45C7-915B-4C379A814495}" type="slidenum">
              <a:rPr lang="en-US" smtClean="0"/>
              <a:t>21</a:t>
            </a:fld>
            <a:endParaRPr lang="en-US"/>
          </a:p>
        </p:txBody>
      </p:sp>
    </p:spTree>
    <p:extLst>
      <p:ext uri="{BB962C8B-B14F-4D97-AF65-F5344CB8AC3E}">
        <p14:creationId xmlns:p14="http://schemas.microsoft.com/office/powerpoint/2010/main" val="292299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2400"/>
              </a:spcBef>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Despite security improvements in the Lake Chad Basin, restrictions to the circulation of people and goods between states hinders transhumance across pastoralist areas;</a:t>
            </a:r>
          </a:p>
          <a:p>
            <a:pPr marL="171450" indent="-171450">
              <a:lnSpc>
                <a:spcPct val="100000"/>
              </a:lnSpc>
              <a:spcBef>
                <a:spcPts val="2400"/>
              </a:spcBef>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2017 – 5.5 million people in Crisis (CH Phase 3) across affected areas of Niger, Nigeria and Chad – </a:t>
            </a:r>
            <a:r>
              <a:rPr lang="en-US" sz="1200" b="1" dirty="0" smtClean="0">
                <a:solidFill>
                  <a:schemeClr val="bg1"/>
                </a:solidFill>
                <a:latin typeface="Arial" panose="020B0604020202020204" pitchFamily="34" charset="0"/>
                <a:cs typeface="Arial" panose="020B0604020202020204" pitchFamily="34" charset="0"/>
              </a:rPr>
              <a:t>7.0 million </a:t>
            </a:r>
            <a:r>
              <a:rPr lang="en-US" sz="1200" dirty="0" smtClean="0">
                <a:solidFill>
                  <a:schemeClr val="bg1"/>
                </a:solidFill>
                <a:latin typeface="Arial" panose="020B0604020202020204" pitchFamily="34" charset="0"/>
                <a:cs typeface="Arial" panose="020B0604020202020204" pitchFamily="34" charset="0"/>
              </a:rPr>
              <a:t>in need of urgent food assistance if including affected areas in Cameroon;</a:t>
            </a:r>
          </a:p>
          <a:p>
            <a:pPr marL="171450" indent="-171450">
              <a:lnSpc>
                <a:spcPct val="100000"/>
              </a:lnSpc>
              <a:spcBef>
                <a:spcPts val="2400"/>
              </a:spcBef>
              <a:buFont typeface="Arial" panose="020B0604020202020204" pitchFamily="34" charset="0"/>
              <a:buChar char="•"/>
            </a:pPr>
            <a:r>
              <a:rPr lang="en-US" sz="1200" dirty="0" smtClean="0">
                <a:solidFill>
                  <a:schemeClr val="bg1"/>
                </a:solidFill>
                <a:latin typeface="Arial" panose="020B0604020202020204" pitchFamily="34" charset="0"/>
                <a:cs typeface="Arial" panose="020B0604020202020204" pitchFamily="34" charset="0"/>
              </a:rPr>
              <a:t>2018 – 3.2 million people in Crisis (CH Phase 3)</a:t>
            </a:r>
            <a:r>
              <a:rPr lang="en-US" sz="1200" baseline="0" dirty="0" smtClean="0">
                <a:solidFill>
                  <a:schemeClr val="bg1"/>
                </a:solidFill>
                <a:latin typeface="Arial" panose="020B0604020202020204" pitchFamily="34" charset="0"/>
                <a:cs typeface="Arial" panose="020B0604020202020204" pitchFamily="34" charset="0"/>
              </a:rPr>
              <a:t> across affected areas of Niger, Nigeria and Chad – </a:t>
            </a:r>
            <a:r>
              <a:rPr lang="en-US" sz="1200" b="1" baseline="0" dirty="0" smtClean="0">
                <a:solidFill>
                  <a:schemeClr val="bg1"/>
                </a:solidFill>
                <a:latin typeface="Arial" panose="020B0604020202020204" pitchFamily="34" charset="0"/>
                <a:cs typeface="Arial" panose="020B0604020202020204" pitchFamily="34" charset="0"/>
              </a:rPr>
              <a:t>4.7 million </a:t>
            </a:r>
            <a:r>
              <a:rPr lang="en-US" sz="1200" baseline="0" dirty="0" smtClean="0">
                <a:solidFill>
                  <a:schemeClr val="bg1"/>
                </a:solidFill>
                <a:latin typeface="Arial" panose="020B0604020202020204" pitchFamily="34" charset="0"/>
                <a:cs typeface="Arial" panose="020B0604020202020204" pitchFamily="34" charset="0"/>
              </a:rPr>
              <a:t>in need of urgent food assistance if including affected areas in Cameroon;</a:t>
            </a:r>
          </a:p>
          <a:p>
            <a:pPr marL="171450" indent="-171450">
              <a:lnSpc>
                <a:spcPct val="100000"/>
              </a:lnSpc>
              <a:spcBef>
                <a:spcPts val="2400"/>
              </a:spcBef>
              <a:buFont typeface="Arial" panose="020B0604020202020204" pitchFamily="34" charset="0"/>
              <a:buChar char="•"/>
            </a:pPr>
            <a:r>
              <a:rPr lang="en-US" sz="1200" baseline="0" dirty="0" smtClean="0">
                <a:solidFill>
                  <a:schemeClr val="bg1"/>
                </a:solidFill>
                <a:latin typeface="Arial" panose="020B0604020202020204" pitchFamily="34" charset="0"/>
                <a:cs typeface="Arial" panose="020B0604020202020204" pitchFamily="34" charset="0"/>
              </a:rPr>
              <a:t>Although significant improvements have been made in terms of responding to famine (CH Phase 5) in the region – no one is concerned as of 2018 - around </a:t>
            </a:r>
            <a:r>
              <a:rPr lang="en-US" sz="1200" b="1" baseline="0" dirty="0" smtClean="0">
                <a:solidFill>
                  <a:schemeClr val="bg1"/>
                </a:solidFill>
                <a:latin typeface="Arial" panose="020B0604020202020204" pitchFamily="34" charset="0"/>
                <a:cs typeface="Arial" panose="020B0604020202020204" pitchFamily="34" charset="0"/>
              </a:rPr>
              <a:t>250,000 people </a:t>
            </a:r>
            <a:r>
              <a:rPr lang="en-US" sz="1200" baseline="0" dirty="0" smtClean="0">
                <a:solidFill>
                  <a:schemeClr val="bg1"/>
                </a:solidFill>
                <a:latin typeface="Arial" panose="020B0604020202020204" pitchFamily="34" charset="0"/>
                <a:cs typeface="Arial" panose="020B0604020202020204" pitchFamily="34" charset="0"/>
              </a:rPr>
              <a:t>are still expected to face Emergency (CH Phase 4) across affected areas of Chad, Niger and Nigeria during the pre-harvest season.</a:t>
            </a:r>
          </a:p>
          <a:p>
            <a:pPr marL="171450" indent="-171450">
              <a:lnSpc>
                <a:spcPct val="100000"/>
              </a:lnSpc>
              <a:spcBef>
                <a:spcPts val="2400"/>
              </a:spcBef>
              <a:buFont typeface="Arial" panose="020B0604020202020204" pitchFamily="34" charset="0"/>
              <a:buChar char="•"/>
            </a:pPr>
            <a:endParaRPr lang="en-US" sz="1200" baseline="0" dirty="0" smtClean="0">
              <a:solidFill>
                <a:schemeClr val="bg1"/>
              </a:solidFill>
              <a:latin typeface="Arial" panose="020B0604020202020204" pitchFamily="34" charset="0"/>
              <a:cs typeface="Arial" panose="020B0604020202020204" pitchFamily="34" charset="0"/>
            </a:endParaRPr>
          </a:p>
          <a:p>
            <a:pPr marL="171450" indent="-171450">
              <a:lnSpc>
                <a:spcPct val="100000"/>
              </a:lnSpc>
              <a:spcBef>
                <a:spcPts val="2400"/>
              </a:spcBef>
              <a:buFont typeface="Arial" panose="020B0604020202020204" pitchFamily="34" charset="0"/>
              <a:buChar char="•"/>
            </a:pPr>
            <a:endParaRPr lang="en-US" sz="1200" dirty="0" smtClean="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AD86078-ED60-45C7-915B-4C379A814495}" type="slidenum">
              <a:rPr lang="en-US" smtClean="0"/>
              <a:t>22</a:t>
            </a:fld>
            <a:endParaRPr lang="en-US"/>
          </a:p>
        </p:txBody>
      </p:sp>
    </p:spTree>
    <p:extLst>
      <p:ext uri="{BB962C8B-B14F-4D97-AF65-F5344CB8AC3E}">
        <p14:creationId xmlns:p14="http://schemas.microsoft.com/office/powerpoint/2010/main" val="1096993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Global Report on Food Crises indicates that between June and August 2017, some </a:t>
            </a:r>
            <a:r>
              <a:rPr lang="en-US" b="1" dirty="0" smtClean="0"/>
              <a:t>4.2 million </a:t>
            </a:r>
            <a:r>
              <a:rPr lang="en-US" dirty="0" smtClean="0"/>
              <a:t>people were food insecure and required urgent food assistance across Burkina Faso, Chad, Mali, Mauritania, Niger and Senegal. Between June and August 2017:</a:t>
            </a:r>
          </a:p>
          <a:p>
            <a:pPr marL="628650" lvl="1" indent="-171450">
              <a:buFont typeface="Wingdings" panose="05000000000000000000" pitchFamily="2" charset="2"/>
              <a:buChar char="Ø"/>
            </a:pPr>
            <a:r>
              <a:rPr lang="en-US" dirty="0" smtClean="0"/>
              <a:t>around 257,000 people in Burkina Faso, </a:t>
            </a:r>
          </a:p>
          <a:p>
            <a:pPr marL="628650" lvl="1" indent="-171450">
              <a:buFont typeface="Wingdings" panose="05000000000000000000" pitchFamily="2" charset="2"/>
              <a:buChar char="Ø"/>
            </a:pPr>
            <a:r>
              <a:rPr lang="en-US" dirty="0" smtClean="0"/>
              <a:t>897,000 people in Chad, </a:t>
            </a:r>
          </a:p>
          <a:p>
            <a:pPr marL="628650" lvl="1" indent="-171450">
              <a:buFont typeface="Wingdings" panose="05000000000000000000" pitchFamily="2" charset="2"/>
              <a:buChar char="Ø"/>
            </a:pPr>
            <a:r>
              <a:rPr lang="en-US" dirty="0" smtClean="0"/>
              <a:t>600,000 people in Mali, </a:t>
            </a:r>
          </a:p>
          <a:p>
            <a:pPr marL="628650" lvl="1" indent="-171450">
              <a:buFont typeface="Wingdings" panose="05000000000000000000" pitchFamily="2" charset="2"/>
              <a:buChar char="Ø"/>
            </a:pPr>
            <a:r>
              <a:rPr lang="en-US" dirty="0" smtClean="0"/>
              <a:t>281,000 people in Mauritania, </a:t>
            </a:r>
          </a:p>
          <a:p>
            <a:pPr marL="628650" lvl="1" indent="-171450">
              <a:buFont typeface="Wingdings" panose="05000000000000000000" pitchFamily="2" charset="2"/>
              <a:buChar char="Ø"/>
            </a:pPr>
            <a:r>
              <a:rPr lang="en-US" dirty="0" smtClean="0"/>
              <a:t>1.3 million in Niger </a:t>
            </a:r>
          </a:p>
          <a:p>
            <a:pPr marL="628650" lvl="1" indent="-171450">
              <a:buFont typeface="Wingdings" panose="05000000000000000000" pitchFamily="2" charset="2"/>
              <a:buChar char="Ø"/>
            </a:pPr>
            <a:r>
              <a:rPr lang="en-US" dirty="0" smtClean="0"/>
              <a:t>and 829,000 people in Senegal were in Crisis (CH Phase 3) food security conditions or worse.</a:t>
            </a:r>
          </a:p>
          <a:p>
            <a:pPr marL="171450" indent="-171450">
              <a:buFont typeface="Arial" panose="020B0604020202020204" pitchFamily="34" charset="0"/>
              <a:buChar char="•"/>
            </a:pPr>
            <a:r>
              <a:rPr lang="en-US" dirty="0" smtClean="0"/>
              <a:t>In 2018, civil insecurity continues to disrupt transhumance, markets and agro-pastoral productive capacities as well as to cause further displacements </a:t>
            </a:r>
          </a:p>
          <a:p>
            <a:pPr marL="628650" lvl="1" indent="-171450">
              <a:buFont typeface="Wingdings" panose="05000000000000000000" pitchFamily="2" charset="2"/>
              <a:buChar char="Ø"/>
            </a:pPr>
            <a:r>
              <a:rPr lang="en-US" dirty="0" smtClean="0"/>
              <a:t>Most affected areas: the Lake Chad Basin, northern and central Mali and the </a:t>
            </a:r>
            <a:r>
              <a:rPr lang="en-US" dirty="0" err="1" smtClean="0"/>
              <a:t>Liptako-Gourma</a:t>
            </a:r>
            <a:r>
              <a:rPr lang="en-US" dirty="0" smtClean="0"/>
              <a:t> region (Burkina Faso, Mali, and Niger). </a:t>
            </a:r>
          </a:p>
          <a:p>
            <a:pPr marL="171450" indent="-171450">
              <a:buFont typeface="Arial" panose="020B0604020202020204" pitchFamily="34" charset="0"/>
              <a:buChar char="•"/>
            </a:pPr>
            <a:r>
              <a:rPr lang="en-US" dirty="0" smtClean="0"/>
              <a:t>In addition, important decrease of agricultural production and poor pastoral conditions due to poor rainfalls in 2017 have limited the constitution of food stocks and assets , which is likely to impact the food security of pastoral populations, in particular, and trigger an early lean season.</a:t>
            </a:r>
          </a:p>
          <a:p>
            <a:pPr marL="628650" lvl="1" indent="-171450">
              <a:buFont typeface="Wingdings" panose="05000000000000000000" pitchFamily="2" charset="2"/>
              <a:buChar char="Ø"/>
            </a:pPr>
            <a:r>
              <a:rPr lang="en-US" dirty="0" smtClean="0"/>
              <a:t>Most affected areas: certain parts of Mali, Senegal, Chad, and Burkina Faso as well as almost all regions of Mauritania</a:t>
            </a:r>
          </a:p>
          <a:p>
            <a:pPr marL="171450" indent="-171450">
              <a:buFont typeface="Arial" panose="020B0604020202020204" pitchFamily="34" charset="0"/>
              <a:buChar char="•"/>
            </a:pPr>
            <a:r>
              <a:rPr lang="en-US" dirty="0" smtClean="0"/>
              <a:t>As such, the situation is expected to significantly deteriorate in the pre-harvest period (June-August) as </a:t>
            </a:r>
            <a:r>
              <a:rPr lang="en-US" b="1" dirty="0" smtClean="0"/>
              <a:t>5.0 million</a:t>
            </a:r>
            <a:r>
              <a:rPr lang="en-US" dirty="0" smtClean="0"/>
              <a:t> people are likely to face Crisis (CH Phase 3) food security outcomes across the six countries , according to the latest Cadre </a:t>
            </a:r>
            <a:r>
              <a:rPr lang="en-US" dirty="0" err="1" smtClean="0"/>
              <a:t>Harmonisé</a:t>
            </a:r>
            <a:r>
              <a:rPr lang="en-US" dirty="0" smtClean="0"/>
              <a:t> analysis released in March:</a:t>
            </a:r>
            <a:r>
              <a:rPr lang="en-US" baseline="0" dirty="0" smtClean="0"/>
              <a:t> </a:t>
            </a:r>
          </a:p>
          <a:p>
            <a:pPr marL="628650" lvl="1" indent="-171450">
              <a:buFont typeface="Wingdings" panose="05000000000000000000" pitchFamily="2" charset="2"/>
              <a:buChar char="Ø"/>
            </a:pPr>
            <a:r>
              <a:rPr lang="en-US" dirty="0" smtClean="0"/>
              <a:t>around 954,000 people in Burkina Faso, </a:t>
            </a:r>
          </a:p>
          <a:p>
            <a:pPr marL="628650" lvl="1" indent="-171450">
              <a:buFont typeface="Wingdings" panose="05000000000000000000" pitchFamily="2" charset="2"/>
              <a:buChar char="Ø"/>
            </a:pPr>
            <a:r>
              <a:rPr lang="en-US" dirty="0" smtClean="0"/>
              <a:t>991,000 people in Chad, </a:t>
            </a:r>
          </a:p>
          <a:p>
            <a:pPr marL="628650" lvl="1" indent="-171450">
              <a:buFont typeface="Wingdings" panose="05000000000000000000" pitchFamily="2" charset="2"/>
              <a:buChar char="Ø"/>
            </a:pPr>
            <a:r>
              <a:rPr lang="en-US" dirty="0" smtClean="0"/>
              <a:t>933,000 people in Mali, </a:t>
            </a:r>
          </a:p>
          <a:p>
            <a:pPr marL="628650" lvl="1" indent="-171450">
              <a:buFont typeface="Wingdings" panose="05000000000000000000" pitchFamily="2" charset="2"/>
              <a:buChar char="Ø"/>
            </a:pPr>
            <a:r>
              <a:rPr lang="en-US" dirty="0" smtClean="0"/>
              <a:t>538,000 people in Mauritania, </a:t>
            </a:r>
          </a:p>
          <a:p>
            <a:pPr marL="628650" lvl="1" indent="-171450">
              <a:buFont typeface="Wingdings" panose="05000000000000000000" pitchFamily="2" charset="2"/>
              <a:buChar char="Ø"/>
            </a:pPr>
            <a:r>
              <a:rPr lang="en-US" dirty="0" smtClean="0"/>
              <a:t>803,000 in Niger </a:t>
            </a:r>
          </a:p>
          <a:p>
            <a:pPr marL="628650" lvl="1" indent="-171450">
              <a:buFont typeface="Wingdings" panose="05000000000000000000" pitchFamily="2" charset="2"/>
              <a:buChar char="Ø"/>
            </a:pPr>
            <a:r>
              <a:rPr lang="en-US" dirty="0" smtClean="0"/>
              <a:t>and 735,000 people in Senegal are expected to face Crisis (CH Phase 3) food security conditions or worse between June and August 2018</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AD86078-ED60-45C7-915B-4C379A814495}" type="slidenum">
              <a:rPr lang="en-US" smtClean="0"/>
              <a:t>23</a:t>
            </a:fld>
            <a:endParaRPr lang="en-US"/>
          </a:p>
        </p:txBody>
      </p:sp>
    </p:spTree>
    <p:extLst>
      <p:ext uri="{BB962C8B-B14F-4D97-AF65-F5344CB8AC3E}">
        <p14:creationId xmlns:p14="http://schemas.microsoft.com/office/powerpoint/2010/main" val="329213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Between June and December 2017, some 7.7 million people -11 percent of the population – were facing Crisis (CH Phase 3) or worse food security outcomes.</a:t>
            </a:r>
          </a:p>
          <a:p>
            <a:pPr marL="181240" indent="-181240">
              <a:buFont typeface="Arial" panose="020B0604020202020204" pitchFamily="34" charset="0"/>
              <a:buChar char="•"/>
            </a:pPr>
            <a:r>
              <a:rPr lang="en-US" dirty="0" smtClean="0"/>
              <a:t>Around 86 percent of the 1.5 million people facing Emergency (IPC Phase 4) conditions were in the provinces of Kasai and Tanganyika, which are both classified in IPC Phase 4 – though neither of them was a year earlier.</a:t>
            </a:r>
          </a:p>
          <a:p>
            <a:pPr marL="181240" indent="-181240">
              <a:buFont typeface="Arial" panose="020B0604020202020204" pitchFamily="34" charset="0"/>
              <a:buChar char="•"/>
            </a:pPr>
            <a:endParaRPr lang="en-US" dirty="0" smtClean="0"/>
          </a:p>
          <a:p>
            <a:pPr marL="0" indent="0">
              <a:buFont typeface="Arial" panose="020B0604020202020204" pitchFamily="34" charset="0"/>
              <a:buNone/>
            </a:pPr>
            <a:r>
              <a:rPr lang="en-US" b="1" dirty="0" smtClean="0">
                <a:solidFill>
                  <a:srgbClr val="C00000"/>
                </a:solidFill>
              </a:rPr>
              <a:t>Confidential</a:t>
            </a:r>
            <a:r>
              <a:rPr lang="en-US" b="1" baseline="0" dirty="0" smtClean="0">
                <a:solidFill>
                  <a:srgbClr val="C00000"/>
                </a:solidFill>
              </a:rPr>
              <a:t> information still to be added.</a:t>
            </a:r>
          </a:p>
          <a:p>
            <a:pPr marL="0" indent="0">
              <a:buFont typeface="Arial" panose="020B0604020202020204" pitchFamily="34" charset="0"/>
              <a:buNone/>
            </a:pPr>
            <a:endParaRPr lang="en-US" b="1" dirty="0" smtClean="0">
              <a:solidFill>
                <a:schemeClr val="tx1"/>
              </a:solidFill>
            </a:endParaRP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AD86078-ED60-45C7-915B-4C379A814495}" type="slidenum">
              <a:rPr lang="en-US" smtClean="0"/>
              <a:t>24</a:t>
            </a:fld>
            <a:endParaRPr lang="en-US"/>
          </a:p>
        </p:txBody>
      </p:sp>
    </p:spTree>
    <p:extLst>
      <p:ext uri="{BB962C8B-B14F-4D97-AF65-F5344CB8AC3E}">
        <p14:creationId xmlns:p14="http://schemas.microsoft.com/office/powerpoint/2010/main" val="2706913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t>Protracted conflict in the </a:t>
            </a:r>
            <a:r>
              <a:rPr lang="en-US" b="1" dirty="0"/>
              <a:t>Middle-East</a:t>
            </a:r>
            <a:r>
              <a:rPr lang="en-US" dirty="0"/>
              <a:t> (</a:t>
            </a:r>
            <a:r>
              <a:rPr lang="en-US" i="1" dirty="0"/>
              <a:t>Yemen, Syria, Iraq, Palestine</a:t>
            </a:r>
            <a:r>
              <a:rPr lang="en-US" dirty="0"/>
              <a:t>);</a:t>
            </a:r>
          </a:p>
          <a:p>
            <a:pPr>
              <a:buFont typeface="Wingdings" panose="05000000000000000000" pitchFamily="2" charset="2"/>
              <a:buChar char="Ø"/>
            </a:pPr>
            <a:r>
              <a:rPr lang="en-US" dirty="0"/>
              <a:t>Displacement and insecurity in </a:t>
            </a:r>
            <a:r>
              <a:rPr lang="en-US" b="1" dirty="0"/>
              <a:t>southern and central Asia </a:t>
            </a:r>
            <a:r>
              <a:rPr lang="en-US" dirty="0"/>
              <a:t>(</a:t>
            </a:r>
            <a:r>
              <a:rPr lang="en-US" i="1" dirty="0"/>
              <a:t>Afghanistan, Myanmar, Bangladesh</a:t>
            </a:r>
            <a:r>
              <a:rPr lang="en-US" dirty="0"/>
              <a:t>);</a:t>
            </a:r>
          </a:p>
          <a:p>
            <a:pPr>
              <a:buFont typeface="Wingdings" panose="05000000000000000000" pitchFamily="2" charset="2"/>
              <a:buChar char="Ø"/>
            </a:pPr>
            <a:r>
              <a:rPr lang="en-US" dirty="0"/>
              <a:t>Unresolved conflict and insecurity in </a:t>
            </a:r>
            <a:r>
              <a:rPr lang="en-US" b="1" dirty="0"/>
              <a:t>central and eastern Africa </a:t>
            </a:r>
            <a:r>
              <a:rPr lang="en-US" dirty="0"/>
              <a:t>(</a:t>
            </a:r>
            <a:r>
              <a:rPr lang="en-US" i="1" dirty="0"/>
              <a:t>South Sudan, DRC, CAR, Burundi, Sudan</a:t>
            </a:r>
            <a:r>
              <a:rPr lang="en-US" dirty="0"/>
              <a:t>);</a:t>
            </a:r>
          </a:p>
          <a:p>
            <a:pPr>
              <a:buFont typeface="Wingdings" panose="05000000000000000000" pitchFamily="2" charset="2"/>
              <a:buChar char="Ø"/>
            </a:pPr>
            <a:r>
              <a:rPr lang="en-US" dirty="0"/>
              <a:t>Conflict, insecurity and drought in </a:t>
            </a:r>
            <a:r>
              <a:rPr lang="en-US" b="1" dirty="0"/>
              <a:t>West Africa and Sahel </a:t>
            </a:r>
            <a:r>
              <a:rPr lang="en-US" dirty="0"/>
              <a:t>(</a:t>
            </a:r>
            <a:r>
              <a:rPr lang="en-US" i="1" dirty="0"/>
              <a:t>north-eastern Nigeria, Chad, Niger, Senegal, Mali, Mauritania, Burkina Faso</a:t>
            </a:r>
            <a:r>
              <a:rPr lang="en-US" dirty="0"/>
              <a:t>);</a:t>
            </a:r>
          </a:p>
          <a:p>
            <a:pPr>
              <a:buFont typeface="Wingdings" panose="05000000000000000000" pitchFamily="2" charset="2"/>
              <a:buChar char="Ø"/>
            </a:pPr>
            <a:r>
              <a:rPr lang="en-US" dirty="0"/>
              <a:t>Erratic weather in </a:t>
            </a:r>
            <a:r>
              <a:rPr lang="en-US" b="1" dirty="0"/>
              <a:t>southern Africa </a:t>
            </a:r>
            <a:r>
              <a:rPr lang="en-US" dirty="0"/>
              <a:t>(</a:t>
            </a:r>
            <a:r>
              <a:rPr lang="en-US" i="1" dirty="0"/>
              <a:t>Zimbabwe, Mozambique, Madagascar</a:t>
            </a:r>
            <a:r>
              <a:rPr lang="en-US" dirty="0"/>
              <a:t>);</a:t>
            </a:r>
          </a:p>
          <a:p>
            <a:pPr>
              <a:buFont typeface="Wingdings" panose="05000000000000000000" pitchFamily="2" charset="2"/>
              <a:buChar char="Ø"/>
            </a:pPr>
            <a:r>
              <a:rPr lang="en-US" dirty="0"/>
              <a:t>Drought in </a:t>
            </a:r>
            <a:r>
              <a:rPr lang="en-US" b="1" dirty="0"/>
              <a:t>East Africa </a:t>
            </a:r>
            <a:r>
              <a:rPr lang="en-US" dirty="0"/>
              <a:t>(</a:t>
            </a:r>
            <a:r>
              <a:rPr lang="en-US" i="1" dirty="0"/>
              <a:t>Somalia, Ethiopia, Kenya, Uganda</a:t>
            </a:r>
            <a:r>
              <a:rPr lang="en-US" dirty="0"/>
              <a:t>);</a:t>
            </a:r>
          </a:p>
          <a:p>
            <a:pPr>
              <a:buFont typeface="Wingdings" panose="05000000000000000000" pitchFamily="2" charset="2"/>
              <a:buChar char="Ø"/>
            </a:pPr>
            <a:r>
              <a:rPr lang="en-US" dirty="0"/>
              <a:t>Hurricanes and abnormal dryness in </a:t>
            </a:r>
            <a:r>
              <a:rPr lang="en-US" b="1" dirty="0"/>
              <a:t>Latin America and the Caribbean </a:t>
            </a:r>
            <a:r>
              <a:rPr lang="en-US" dirty="0"/>
              <a:t>(</a:t>
            </a:r>
            <a:r>
              <a:rPr lang="en-US" i="1" dirty="0"/>
              <a:t>Guatemala, Haiti</a:t>
            </a:r>
            <a:r>
              <a:rPr lang="en-US" dirty="0"/>
              <a:t>);</a:t>
            </a:r>
          </a:p>
          <a:p>
            <a:pPr>
              <a:buFont typeface="Wingdings" panose="05000000000000000000" pitchFamily="2" charset="2"/>
              <a:buChar char="Ø"/>
            </a:pPr>
            <a:r>
              <a:rPr lang="en-US" dirty="0"/>
              <a:t>Additional countries to be monitored: DPRK, </a:t>
            </a:r>
            <a:r>
              <a:rPr lang="en-US" i="1" dirty="0"/>
              <a:t>Congo, Cameroon, Libya and Venezuela.</a:t>
            </a:r>
          </a:p>
          <a:p>
            <a:endParaRPr lang="en-US" dirty="0"/>
          </a:p>
        </p:txBody>
      </p:sp>
      <p:sp>
        <p:nvSpPr>
          <p:cNvPr id="4" name="Slide Number Placeholder 3"/>
          <p:cNvSpPr>
            <a:spLocks noGrp="1"/>
          </p:cNvSpPr>
          <p:nvPr>
            <p:ph type="sldNum" sz="quarter" idx="10"/>
          </p:nvPr>
        </p:nvSpPr>
        <p:spPr/>
        <p:txBody>
          <a:bodyPr/>
          <a:lstStyle/>
          <a:p>
            <a:fld id="{78B152FA-AB0A-4A78-8DD1-A819A0C5B5E0}" type="slidenum">
              <a:rPr lang="en-US" smtClean="0"/>
              <a:t>25</a:t>
            </a:fld>
            <a:endParaRPr lang="en-US"/>
          </a:p>
        </p:txBody>
      </p:sp>
    </p:spTree>
    <p:extLst>
      <p:ext uri="{BB962C8B-B14F-4D97-AF65-F5344CB8AC3E}">
        <p14:creationId xmlns:p14="http://schemas.microsoft.com/office/powerpoint/2010/main" val="3815209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19578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idea of a Network against food crises was first launched at the initiative of the European Union Commissioner for Development, the Director-General of FAO and the Executive Director of WFP on the occasion of the World Humanitarian Summit in May 2016. 	</a:t>
            </a:r>
            <a:endParaRPr lang="en-US" dirty="0"/>
          </a:p>
        </p:txBody>
      </p:sp>
      <p:sp>
        <p:nvSpPr>
          <p:cNvPr id="4" name="Slide Number Placeholder 3"/>
          <p:cNvSpPr>
            <a:spLocks noGrp="1"/>
          </p:cNvSpPr>
          <p:nvPr>
            <p:ph type="sldNum" sz="quarter" idx="10"/>
          </p:nvPr>
        </p:nvSpPr>
        <p:spPr/>
        <p:txBody>
          <a:bodyPr/>
          <a:lstStyle/>
          <a:p>
            <a:fld id="{693718C8-C501-44D2-AF3E-433121675B72}" type="slidenum">
              <a:rPr lang="en-US" smtClean="0"/>
              <a:t>27</a:t>
            </a:fld>
            <a:endParaRPr lang="en-US"/>
          </a:p>
        </p:txBody>
      </p:sp>
    </p:spTree>
    <p:extLst>
      <p:ext uri="{BB962C8B-B14F-4D97-AF65-F5344CB8AC3E}">
        <p14:creationId xmlns:p14="http://schemas.microsoft.com/office/powerpoint/2010/main" val="1035445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idea of a Network against food crises was first launched at the initiative of the European Union Commissioner for Development, the Director-General of FAO and the Executive Director of WFP on the occasion of the World Humanitarian Summit in May 2016. </a:t>
            </a:r>
            <a:endParaRPr lang="en-US" sz="1300" dirty="0" smtClean="0"/>
          </a:p>
          <a:p>
            <a:endParaRPr lang="en-US" sz="1300" dirty="0" smtClean="0"/>
          </a:p>
          <a:p>
            <a:r>
              <a:rPr lang="en-US" sz="1300" u="sng" dirty="0" smtClean="0"/>
              <a:t>Examples of some</a:t>
            </a:r>
            <a:r>
              <a:rPr lang="en-US" sz="1300" u="sng" baseline="0" dirty="0" smtClean="0"/>
              <a:t> institutions and organs which could take part to the Global Network Against Food Crises in accordance with their functions/objectives:</a:t>
            </a:r>
            <a:endParaRPr lang="en-US" sz="1300" u="sng" dirty="0" smtClean="0"/>
          </a:p>
          <a:p>
            <a:pPr marL="171450" indent="-171450">
              <a:buFont typeface="Wingdings" panose="05000000000000000000" pitchFamily="2" charset="2"/>
              <a:buChar char="q"/>
            </a:pPr>
            <a:r>
              <a:rPr lang="en-US" dirty="0" smtClean="0"/>
              <a:t>The </a:t>
            </a:r>
            <a:r>
              <a:rPr lang="en-US" i="1" dirty="0" smtClean="0"/>
              <a:t>UN Security Council </a:t>
            </a:r>
            <a:r>
              <a:rPr lang="en-US" dirty="0" smtClean="0"/>
              <a:t>is the one of the main UN organs and has the primary responsibility of maintaining international peace and security;</a:t>
            </a:r>
          </a:p>
          <a:p>
            <a:pPr marL="171450" indent="-171450">
              <a:buFont typeface="Wingdings" panose="05000000000000000000" pitchFamily="2" charset="2"/>
              <a:buChar char="q"/>
            </a:pPr>
            <a:r>
              <a:rPr lang="en-US" dirty="0" smtClean="0"/>
              <a:t>The </a:t>
            </a:r>
            <a:r>
              <a:rPr lang="en-US" i="1" dirty="0" smtClean="0"/>
              <a:t>Committee on World Food Security </a:t>
            </a:r>
            <a:r>
              <a:rPr lang="en-US" dirty="0" smtClean="0"/>
              <a:t>is the most inclusive international and intergovernmental platform for all stakeholders working in a coordinated manner to ensure food security and nutrition for all. Using a multi-stakeholder, inclusive approach, CFS develops and endorses policy recommendations and guidance on a wide range of food security and nutrition topics. </a:t>
            </a:r>
          </a:p>
          <a:p>
            <a:pPr marL="0" indent="0">
              <a:buFont typeface="Wingdings" panose="05000000000000000000" pitchFamily="2" charset="2"/>
              <a:buNone/>
            </a:pPr>
            <a:r>
              <a:rPr lang="en-US" dirty="0" smtClean="0"/>
              <a:t>Among its main bodies:</a:t>
            </a:r>
          </a:p>
          <a:p>
            <a:pPr marL="628650" lvl="1" indent="-171450">
              <a:buFont typeface="Wingdings" panose="05000000000000000000" pitchFamily="2" charset="2"/>
              <a:buChar char="Ø"/>
            </a:pPr>
            <a:r>
              <a:rPr lang="en-US" dirty="0" smtClean="0"/>
              <a:t>The </a:t>
            </a:r>
            <a:r>
              <a:rPr lang="en-US" i="1" dirty="0" smtClean="0"/>
              <a:t>Bureau</a:t>
            </a:r>
            <a:r>
              <a:rPr lang="en-US" dirty="0" smtClean="0"/>
              <a:t> is the executive arm of the CFS. It is made of a Chairperson and twelve member countries;</a:t>
            </a:r>
          </a:p>
          <a:p>
            <a:pPr marL="628650" lvl="1" indent="-171450">
              <a:buFont typeface="Wingdings" panose="05000000000000000000" pitchFamily="2" charset="2"/>
              <a:buChar char="Ø"/>
            </a:pPr>
            <a:r>
              <a:rPr lang="en-US" dirty="0" smtClean="0"/>
              <a:t>The </a:t>
            </a:r>
            <a:r>
              <a:rPr lang="en-US" i="1" dirty="0" smtClean="0"/>
              <a:t>Plenary session </a:t>
            </a:r>
            <a:r>
              <a:rPr lang="en-US" dirty="0" smtClean="0"/>
              <a:t>is held annually and is the central body for decision-taking, debate, coordination, lesson-learning and convergence by all stakeholders at a global level on food security issues;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The </a:t>
            </a:r>
            <a:r>
              <a:rPr lang="en-US" i="1" dirty="0" smtClean="0"/>
              <a:t>High Level Panel of Experts on Food Security and Nutrition </a:t>
            </a:r>
            <a:r>
              <a:rPr lang="en-US" dirty="0" smtClean="0"/>
              <a:t>(HLPE) was established as the science-policy interface of the CFS: it aims to improve the robustness of policy making by providing independent, evidence-based analysis and advice at the request of CFS.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smtClean="0"/>
              <a:t>the CFS reports its recommendations and decisions to the UN General Assembly through the Economic and Social Council (ECOSOC) and to the FAO Conference. </a:t>
            </a:r>
            <a:endParaRPr lang="en-US" dirty="0"/>
          </a:p>
          <a:p>
            <a:pPr marL="171450" lvl="0" indent="-171450">
              <a:buFont typeface="Wingdings" panose="05000000000000000000" pitchFamily="2" charset="2"/>
              <a:buChar char="q"/>
            </a:pPr>
            <a:r>
              <a:rPr lang="en-US" dirty="0" smtClean="0"/>
              <a:t>The </a:t>
            </a:r>
            <a:r>
              <a:rPr lang="en-US" i="1" dirty="0" smtClean="0"/>
              <a:t>FAO</a:t>
            </a:r>
            <a:r>
              <a:rPr lang="en-US" i="1" baseline="0" dirty="0" smtClean="0"/>
              <a:t> and WFP governing bodies </a:t>
            </a:r>
            <a:r>
              <a:rPr lang="en-US" baseline="0" dirty="0" smtClean="0"/>
              <a:t>refer to the FAO Conference, Council and regional conferences and to the WFP Executive Board;</a:t>
            </a:r>
          </a:p>
          <a:p>
            <a:pPr marL="171450" lvl="0" indent="-171450">
              <a:buFont typeface="Wingdings" panose="05000000000000000000" pitchFamily="2" charset="2"/>
              <a:buChar char="q"/>
            </a:pPr>
            <a:r>
              <a:rPr lang="en-US" dirty="0" smtClean="0"/>
              <a:t>The </a:t>
            </a:r>
            <a:r>
              <a:rPr lang="en-US" i="1" dirty="0" smtClean="0"/>
              <a:t>General Assembly </a:t>
            </a:r>
            <a:r>
              <a:rPr lang="en-US" dirty="0" smtClean="0"/>
              <a:t>occupies a central position as the chief deliberative, policymaking and representative organ of the United Nations. </a:t>
            </a:r>
          </a:p>
          <a:p>
            <a:pPr marL="171450" lvl="0" indent="-171450">
              <a:buFont typeface="Wingdings" panose="05000000000000000000" pitchFamily="2" charset="2"/>
              <a:buChar char="q"/>
            </a:pPr>
            <a:r>
              <a:rPr lang="en-US" dirty="0" smtClean="0"/>
              <a:t>The </a:t>
            </a:r>
            <a:r>
              <a:rPr lang="en-US" i="1" dirty="0" smtClean="0"/>
              <a:t>Economic and Social Council </a:t>
            </a:r>
            <a:r>
              <a:rPr lang="en-US" dirty="0" smtClean="0"/>
              <a:t>is at the heart of the United Nations system to advance the three dimensions of sustainable development – economic, social and environmental. It is the central platform for fostering debate and innovative thinking, forging consensus on ways forward, and coordinating efforts to achieve internationally agreed goals. It is also responsible for the follow-up to major UN conferences and summits. </a:t>
            </a:r>
          </a:p>
          <a:p>
            <a:pPr marL="171450" lvl="0" indent="-171450">
              <a:buFont typeface="Wingdings" panose="05000000000000000000" pitchFamily="2" charset="2"/>
              <a:buChar char="q"/>
            </a:pPr>
            <a:r>
              <a:rPr lang="en-US" dirty="0" smtClean="0"/>
              <a:t>The </a:t>
            </a:r>
            <a:r>
              <a:rPr lang="en-US" i="1" dirty="0" smtClean="0"/>
              <a:t>Food Assistance</a:t>
            </a:r>
            <a:r>
              <a:rPr lang="en-US" i="1" baseline="0" dirty="0" smtClean="0"/>
              <a:t> </a:t>
            </a:r>
            <a:r>
              <a:rPr lang="en-US" i="1" dirty="0" smtClean="0"/>
              <a:t>Convention </a:t>
            </a:r>
            <a:r>
              <a:rPr lang="en-US" dirty="0" smtClean="0"/>
              <a:t>is composed</a:t>
            </a:r>
            <a:r>
              <a:rPr lang="en-US" baseline="0" dirty="0" smtClean="0"/>
              <a:t> of </a:t>
            </a:r>
            <a:r>
              <a:rPr lang="en-US" dirty="0" smtClean="0"/>
              <a:t>14 member-states and is committed</a:t>
            </a:r>
            <a:r>
              <a:rPr lang="en-US" baseline="0" dirty="0" smtClean="0"/>
              <a:t> to </a:t>
            </a:r>
            <a:r>
              <a:rPr lang="en-US" dirty="0" smtClean="0"/>
              <a:t>contribute to global food security, and to improve the ability of the international community to respond to emergency food situations and other food needs in developing countries. </a:t>
            </a:r>
          </a:p>
          <a:p>
            <a:pPr marL="171450" lvl="0" indent="-171450">
              <a:buFont typeface="Wingdings" panose="05000000000000000000" pitchFamily="2" charset="2"/>
              <a:buChar char="q"/>
            </a:pPr>
            <a:r>
              <a:rPr lang="en-US" dirty="0" smtClean="0"/>
              <a:t>The </a:t>
            </a:r>
            <a:r>
              <a:rPr lang="en-US" i="1" dirty="0" smtClean="0"/>
              <a:t>Inter-Agency Standing Committee </a:t>
            </a:r>
            <a:r>
              <a:rPr lang="en-US" dirty="0" smtClean="0"/>
              <a:t>(IASC) is the primary mechanism for inter-agency coordination of humanitarian assistance. It is a unique forum involving the key UN and non-UN humanitarian partners.  </a:t>
            </a:r>
          </a:p>
          <a:p>
            <a:pPr marL="628650" lvl="1" indent="-171450">
              <a:buFont typeface="Wingdings" panose="05000000000000000000" pitchFamily="2" charset="2"/>
              <a:buChar char="Ø"/>
            </a:pPr>
            <a:r>
              <a:rPr lang="en-US" dirty="0" smtClean="0"/>
              <a:t>The </a:t>
            </a:r>
            <a:r>
              <a:rPr lang="en-US" i="1" dirty="0" smtClean="0"/>
              <a:t>IASC Working Group </a:t>
            </a:r>
            <a:r>
              <a:rPr lang="en-US" dirty="0" smtClean="0"/>
              <a:t>is composed of the directors of policy or equivalent of the IASC organizations. The IASC WG's focus is on humanitarian policy. The </a:t>
            </a:r>
            <a:r>
              <a:rPr lang="en-US" i="1" dirty="0" smtClean="0"/>
              <a:t>IASC Task Teams </a:t>
            </a:r>
            <a:r>
              <a:rPr lang="en-US" dirty="0" smtClean="0"/>
              <a:t>are expert groups working on critical policy issues and priorities identified by the IASC. </a:t>
            </a:r>
          </a:p>
          <a:p>
            <a:pPr marL="628650" lvl="1" indent="-171450">
              <a:buFont typeface="Wingdings" panose="05000000000000000000" pitchFamily="2" charset="2"/>
              <a:buChar char="Ø"/>
            </a:pPr>
            <a:r>
              <a:rPr lang="en-US" dirty="0" smtClean="0"/>
              <a:t>The </a:t>
            </a:r>
            <a:r>
              <a:rPr lang="en-US" i="1" dirty="0" smtClean="0"/>
              <a:t>IASC Emergency Directors </a:t>
            </a:r>
            <a:r>
              <a:rPr lang="en-US" dirty="0" smtClean="0"/>
              <a:t>support humanitarian operations by advising the Emergency Relief Coordinator and the IASC Principals; on operational issues of strategic concern, and by mobilizing agency resources to address operational challenges and gaps, in support of Humanitarian Coordinators and Humanitarian Country Teams.</a:t>
            </a:r>
          </a:p>
          <a:p>
            <a:pPr marL="171450" lvl="0" indent="-171450">
              <a:buFont typeface="Wingdings" panose="05000000000000000000" pitchFamily="2" charset="2"/>
              <a:buChar char="q"/>
            </a:pPr>
            <a:r>
              <a:rPr lang="en-US" i="1" dirty="0" smtClean="0"/>
              <a:t>UNDG-IASC joint works</a:t>
            </a:r>
            <a:r>
              <a:rPr lang="en-US" i="1" baseline="0" dirty="0" smtClean="0"/>
              <a:t> on Humanitarian-Development Nexus</a:t>
            </a:r>
            <a:r>
              <a:rPr lang="en-US" baseline="0" dirty="0" smtClean="0"/>
              <a:t>, for instance</a:t>
            </a:r>
          </a:p>
          <a:p>
            <a:pPr marL="628650" lvl="1" indent="-171450">
              <a:buFont typeface="Wingdings" panose="05000000000000000000" pitchFamily="2" charset="2"/>
              <a:buChar char="Ø"/>
            </a:pPr>
            <a:r>
              <a:rPr lang="en-US" baseline="0" dirty="0" smtClean="0"/>
              <a:t>the newly created mechanism (March 2017) the IASC-UNDG Steering Committee on Famine Response and Prevention, which provides principal-level leadership and guidance in support of UN leadership and implementation of humanitarian assistance, development and peacebuilding efforts at the country level; </a:t>
            </a:r>
          </a:p>
          <a:p>
            <a:pPr marL="628650" lvl="1" indent="-171450">
              <a:buFont typeface="Wingdings" panose="05000000000000000000" pitchFamily="2" charset="2"/>
              <a:buChar char="Ø"/>
            </a:pPr>
            <a:r>
              <a:rPr lang="en-US" baseline="0" dirty="0" smtClean="0"/>
              <a:t>IASC Task team on Humanitarian-Development Nexus and UNDG Working Group on Transitions joint workshop on humanitarian-development-peace nexus to facilitate a more collaborative approach and build on the efforts to strengthen the humanitarian, development and peace nexus, especially in protracted crisis situations;</a:t>
            </a:r>
          </a:p>
          <a:p>
            <a:pPr marL="171450" lvl="0" indent="-171450">
              <a:buFont typeface="Wingdings" panose="05000000000000000000" pitchFamily="2" charset="2"/>
              <a:buChar char="q"/>
            </a:pPr>
            <a:r>
              <a:rPr lang="en-US" baseline="0" dirty="0" smtClean="0"/>
              <a:t>The </a:t>
            </a:r>
            <a:r>
              <a:rPr lang="en-US" i="1" baseline="0" dirty="0" smtClean="0"/>
              <a:t>global Food Security Cluster </a:t>
            </a:r>
            <a:r>
              <a:rPr lang="en-US" baseline="0" dirty="0" smtClean="0"/>
              <a:t>main functions relate to ensure that coordinated preparedness, response and recovery action at community, national and global levels result in saved lives, improved livelihoods and increased resilience of households and communities. It </a:t>
            </a:r>
            <a:r>
              <a:rPr lang="en-US" sz="1200" kern="1200" dirty="0" smtClean="0">
                <a:solidFill>
                  <a:schemeClr val="tx1"/>
                </a:solidFill>
                <a:effectLst/>
                <a:latin typeface="+mn-lt"/>
                <a:ea typeface="+mn-ea"/>
                <a:cs typeface="+mn-cs"/>
              </a:rPr>
              <a:t>is co-led by FAO and WFP, who represent the cluster in relevant IASC </a:t>
            </a:r>
            <a:r>
              <a:rPr lang="en-US" sz="1200" kern="1200" smtClean="0">
                <a:solidFill>
                  <a:schemeClr val="tx1"/>
                </a:solidFill>
                <a:effectLst/>
                <a:latin typeface="+mn-lt"/>
                <a:ea typeface="+mn-ea"/>
                <a:cs typeface="+mn-cs"/>
              </a:rPr>
              <a:t>policy fora</a:t>
            </a:r>
            <a:r>
              <a:rPr lang="en-US" sz="1200" kern="1200" dirty="0" smtClean="0">
                <a:solidFill>
                  <a:schemeClr val="tx1"/>
                </a:solidFill>
                <a:effectLst/>
                <a:latin typeface="+mn-lt"/>
                <a:ea typeface="+mn-ea"/>
                <a:cs typeface="+mn-cs"/>
              </a:rPr>
              <a:t>.</a:t>
            </a:r>
          </a:p>
          <a:p>
            <a:pPr marL="171450" lvl="0" indent="-171450">
              <a:buFont typeface="Wingdings" panose="05000000000000000000" pitchFamily="2" charset="2"/>
              <a:buChar char="q"/>
            </a:pPr>
            <a:r>
              <a:rPr lang="en-US" baseline="0" dirty="0" smtClean="0"/>
              <a:t>Similarly, the </a:t>
            </a:r>
            <a:r>
              <a:rPr lang="en-US" i="1" baseline="0" dirty="0" smtClean="0"/>
              <a:t>Global Nutrition Cluster</a:t>
            </a:r>
            <a:r>
              <a:rPr lang="en-US" baseline="0" dirty="0" smtClean="0"/>
              <a:t>’s core purpose is to enable country coordination mechanisms to achieve timely, quality, and appropriate nutrition response to emergencies. </a:t>
            </a:r>
          </a:p>
          <a:p>
            <a:pPr marL="171450" lvl="0" indent="-171450">
              <a:buFont typeface="Wingdings" panose="05000000000000000000" pitchFamily="2" charset="2"/>
              <a:buChar char="q"/>
            </a:pPr>
            <a:endParaRPr lang="en-US" dirty="0" smtClean="0"/>
          </a:p>
          <a:p>
            <a:pPr marL="171450" lvl="0" indent="-171450">
              <a:buFont typeface="Wingdings" panose="05000000000000000000" pitchFamily="2" charset="2"/>
              <a:buChar char="q"/>
            </a:pPr>
            <a:endParaRPr lang="en-US" dirty="0" smtClean="0"/>
          </a:p>
          <a:p>
            <a:pPr marL="171450" lvl="0" indent="-171450">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693718C8-C501-44D2-AF3E-433121675B72}" type="slidenum">
              <a:rPr lang="en-US" smtClean="0"/>
              <a:t>28</a:t>
            </a:fld>
            <a:endParaRPr lang="en-US"/>
          </a:p>
        </p:txBody>
      </p:sp>
    </p:spTree>
    <p:extLst>
      <p:ext uri="{BB962C8B-B14F-4D97-AF65-F5344CB8AC3E}">
        <p14:creationId xmlns:p14="http://schemas.microsoft.com/office/powerpoint/2010/main" val="2809949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i="1" dirty="0" smtClean="0"/>
              <a:t>Help in creating synergies and enhanced collaboration among actors operating in food crises along the humanitarian, development peace nexus;</a:t>
            </a:r>
            <a:endParaRPr lang="en-US" dirty="0" smtClean="0"/>
          </a:p>
          <a:p>
            <a:pPr marL="181240" indent="-181240">
              <a:buFont typeface="Arial" panose="020B0604020202020204" pitchFamily="34" charset="0"/>
              <a:buChar char="•"/>
            </a:pPr>
            <a:r>
              <a:rPr lang="en-US" i="1" dirty="0" smtClean="0"/>
              <a:t>Facilitate the coordination of  responses – by suggesting possible recommendations for actions</a:t>
            </a:r>
            <a:endParaRPr lang="en-US" dirty="0" smtClean="0"/>
          </a:p>
          <a:p>
            <a:pPr marL="181240" indent="-181240">
              <a:buFont typeface="Arial" panose="020B0604020202020204" pitchFamily="34" charset="0"/>
              <a:buChar char="•"/>
            </a:pPr>
            <a:r>
              <a:rPr lang="en-US" i="1" dirty="0" smtClean="0"/>
              <a:t>Facilitate the monitoring of the responses – response analysis can be presented as a topic of discussion on major crisis; </a:t>
            </a:r>
            <a:endParaRPr lang="en-US" dirty="0" smtClean="0"/>
          </a:p>
          <a:p>
            <a:pPr marL="181240" indent="-181240">
              <a:buFont typeface="Arial" panose="020B0604020202020204" pitchFamily="34" charset="0"/>
              <a:buChar char="•"/>
            </a:pPr>
            <a:r>
              <a:rPr lang="en-US" i="1" dirty="0" smtClean="0"/>
              <a:t>Facilitate advocacy for investments on food security monitoring systems at country and regional level;</a:t>
            </a:r>
            <a:endParaRPr lang="en-US" dirty="0" smtClean="0"/>
          </a:p>
          <a:p>
            <a:pPr marL="181240" indent="-181240">
              <a:buFont typeface="Arial" panose="020B0604020202020204" pitchFamily="34" charset="0"/>
              <a:buChar char="•"/>
            </a:pPr>
            <a:r>
              <a:rPr lang="en-US" i="1" dirty="0" smtClean="0"/>
              <a:t>Extract broader policy and programming implications from analytical work produced by the technical team (e.g. Global Report and its updates as well as specific technical studies commissioned to the technical team).</a:t>
            </a:r>
            <a:endParaRPr lang="en-US" dirty="0" smtClean="0"/>
          </a:p>
          <a:p>
            <a:endParaRPr lang="en-US" dirty="0" smtClean="0"/>
          </a:p>
          <a:p>
            <a:pPr>
              <a:spcBef>
                <a:spcPts val="1269"/>
              </a:spcBef>
              <a:spcAft>
                <a:spcPts val="1269"/>
              </a:spcAft>
            </a:pPr>
            <a:r>
              <a:rPr lang="en-US" sz="1300" dirty="0">
                <a:solidFill>
                  <a:schemeClr val="tx1">
                    <a:lumMod val="85000"/>
                    <a:lumOff val="15000"/>
                  </a:schemeClr>
                </a:solidFill>
              </a:rPr>
              <a:t>Enhanced coordination in food security and nutrition analyses – joint analysis;</a:t>
            </a:r>
          </a:p>
          <a:p>
            <a:pPr>
              <a:spcBef>
                <a:spcPts val="1269"/>
              </a:spcBef>
              <a:spcAft>
                <a:spcPts val="1269"/>
              </a:spcAft>
            </a:pPr>
            <a:r>
              <a:rPr lang="en-US" sz="1300" dirty="0">
                <a:solidFill>
                  <a:schemeClr val="tx1">
                    <a:lumMod val="85000"/>
                    <a:lumOff val="15000"/>
                  </a:schemeClr>
                </a:solidFill>
              </a:rPr>
              <a:t>Improved programming instruments to address complex emergencies and protracted crises (e.g. typology of crises) - joint programming;</a:t>
            </a:r>
          </a:p>
          <a:p>
            <a:pPr>
              <a:spcBef>
                <a:spcPts val="1269"/>
              </a:spcBef>
              <a:spcAft>
                <a:spcPts val="1269"/>
              </a:spcAft>
            </a:pPr>
            <a:r>
              <a:rPr lang="en-US" sz="1300" dirty="0">
                <a:solidFill>
                  <a:schemeClr val="tx1">
                    <a:lumMod val="85000"/>
                    <a:lumOff val="15000"/>
                  </a:schemeClr>
                </a:solidFill>
              </a:rPr>
              <a:t>Increased coordination between humanitarian and development stakeholders – coordinated responses.</a:t>
            </a:r>
          </a:p>
          <a:p>
            <a:endParaRPr lang="en-US" dirty="0"/>
          </a:p>
        </p:txBody>
      </p:sp>
      <p:sp>
        <p:nvSpPr>
          <p:cNvPr id="4" name="Slide Number Placeholder 3"/>
          <p:cNvSpPr>
            <a:spLocks noGrp="1"/>
          </p:cNvSpPr>
          <p:nvPr>
            <p:ph type="sldNum" sz="quarter" idx="10"/>
          </p:nvPr>
        </p:nvSpPr>
        <p:spPr/>
        <p:txBody>
          <a:bodyPr/>
          <a:lstStyle/>
          <a:p>
            <a:fld id="{693718C8-C501-44D2-AF3E-433121675B72}" type="slidenum">
              <a:rPr lang="en-US" smtClean="0"/>
              <a:t>29</a:t>
            </a:fld>
            <a:endParaRPr lang="en-US"/>
          </a:p>
        </p:txBody>
      </p:sp>
    </p:spTree>
    <p:extLst>
      <p:ext uri="{BB962C8B-B14F-4D97-AF65-F5344CB8AC3E}">
        <p14:creationId xmlns:p14="http://schemas.microsoft.com/office/powerpoint/2010/main" val="31195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reports represent multi-partnership efforts aiming to complement each other in providing a comprehensive picture of food security/insecurity around the world. Yet, they have well distinguished objectives and rely on different data and methodologies.</a:t>
            </a:r>
          </a:p>
          <a:p>
            <a:endParaRPr lang="en-US" dirty="0" smtClean="0"/>
          </a:p>
          <a:p>
            <a:r>
              <a:rPr lang="en-US" b="1" dirty="0" smtClean="0"/>
              <a:t>What does the SOFI aim at? </a:t>
            </a:r>
          </a:p>
          <a:p>
            <a:pPr lvl="1"/>
            <a:r>
              <a:rPr lang="en-US" dirty="0" smtClean="0"/>
              <a:t>Assessing the </a:t>
            </a:r>
            <a:r>
              <a:rPr lang="en-US" i="0" dirty="0" smtClean="0"/>
              <a:t>achievement of SDGs</a:t>
            </a:r>
            <a:r>
              <a:rPr lang="en-US" dirty="0" smtClean="0"/>
              <a:t> by monitoring long term trends in chronic food insecurity and malnutrition regardless of the driving causes;</a:t>
            </a:r>
          </a:p>
          <a:p>
            <a:r>
              <a:rPr lang="en-US" b="1" dirty="0" smtClean="0"/>
              <a:t>What data does it present?</a:t>
            </a:r>
          </a:p>
          <a:p>
            <a:pPr lvl="1"/>
            <a:r>
              <a:rPr lang="en-US" dirty="0" smtClean="0"/>
              <a:t>Official statistics from member countries are used to assess the achievements of SDG indicators endorsed by the UN statistical commission, and more particularly, to monitor Targets 2.1 and 2.2 of the Agenda 2030 for Sustainable Development;</a:t>
            </a:r>
          </a:p>
          <a:p>
            <a:r>
              <a:rPr lang="en-US" b="1" dirty="0" smtClean="0"/>
              <a:t>What audience does it target?</a:t>
            </a:r>
          </a:p>
          <a:p>
            <a:pPr lvl="1"/>
            <a:r>
              <a:rPr lang="en-US" dirty="0" smtClean="0"/>
              <a:t>Governments, international agencies, academia, media and anyone interested in the long-term evolution of food security and nutrition.</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344BDD-BDBD-4F54-BEE3-B2734EAF8C77}"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770968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34709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BEAC42C-8DD0-40A4-A042-BA80F6BF0D1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0720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does the Global Report aim at? </a:t>
            </a:r>
          </a:p>
          <a:p>
            <a:pPr marL="457200" lvl="1" indent="0">
              <a:buNone/>
            </a:pPr>
            <a:r>
              <a:rPr lang="en-US" dirty="0" smtClean="0"/>
              <a:t>Providing a national and sub-national focus on the food insecurity causes in hotspots and assessing acute food insecurity stemming from major crises;</a:t>
            </a:r>
          </a:p>
          <a:p>
            <a:r>
              <a:rPr lang="en-US" b="1" dirty="0" smtClean="0"/>
              <a:t>What data does it present?</a:t>
            </a:r>
          </a:p>
          <a:p>
            <a:pPr marL="457200" lvl="1" indent="0">
              <a:buNone/>
            </a:pPr>
            <a:r>
              <a:rPr lang="en-US" dirty="0" smtClean="0"/>
              <a:t>Secondary information mainly based on available Integrated Food Security</a:t>
            </a:r>
            <a:r>
              <a:rPr lang="en-US" baseline="0" dirty="0" smtClean="0"/>
              <a:t> Phase Classification (</a:t>
            </a:r>
            <a:r>
              <a:rPr lang="en-US" dirty="0" smtClean="0"/>
              <a:t>IPC) and Cadre </a:t>
            </a:r>
            <a:r>
              <a:rPr lang="en-US" dirty="0" err="1" smtClean="0"/>
              <a:t>Harmonisé</a:t>
            </a:r>
            <a:r>
              <a:rPr lang="en-US" dirty="0" smtClean="0"/>
              <a:t> reports that provide short-term estimates of ‘peak’ food insecurity;</a:t>
            </a:r>
          </a:p>
          <a:p>
            <a:r>
              <a:rPr lang="en-US" b="1" dirty="0" smtClean="0"/>
              <a:t>What audience does it target?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Report provides the most</a:t>
            </a:r>
            <a:r>
              <a:rPr lang="en-US" baseline="0" dirty="0" smtClean="0"/>
              <a:t> recent and up-to-date information to d</a:t>
            </a:r>
            <a:r>
              <a:rPr lang="en-US" dirty="0" smtClean="0"/>
              <a:t>onors and policy makers that operate in humanitarian and resilience contexts.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344BDD-BDBD-4F54-BEE3-B2734EAF8C77}"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57198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recent </a:t>
            </a:r>
            <a:r>
              <a:rPr lang="en-US" sz="1200" b="1" i="0" u="none" strike="noStrike" kern="1200" baseline="0" dirty="0" err="1">
                <a:solidFill>
                  <a:schemeClr val="tx1"/>
                </a:solidFill>
                <a:latin typeface="+mn-lt"/>
                <a:ea typeface="+mn-ea"/>
                <a:cs typeface="+mn-cs"/>
              </a:rPr>
              <a:t>PoU</a:t>
            </a:r>
            <a:r>
              <a:rPr lang="en-US" sz="1200" b="1" i="0" u="none" strike="noStrike" kern="1200" baseline="0" dirty="0">
                <a:solidFill>
                  <a:schemeClr val="tx1"/>
                </a:solidFill>
                <a:latin typeface="+mn-lt"/>
                <a:ea typeface="+mn-ea"/>
                <a:cs typeface="+mn-cs"/>
              </a:rPr>
              <a:t> estimates** </a:t>
            </a:r>
            <a:r>
              <a:rPr lang="en-US" sz="1200" b="0" i="0" u="none" strike="noStrike" kern="1200" baseline="0" dirty="0">
                <a:solidFill>
                  <a:schemeClr val="tx1"/>
                </a:solidFill>
                <a:latin typeface="+mn-lt"/>
                <a:ea typeface="+mn-ea"/>
                <a:cs typeface="+mn-cs"/>
              </a:rPr>
              <a:t>show that, despite significant population growth, the share of undernourished people in the world decreased from 14.7 percent in 2000 to 10.8 percent in 2013.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kern="1200" dirty="0">
                <a:solidFill>
                  <a:schemeClr val="tx1"/>
                </a:solidFill>
                <a:effectLst/>
                <a:latin typeface="+mn-lt"/>
                <a:ea typeface="+mn-ea"/>
                <a:cs typeface="+mn-cs"/>
              </a:rPr>
              <a:t>the prevalence of undernourishment (</a:t>
            </a:r>
            <a:r>
              <a:rPr lang="en-US" sz="1200" b="1" kern="1200" dirty="0" err="1">
                <a:solidFill>
                  <a:schemeClr val="tx1"/>
                </a:solidFill>
                <a:effectLst/>
                <a:latin typeface="+mn-lt"/>
                <a:ea typeface="+mn-ea"/>
                <a:cs typeface="+mn-cs"/>
              </a:rPr>
              <a:t>PoU</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an estimate of the </a:t>
            </a:r>
            <a:r>
              <a:rPr lang="en-US" sz="1200" b="1" i="0" kern="1200" dirty="0">
                <a:solidFill>
                  <a:schemeClr val="tx1"/>
                </a:solidFill>
                <a:effectLst/>
                <a:latin typeface="+mn-lt"/>
                <a:ea typeface="+mn-ea"/>
                <a:cs typeface="+mn-cs"/>
              </a:rPr>
              <a:t>proportion of the population that has been in a condition of undernourishment over the reference period </a:t>
            </a:r>
            <a:r>
              <a:rPr lang="en-US" sz="1200" i="1" kern="1200" dirty="0">
                <a:solidFill>
                  <a:schemeClr val="tx1"/>
                </a:solidFill>
                <a:effectLst/>
                <a:latin typeface="+mn-lt"/>
                <a:ea typeface="+mn-ea"/>
                <a:cs typeface="+mn-cs"/>
              </a:rPr>
              <a:t>(usually one year)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Undernourishment is defined as the condition in which an individual’s habitual food consumption is insufficient to provide the amount of dietary energy required to maintain a normal, active, healthy life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However, this rate of reduction has slowed significantly recently, coming to a virtual halt between 2013 and 2015.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Most worryingly, estimates for 2016 indicate that the global prevalence of undernourishment in 2016 may have actually risen to 11 percent</a:t>
            </a:r>
            <a:r>
              <a:rPr lang="en-US" sz="1200" b="0" i="0" u="none" strike="noStrike" kern="1200" baseline="0" dirty="0">
                <a:solidFill>
                  <a:schemeClr val="tx1"/>
                </a:solidFill>
                <a:latin typeface="+mn-lt"/>
                <a:ea typeface="+mn-ea"/>
                <a:cs typeface="+mn-cs"/>
              </a:rPr>
              <a:t>, implying a return to the level reached in 2012 and suggesting a possible reversal of the downward trend sustained over recent decades.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absolute number of people in the world affected by chronic food deprivation began to rise in 2014 and is now estimated to have increased further, to </a:t>
            </a:r>
            <a:r>
              <a:rPr lang="en-US" sz="1200" b="1" i="0" u="none" strike="noStrike" kern="1200" baseline="0" dirty="0">
                <a:solidFill>
                  <a:schemeClr val="tx1"/>
                </a:solidFill>
                <a:latin typeface="+mn-lt"/>
                <a:ea typeface="+mn-ea"/>
                <a:cs typeface="+mn-cs"/>
              </a:rPr>
              <a:t>815 million in 2016</a:t>
            </a:r>
            <a:r>
              <a:rPr lang="en-US" sz="1200" b="0" i="0" u="none" strike="noStrike" kern="1200" baseline="0" dirty="0">
                <a:solidFill>
                  <a:schemeClr val="tx1"/>
                </a:solidFill>
                <a:latin typeface="+mn-lt"/>
                <a:ea typeface="+mn-ea"/>
                <a:cs typeface="+mn-cs"/>
              </a:rPr>
              <a:t>.</a:t>
            </a:r>
          </a:p>
          <a:p>
            <a:r>
              <a:rPr lang="en-GB" sz="1200" b="1" i="0" u="none" strike="noStrike" kern="1200" baseline="0" dirty="0">
                <a:solidFill>
                  <a:schemeClr val="tx1"/>
                </a:solidFill>
                <a:latin typeface="+mn-lt"/>
                <a:ea typeface="+mn-ea"/>
                <a:cs typeface="+mn-cs"/>
              </a:rPr>
              <a:t>The deterioration was most severe in Sub-Saharan Africa and South East Asia.</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Sub-Saharan Africa remains the region with the highest </a:t>
            </a:r>
            <a:r>
              <a:rPr lang="en-GB" sz="1200" b="1" i="0" u="none" strike="noStrike" kern="1200" baseline="0" dirty="0" err="1">
                <a:solidFill>
                  <a:schemeClr val="tx1"/>
                </a:solidFill>
                <a:latin typeface="+mn-lt"/>
                <a:ea typeface="+mn-ea"/>
                <a:cs typeface="+mn-cs"/>
              </a:rPr>
              <a:t>PoU</a:t>
            </a:r>
            <a:r>
              <a:rPr lang="en-GB" sz="1200" b="1" i="0" u="none" strike="noStrike" kern="1200" baseline="0" dirty="0">
                <a:solidFill>
                  <a:schemeClr val="tx1"/>
                </a:solidFill>
                <a:latin typeface="+mn-lt"/>
                <a:ea typeface="+mn-ea"/>
                <a:cs typeface="+mn-cs"/>
              </a:rPr>
              <a:t> , affecting an alarming 22.7 % of the population in 2016. The situation is urgent in Eastern Africa , where 1/3 of the population is estimated to be undernourished – the sub-region’s </a:t>
            </a:r>
            <a:r>
              <a:rPr lang="en-GB" sz="1200" b="1" i="0" u="none" strike="noStrike" kern="1200" baseline="0" dirty="0" err="1">
                <a:solidFill>
                  <a:schemeClr val="tx1"/>
                </a:solidFill>
                <a:latin typeface="+mn-lt"/>
                <a:ea typeface="+mn-ea"/>
                <a:cs typeface="+mn-cs"/>
              </a:rPr>
              <a:t>PoU</a:t>
            </a:r>
            <a:r>
              <a:rPr lang="en-GB" sz="1200" b="1" i="0" u="none" strike="noStrike" kern="1200" baseline="0" dirty="0">
                <a:solidFill>
                  <a:schemeClr val="tx1"/>
                </a:solidFill>
                <a:latin typeface="+mn-lt"/>
                <a:ea typeface="+mn-ea"/>
                <a:cs typeface="+mn-cs"/>
              </a:rPr>
              <a:t> increased from 31 in 2015 to almost 34 % in 2016.</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recent increase in the prevalence of undernourishment can be attributed to a variety of factors. New information from food commodity balances for many countries points to recent reductions in food availability and increases in food prices in regions affected by </a:t>
            </a:r>
            <a:r>
              <a:rPr lang="es-ES" sz="1200" b="1" i="0" u="none" strike="noStrike" kern="1200" baseline="0" dirty="0">
                <a:solidFill>
                  <a:schemeClr val="tx1"/>
                </a:solidFill>
                <a:latin typeface="+mn-lt"/>
                <a:ea typeface="+mn-ea"/>
                <a:cs typeface="+mn-cs"/>
              </a:rPr>
              <a:t>El Niño / La Niña-</a:t>
            </a:r>
            <a:r>
              <a:rPr lang="es-ES" sz="1200" b="1" i="0" u="none" strike="noStrike" kern="1200" baseline="0" dirty="0" err="1">
                <a:solidFill>
                  <a:schemeClr val="tx1"/>
                </a:solidFill>
                <a:latin typeface="+mn-lt"/>
                <a:ea typeface="+mn-ea"/>
                <a:cs typeface="+mn-cs"/>
              </a:rPr>
              <a:t>related</a:t>
            </a:r>
            <a:r>
              <a:rPr lang="es-ES" sz="1200" b="1" i="0" u="none" strike="noStrike" kern="1200" baseline="0" dirty="0">
                <a:solidFill>
                  <a:schemeClr val="tx1"/>
                </a:solidFill>
                <a:latin typeface="+mn-lt"/>
                <a:ea typeface="+mn-ea"/>
                <a:cs typeface="+mn-cs"/>
              </a:rPr>
              <a:t> </a:t>
            </a:r>
            <a:r>
              <a:rPr lang="es-ES" sz="1200" b="1" i="0" u="none" strike="noStrike" kern="1200" baseline="0" dirty="0" err="1">
                <a:solidFill>
                  <a:schemeClr val="tx1"/>
                </a:solidFill>
                <a:latin typeface="+mn-lt"/>
                <a:ea typeface="+mn-ea"/>
                <a:cs typeface="+mn-cs"/>
              </a:rPr>
              <a:t>phenomena</a:t>
            </a:r>
            <a:r>
              <a:rPr lang="es-ES" sz="1200" b="1" i="0" u="none" strike="noStrike" kern="1200" baseline="0" dirty="0">
                <a:solidFill>
                  <a:schemeClr val="tx1"/>
                </a:solidFill>
                <a:latin typeface="+mn-lt"/>
                <a:ea typeface="+mn-ea"/>
                <a:cs typeface="+mn-cs"/>
              </a:rPr>
              <a:t> </a:t>
            </a:r>
            <a:r>
              <a:rPr lang="es-ES" sz="1200" b="0" i="0" u="none" strike="noStrike" kern="1200" baseline="0" dirty="0">
                <a:solidFill>
                  <a:schemeClr val="tx1"/>
                </a:solidFill>
                <a:latin typeface="+mn-lt"/>
                <a:ea typeface="+mn-ea"/>
                <a:cs typeface="+mn-cs"/>
              </a:rPr>
              <a:t>– </a:t>
            </a:r>
            <a:r>
              <a:rPr lang="es-ES" sz="1200" b="0" i="0" u="none" strike="noStrike" kern="1200" baseline="0" dirty="0" err="1">
                <a:solidFill>
                  <a:schemeClr val="tx1"/>
                </a:solidFill>
                <a:latin typeface="+mn-lt"/>
                <a:ea typeface="+mn-ea"/>
                <a:cs typeface="+mn-cs"/>
              </a:rPr>
              <a:t>most</a:t>
            </a:r>
            <a:r>
              <a:rPr lang="es-E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notably in </a:t>
            </a:r>
            <a:r>
              <a:rPr lang="en-US" sz="1200" b="1" i="0" u="none" strike="noStrike" kern="1200" baseline="0" dirty="0">
                <a:solidFill>
                  <a:schemeClr val="tx1"/>
                </a:solidFill>
                <a:latin typeface="+mn-lt"/>
                <a:ea typeface="+mn-ea"/>
                <a:cs typeface="+mn-cs"/>
              </a:rPr>
              <a:t>Eastern and Southern Africa</a:t>
            </a:r>
            <a:r>
              <a:rPr lang="en-US" sz="1200" b="0" i="0" u="none" strike="noStrike" kern="1200" baseline="0" dirty="0">
                <a:solidFill>
                  <a:schemeClr val="tx1"/>
                </a:solidFill>
                <a:latin typeface="+mn-lt"/>
                <a:ea typeface="+mn-ea"/>
                <a:cs typeface="+mn-cs"/>
              </a:rPr>
              <a:t> and in South-Eastern Asia.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the </a:t>
            </a:r>
            <a:r>
              <a:rPr lang="en-US" sz="1200" b="1" i="0" u="none" strike="noStrike" kern="1200" baseline="0" dirty="0">
                <a:solidFill>
                  <a:schemeClr val="tx1"/>
                </a:solidFill>
                <a:latin typeface="+mn-lt"/>
                <a:ea typeface="+mn-ea"/>
                <a:cs typeface="+mn-cs"/>
              </a:rPr>
              <a:t>number of conflicts </a:t>
            </a:r>
            <a:r>
              <a:rPr lang="en-US" sz="1200" b="0" i="0" u="none" strike="noStrike" kern="1200" baseline="0" dirty="0">
                <a:solidFill>
                  <a:schemeClr val="tx1"/>
                </a:solidFill>
                <a:latin typeface="+mn-lt"/>
                <a:ea typeface="+mn-ea"/>
                <a:cs typeface="+mn-cs"/>
              </a:rPr>
              <a:t>has increased in the past decade, in particular in countries already facing high food insecurity and with much of the related violence affecting rural areas and having a negative impact on food production and availability. This surge in conflicts has affected African and Near East nations the most and led to food-crisis situations, especially where compounded by droughts or other weather-related events and fragile response capacities.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Worsening food security conditions have also been observed in more peaceful settings, particularly where </a:t>
            </a:r>
            <a:r>
              <a:rPr lang="en-US" sz="1200" b="1" i="0" u="none" strike="noStrike" kern="1200" baseline="0" dirty="0">
                <a:solidFill>
                  <a:schemeClr val="tx1"/>
                </a:solidFill>
                <a:latin typeface="+mn-lt"/>
                <a:ea typeface="+mn-ea"/>
                <a:cs typeface="+mn-cs"/>
              </a:rPr>
              <a:t>economic slowdowns</a:t>
            </a:r>
            <a:r>
              <a:rPr lang="en-US" sz="1200" b="0" i="0" u="none" strike="noStrike" kern="1200" baseline="0" dirty="0">
                <a:solidFill>
                  <a:schemeClr val="tx1"/>
                </a:solidFill>
                <a:latin typeface="+mn-lt"/>
                <a:ea typeface="+mn-ea"/>
                <a:cs typeface="+mn-cs"/>
              </a:rPr>
              <a:t> have drained foreign exchange and fiscal revenues. This has affected both food availability by reducing import capacity, and food access owing to more limited fiscal space to protect poor households against rising domestic food prices, as seen for example in parts of Latin </a:t>
            </a:r>
            <a:r>
              <a:rPr lang="en-GB" sz="1200" b="0" i="0" u="none" strike="noStrike" kern="1200" baseline="0" dirty="0">
                <a:solidFill>
                  <a:schemeClr val="tx1"/>
                </a:solidFill>
                <a:latin typeface="+mn-lt"/>
                <a:ea typeface="+mn-ea"/>
                <a:cs typeface="+mn-cs"/>
              </a:rPr>
              <a:t>America and Western Asia.</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The Caribbean </a:t>
            </a:r>
            <a:r>
              <a:rPr lang="en-US" sz="1200" b="0" i="0" u="none" strike="noStrike" kern="1200" baseline="0" dirty="0">
                <a:solidFill>
                  <a:schemeClr val="tx1"/>
                </a:solidFill>
                <a:latin typeface="+mn-lt"/>
                <a:ea typeface="+mn-ea"/>
                <a:cs typeface="+mn-cs"/>
              </a:rPr>
              <a:t>(17.7 percent) and Asia (11.7 percent overall, with peaks of 14.4 percent in Southern Asia) also continue to show a high </a:t>
            </a:r>
            <a:r>
              <a:rPr lang="en-US" sz="1200" b="0" i="0" u="none" strike="noStrike" kern="1200" baseline="0" dirty="0" err="1">
                <a:solidFill>
                  <a:schemeClr val="tx1"/>
                </a:solidFill>
                <a:latin typeface="+mn-lt"/>
                <a:ea typeface="+mn-ea"/>
                <a:cs typeface="+mn-cs"/>
              </a:rPr>
              <a:t>PoU</a:t>
            </a:r>
            <a:r>
              <a:rPr lang="en-US" sz="1200" b="0" i="0" u="none" strike="noStrike" kern="1200" baseline="0" dirty="0">
                <a:solidFill>
                  <a:schemeClr val="tx1"/>
                </a:solidFill>
                <a:latin typeface="+mn-lt"/>
                <a:ea typeface="+mn-ea"/>
                <a:cs typeface="+mn-cs"/>
              </a:rPr>
              <a:t>. In contrast, levels remain low in Latin America, although there are signs that the situation may be deteriorating, especially in South America, where the </a:t>
            </a:r>
            <a:r>
              <a:rPr lang="en-US" sz="1200" b="0" i="0" u="none" strike="noStrike" kern="1200" baseline="0" dirty="0" err="1">
                <a:solidFill>
                  <a:schemeClr val="tx1"/>
                </a:solidFill>
                <a:latin typeface="+mn-lt"/>
                <a:ea typeface="+mn-ea"/>
                <a:cs typeface="+mn-cs"/>
              </a:rPr>
              <a:t>PoU</a:t>
            </a:r>
            <a:r>
              <a:rPr lang="en-US" sz="1200" b="0" i="0" u="none" strike="noStrike" kern="1200" baseline="0" dirty="0">
                <a:solidFill>
                  <a:schemeClr val="tx1"/>
                </a:solidFill>
                <a:latin typeface="+mn-lt"/>
                <a:ea typeface="+mn-ea"/>
                <a:cs typeface="+mn-cs"/>
              </a:rPr>
              <a:t> climbed from 5 percent in 2015 to 5.6 percent in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C344BDD-BDBD-4F54-BEE3-B2734EAF8C77}" type="slidenum">
              <a:rPr lang="en-GB" smtClean="0"/>
              <a:t>5</a:t>
            </a:fld>
            <a:endParaRPr lang="en-GB" dirty="0"/>
          </a:p>
        </p:txBody>
      </p:sp>
    </p:spTree>
    <p:extLst>
      <p:ext uri="{BB962C8B-B14F-4D97-AF65-F5344CB8AC3E}">
        <p14:creationId xmlns:p14="http://schemas.microsoft.com/office/powerpoint/2010/main" val="145765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Conflict is a key factor explaining the apparent reversal in the long-term declining trend in global hunger, thereby posing a major challenge </a:t>
            </a:r>
            <a:r>
              <a:rPr lang="en-GB" sz="1200" b="0" i="0" u="none" strike="noStrike" kern="1200" baseline="0" dirty="0">
                <a:solidFill>
                  <a:schemeClr val="tx1"/>
                </a:solidFill>
                <a:latin typeface="+mn-lt"/>
                <a:ea typeface="+mn-ea"/>
                <a:cs typeface="+mn-cs"/>
              </a:rPr>
              <a:t>to ending hunger and malnutrition.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Simple correlations show higher levels of chronic food insecurity in countries affected by conflict. In 2016, the unweighted average of the prevalence of undernourishment in countries affected by conflict was almost </a:t>
            </a:r>
            <a:r>
              <a:rPr lang="en-US" sz="1200" b="1" i="0" u="none" strike="noStrike" kern="1200" baseline="0" dirty="0">
                <a:solidFill>
                  <a:schemeClr val="tx1"/>
                </a:solidFill>
                <a:latin typeface="+mn-lt"/>
                <a:ea typeface="+mn-ea"/>
                <a:cs typeface="+mn-cs"/>
              </a:rPr>
              <a:t>eight percentage points higher </a:t>
            </a:r>
            <a:r>
              <a:rPr lang="en-US" sz="1200" b="0" i="0" u="none" strike="noStrike" kern="1200" baseline="0" dirty="0">
                <a:solidFill>
                  <a:schemeClr val="tx1"/>
                </a:solidFill>
                <a:latin typeface="+mn-lt"/>
                <a:ea typeface="+mn-ea"/>
                <a:cs typeface="+mn-cs"/>
              </a:rPr>
              <a:t>than countries not affected by </a:t>
            </a:r>
            <a:r>
              <a:rPr lang="en-GB" sz="1200" b="0" i="0" u="none" strike="noStrike" kern="1200" baseline="0" dirty="0">
                <a:solidFill>
                  <a:schemeClr val="tx1"/>
                </a:solidFill>
                <a:latin typeface="+mn-lt"/>
                <a:ea typeface="+mn-ea"/>
                <a:cs typeface="+mn-cs"/>
              </a:rPr>
              <a:t>conflict. (The difference is four </a:t>
            </a:r>
            <a:r>
              <a:rPr lang="en-US" sz="1200" b="0" i="0" u="none" strike="noStrike" kern="1200" baseline="0" dirty="0">
                <a:solidFill>
                  <a:schemeClr val="tx1"/>
                </a:solidFill>
                <a:latin typeface="+mn-lt"/>
                <a:ea typeface="+mn-ea"/>
                <a:cs typeface="+mn-cs"/>
              </a:rPr>
              <a:t>percentage points when weighting for </a:t>
            </a:r>
            <a:r>
              <a:rPr lang="en-GB" sz="1200" b="0" i="0" u="none" strike="noStrike" kern="1200" baseline="0" dirty="0">
                <a:solidFill>
                  <a:schemeClr val="tx1"/>
                </a:solidFill>
                <a:latin typeface="+mn-lt"/>
                <a:ea typeface="+mn-ea"/>
                <a:cs typeface="+mn-cs"/>
              </a:rPr>
              <a:t>population size.)</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such, the majority of hungry people live in </a:t>
            </a:r>
            <a:r>
              <a:rPr lang="en-US" sz="1200" b="1" i="0" u="none" strike="noStrike" kern="1200" baseline="0" dirty="0">
                <a:solidFill>
                  <a:schemeClr val="tx1"/>
                </a:solidFill>
                <a:latin typeface="+mn-lt"/>
                <a:ea typeface="+mn-ea"/>
                <a:cs typeface="+mn-cs"/>
              </a:rPr>
              <a:t>countries affected by conflict: 489 million </a:t>
            </a:r>
            <a:r>
              <a:rPr lang="en-US" sz="1200" b="0" i="0" u="none" strike="noStrike" kern="1200" baseline="0" dirty="0">
                <a:solidFill>
                  <a:schemeClr val="tx1"/>
                </a:solidFill>
                <a:latin typeface="+mn-lt"/>
                <a:ea typeface="+mn-ea"/>
                <a:cs typeface="+mn-cs"/>
              </a:rPr>
              <a:t>out of a total of 815 million chronically undernourished in 2016.</a:t>
            </a:r>
            <a:endParaRPr lang="en-GB" dirty="0"/>
          </a:p>
          <a:p>
            <a:endParaRPr lang="en-US" dirty="0"/>
          </a:p>
        </p:txBody>
      </p:sp>
      <p:sp>
        <p:nvSpPr>
          <p:cNvPr id="4" name="Slide Number Placeholder 3"/>
          <p:cNvSpPr>
            <a:spLocks noGrp="1"/>
          </p:cNvSpPr>
          <p:nvPr>
            <p:ph type="sldNum" sz="quarter" idx="10"/>
          </p:nvPr>
        </p:nvSpPr>
        <p:spPr/>
        <p:txBody>
          <a:bodyPr/>
          <a:lstStyle/>
          <a:p>
            <a:fld id="{CC344BDD-BDBD-4F54-BEE3-B2734EAF8C77}" type="slidenum">
              <a:rPr lang="en-GB" smtClean="0"/>
              <a:t>6</a:t>
            </a:fld>
            <a:endParaRPr lang="en-GB" dirty="0"/>
          </a:p>
        </p:txBody>
      </p:sp>
    </p:spTree>
    <p:extLst>
      <p:ext uri="{BB962C8B-B14F-4D97-AF65-F5344CB8AC3E}">
        <p14:creationId xmlns:p14="http://schemas.microsoft.com/office/powerpoint/2010/main" val="355293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Comparing conflict and non conflict countries in both prevalence and absolute numbers show higher values for conflict affected countries: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See CAR, Uganda Vs Kenya, (for prevalence)</a:t>
            </a:r>
          </a:p>
          <a:p>
            <a:r>
              <a:rPr lang="en-US" sz="1200" b="1" i="0" u="none" strike="noStrike" kern="1200" baseline="0" dirty="0">
                <a:solidFill>
                  <a:schemeClr val="tx1"/>
                </a:solidFill>
                <a:latin typeface="+mn-lt"/>
                <a:ea typeface="+mn-ea"/>
                <a:cs typeface="+mn-cs"/>
              </a:rPr>
              <a:t>See Nigeria Vs Senegal (for absolute numbers)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People living in countries </a:t>
            </a:r>
            <a:r>
              <a:rPr lang="en-US" sz="1200" b="1" i="0" u="none" strike="noStrike" kern="1200" baseline="0" dirty="0">
                <a:solidFill>
                  <a:schemeClr val="tx1"/>
                </a:solidFill>
                <a:latin typeface="+mn-lt"/>
                <a:ea typeface="+mn-ea"/>
                <a:cs typeface="+mn-cs"/>
              </a:rPr>
              <a:t>affected by conflict</a:t>
            </a:r>
            <a:r>
              <a:rPr lang="en-US" sz="1200" b="0" i="0" u="none" strike="noStrike" kern="1200" baseline="0" dirty="0">
                <a:solidFill>
                  <a:schemeClr val="tx1"/>
                </a:solidFill>
                <a:latin typeface="+mn-lt"/>
                <a:ea typeface="+mn-ea"/>
                <a:cs typeface="+mn-cs"/>
              </a:rPr>
              <a:t>, such as CAR, Uganda (conflict in the last 20 years) or Nigeria, are more likely to be food insecure and </a:t>
            </a:r>
            <a:r>
              <a:rPr lang="en-GB" sz="1200" b="0" i="0" u="none" strike="noStrike" kern="1200" baseline="0" dirty="0">
                <a:solidFill>
                  <a:schemeClr val="tx1"/>
                </a:solidFill>
                <a:latin typeface="+mn-lt"/>
                <a:ea typeface="+mn-ea"/>
                <a:cs typeface="+mn-cs"/>
              </a:rPr>
              <a:t>undernourished. More strikingly, w</a:t>
            </a:r>
            <a:r>
              <a:rPr lang="en-US" sz="1200" b="0" i="0" u="none" strike="noStrike" kern="1200" baseline="0" dirty="0" err="1">
                <a:solidFill>
                  <a:schemeClr val="tx1"/>
                </a:solidFill>
                <a:latin typeface="+mn-lt"/>
                <a:ea typeface="+mn-ea"/>
                <a:cs typeface="+mn-cs"/>
              </a:rPr>
              <a:t>hile</a:t>
            </a:r>
            <a:r>
              <a:rPr lang="en-US" sz="1200" b="0" i="0" u="none" strike="noStrike" kern="1200" baseline="0" dirty="0">
                <a:solidFill>
                  <a:schemeClr val="tx1"/>
                </a:solidFill>
                <a:latin typeface="+mn-lt"/>
                <a:ea typeface="+mn-ea"/>
                <a:cs typeface="+mn-cs"/>
              </a:rPr>
              <a:t> most countries have achieved significant 25-year gains in reducing hunger and undernutrition, such progress has stagnated or deteriorated in most countries experiencing </a:t>
            </a:r>
            <a:r>
              <a:rPr lang="en-GB" sz="1200" b="0" i="0" u="none" strike="noStrike" kern="1200" baseline="0" dirty="0">
                <a:solidFill>
                  <a:schemeClr val="tx1"/>
                </a:solidFill>
                <a:latin typeface="+mn-lt"/>
                <a:ea typeface="+mn-ea"/>
                <a:cs typeface="+mn-cs"/>
              </a:rPr>
              <a:t>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Central </a:t>
            </a:r>
            <a:r>
              <a:rPr lang="en-US" sz="1200" b="0" i="0" u="none" strike="noStrike" kern="1200" baseline="0" dirty="0">
                <a:solidFill>
                  <a:schemeClr val="tx1"/>
                </a:solidFill>
                <a:latin typeface="+mn-lt"/>
                <a:ea typeface="+mn-ea"/>
                <a:cs typeface="+mn-cs"/>
              </a:rPr>
              <a:t>African Republic is an example of the complexity and intractability of so-called conflict and violence traps and the impact these have on food security and nutrition: half of the population currently faces hunger (almost 60% of people undernourished), which poses a threat not only to those suffering but also to the stabilization process </a:t>
            </a:r>
            <a:r>
              <a:rPr lang="en-GB" sz="1200" b="0" i="0" u="none" strike="noStrike" kern="1200" baseline="0" dirty="0">
                <a:solidFill>
                  <a:schemeClr val="tx1"/>
                </a:solidFill>
                <a:latin typeface="+mn-lt"/>
                <a:ea typeface="+mn-ea"/>
                <a:cs typeface="+mn-cs"/>
              </a:rPr>
              <a:t>in the entire country.</a:t>
            </a:r>
            <a:endParaRPr lang="en-GB"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344BDD-BDBD-4F54-BEE3-B2734EAF8C7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34914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152FA-AB0A-4A78-8DD1-A819A0C5B5E0}" type="slidenum">
              <a:rPr lang="en-US" smtClean="0"/>
              <a:t>8</a:t>
            </a:fld>
            <a:endParaRPr lang="en-US"/>
          </a:p>
        </p:txBody>
      </p:sp>
    </p:spTree>
    <p:extLst>
      <p:ext uri="{BB962C8B-B14F-4D97-AF65-F5344CB8AC3E}">
        <p14:creationId xmlns:p14="http://schemas.microsoft.com/office/powerpoint/2010/main" val="414323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solidFill>
                  <a:prstClr val="white"/>
                </a:solidFill>
                <a:latin typeface="Verdana"/>
                <a:cs typeface="Verdana"/>
              </a:rPr>
              <a:t>The report uses the IPC / CH classification of food insecurity. It focuses on countries where large sections of population are faced with acute severity of food insecurity meaning facing IPC / CH phases 3 and above (Crisis, Emergency and Catastrophe conditions).</a:t>
            </a:r>
          </a:p>
          <a:p>
            <a:endParaRPr lang="en-US" sz="1300" dirty="0">
              <a:solidFill>
                <a:prstClr val="white"/>
              </a:solidFill>
              <a:latin typeface="Verdana"/>
              <a:cs typeface="Verdana"/>
            </a:endParaRPr>
          </a:p>
          <a:p>
            <a:r>
              <a:rPr lang="en-US" sz="1300" dirty="0">
                <a:solidFill>
                  <a:prstClr val="white"/>
                </a:solidFill>
                <a:latin typeface="Verdana"/>
                <a:cs typeface="Verdana"/>
              </a:rPr>
              <a:t>Famine is declared when there is evidence of the following three conditions in a single location</a:t>
            </a:r>
          </a:p>
          <a:p>
            <a:endParaRPr lang="en-GB" sz="1700" b="1" dirty="0">
              <a:solidFill>
                <a:prstClr val="white"/>
              </a:solidFill>
            </a:endParaRPr>
          </a:p>
          <a:p>
            <a:r>
              <a:rPr lang="en-GB" sz="1700" b="1" dirty="0">
                <a:solidFill>
                  <a:prstClr val="white"/>
                </a:solidFill>
              </a:rPr>
              <a:t>Food Shortages : </a:t>
            </a:r>
            <a:r>
              <a:rPr lang="en-GB" sz="1300" dirty="0">
                <a:solidFill>
                  <a:prstClr val="white"/>
                </a:solidFill>
              </a:rPr>
              <a:t>At least 20% of the population faces extreme food shortages</a:t>
            </a:r>
          </a:p>
          <a:p>
            <a:r>
              <a:rPr lang="en-GB" sz="1700" b="1" dirty="0">
                <a:solidFill>
                  <a:prstClr val="white"/>
                </a:solidFill>
              </a:rPr>
              <a:t>Acute Malnutrition: </a:t>
            </a:r>
            <a:r>
              <a:rPr lang="en-GB" sz="1300" dirty="0">
                <a:solidFill>
                  <a:prstClr val="white"/>
                </a:solidFill>
              </a:rPr>
              <a:t>At least 30% of children suffer from acute malnutrition</a:t>
            </a:r>
          </a:p>
          <a:p>
            <a:r>
              <a:rPr lang="en-GB" sz="1700" b="1" dirty="0">
                <a:solidFill>
                  <a:prstClr val="white"/>
                </a:solidFill>
              </a:rPr>
              <a:t>Increased Mortality: </a:t>
            </a:r>
            <a:r>
              <a:rPr lang="en-GB" sz="1300" dirty="0">
                <a:solidFill>
                  <a:prstClr val="white"/>
                </a:solidFill>
              </a:rPr>
              <a:t>Daily deaths occur at double the normal rate</a:t>
            </a:r>
          </a:p>
          <a:p>
            <a:endParaRPr lang="en-US" dirty="0"/>
          </a:p>
        </p:txBody>
      </p:sp>
      <p:sp>
        <p:nvSpPr>
          <p:cNvPr id="4" name="Slide Number Placeholder 3"/>
          <p:cNvSpPr>
            <a:spLocks noGrp="1"/>
          </p:cNvSpPr>
          <p:nvPr>
            <p:ph type="sldNum" sz="quarter" idx="10"/>
          </p:nvPr>
        </p:nvSpPr>
        <p:spPr/>
        <p:txBody>
          <a:bodyPr/>
          <a:lstStyle/>
          <a:p>
            <a:fld id="{CC344BDD-BDBD-4F54-BEE3-B2734EAF8C77}"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160119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C73825-D756-4DD1-AEFA-889F945DA44E}"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60090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73825-D756-4DD1-AEFA-889F945DA44E}"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76388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73825-D756-4DD1-AEFA-889F945DA44E}"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245654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x-none"/>
              <a:t>Click to edit Master title style</a:t>
            </a:r>
            <a:endParaRPr lang="fr-F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x-none"/>
              <a:t>Click to edit Master subtitle style</a:t>
            </a:r>
            <a:endParaRPr lang="fr-FR"/>
          </a:p>
        </p:txBody>
      </p:sp>
      <p:cxnSp>
        <p:nvCxnSpPr>
          <p:cNvPr id="7" name="Straight Connector 6"/>
          <p:cNvCxnSpPr/>
          <p:nvPr userDrawn="1"/>
        </p:nvCxnSpPr>
        <p:spPr>
          <a:xfrm>
            <a:off x="3756000" y="3605560"/>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619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71012" y="2559091"/>
            <a:ext cx="6787435" cy="1729413"/>
          </a:xfrm>
        </p:spPr>
        <p:txBody>
          <a:bodyPr anchor="b">
            <a:normAutofit/>
          </a:bodyPr>
          <a:lstStyle>
            <a:lvl1pPr>
              <a:defRPr sz="3733"/>
            </a:lvl1pPr>
          </a:lstStyle>
          <a:p>
            <a:r>
              <a:rPr lang="x-none" dirty="0"/>
              <a:t>Click to edit Master title style</a:t>
            </a:r>
            <a:endParaRPr lang="fr-FR" dirty="0"/>
          </a:p>
        </p:txBody>
      </p:sp>
      <p:sp>
        <p:nvSpPr>
          <p:cNvPr id="3" name="Subtitle 2"/>
          <p:cNvSpPr>
            <a:spLocks noGrp="1"/>
          </p:cNvSpPr>
          <p:nvPr>
            <p:ph type="subTitle" idx="1"/>
          </p:nvPr>
        </p:nvSpPr>
        <p:spPr>
          <a:xfrm>
            <a:off x="4854003" y="4566409"/>
            <a:ext cx="6821453" cy="1099283"/>
          </a:xfrm>
        </p:spPr>
        <p:txBody>
          <a:bodyPr>
            <a:normAutofit/>
          </a:bodyPr>
          <a:lstStyle>
            <a:lvl1pPr marL="0" indent="0" algn="ctr">
              <a:buNone/>
              <a:defRPr sz="2133">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noProof="0" dirty="0"/>
              <a:t>Click to edit Master subtitle style</a:t>
            </a:r>
          </a:p>
        </p:txBody>
      </p:sp>
      <p:pic>
        <p:nvPicPr>
          <p:cNvPr id="6" name="Picture 7" descr="FAO_logo_Withe_3lines_blac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1300" y="416221"/>
            <a:ext cx="2551105" cy="703343"/>
          </a:xfrm>
          <a:prstGeom prst="rect">
            <a:avLst/>
          </a:prstGeom>
        </p:spPr>
      </p:pic>
      <p:pic>
        <p:nvPicPr>
          <p:cNvPr id="8" name="Picture 7" descr="WFP bianco.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801370" y="362873"/>
            <a:ext cx="1841383" cy="810035"/>
          </a:xfrm>
          <a:prstGeom prst="rect">
            <a:avLst/>
          </a:prstGeom>
        </p:spPr>
      </p:pic>
      <p:cxnSp>
        <p:nvCxnSpPr>
          <p:cNvPr id="14" name="Straight Connector 13"/>
          <p:cNvCxnSpPr/>
          <p:nvPr userDrawn="1"/>
        </p:nvCxnSpPr>
        <p:spPr>
          <a:xfrm>
            <a:off x="5858933" y="4445000"/>
            <a:ext cx="4789883" cy="0"/>
          </a:xfrm>
          <a:prstGeom prst="line">
            <a:avLst/>
          </a:prstGeom>
          <a:ln w="31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p:cNvSpPr>
            <a:spLocks noGrp="1"/>
          </p:cNvSpPr>
          <p:nvPr>
            <p:ph type="pic" idx="10"/>
          </p:nvPr>
        </p:nvSpPr>
        <p:spPr>
          <a:xfrm>
            <a:off x="-2" y="0"/>
            <a:ext cx="4286963" cy="685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fr-FR" dirty="0"/>
          </a:p>
        </p:txBody>
      </p:sp>
      <p:sp>
        <p:nvSpPr>
          <p:cNvPr id="18" name="Text Placeholder 3"/>
          <p:cNvSpPr>
            <a:spLocks noGrp="1"/>
          </p:cNvSpPr>
          <p:nvPr>
            <p:ph type="body" sz="half" idx="2"/>
          </p:nvPr>
        </p:nvSpPr>
        <p:spPr>
          <a:xfrm>
            <a:off x="4871013" y="5943598"/>
            <a:ext cx="3413001" cy="583863"/>
          </a:xfrm>
        </p:spPr>
        <p:txBody>
          <a:bodyPr anchor="b"/>
          <a:lstStyle>
            <a:lvl1pPr marL="0" indent="0">
              <a:buNone/>
              <a:defRPr sz="1467"/>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dirty="0"/>
              <a:t>Click to edit Master text styles</a:t>
            </a:r>
          </a:p>
        </p:txBody>
      </p:sp>
      <p:sp>
        <p:nvSpPr>
          <p:cNvPr id="4" name="Rectangle 3"/>
          <p:cNvSpPr/>
          <p:nvPr userDrawn="1"/>
        </p:nvSpPr>
        <p:spPr>
          <a:xfrm>
            <a:off x="4343792" y="1495706"/>
            <a:ext cx="7814733" cy="410433"/>
          </a:xfrm>
          <a:prstGeom prst="rect">
            <a:avLst/>
          </a:prstGeom>
        </p:spPr>
        <p:txBody>
          <a:bodyPr wrap="square">
            <a:spAutoFit/>
          </a:bodyPr>
          <a:lstStyle/>
          <a:p>
            <a:pPr algn="ctr" defTabSz="914377"/>
            <a:r>
              <a:rPr lang="en-US" sz="2067" b="1" spc="307" dirty="0">
                <a:solidFill>
                  <a:srgbClr val="FFFFFF"/>
                </a:solidFill>
              </a:rPr>
              <a:t>Working together to save lives and livelihoods</a:t>
            </a:r>
            <a:endParaRPr lang="en-US" sz="2067" b="1" spc="307" dirty="0">
              <a:solidFill>
                <a:prstClr val="white"/>
              </a:solidFill>
            </a:endParaRP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550400" y="6124236"/>
            <a:ext cx="2092352" cy="416923"/>
          </a:xfrm>
          <a:prstGeom prst="rect">
            <a:avLst/>
          </a:prstGeom>
        </p:spPr>
      </p:pic>
    </p:spTree>
    <p:extLst>
      <p:ext uri="{BB962C8B-B14F-4D97-AF65-F5344CB8AC3E}">
        <p14:creationId xmlns:p14="http://schemas.microsoft.com/office/powerpoint/2010/main" val="195783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88021" y="585295"/>
            <a:ext cx="6787435" cy="1729413"/>
          </a:xfrm>
        </p:spPr>
        <p:txBody>
          <a:bodyPr anchor="b">
            <a:normAutofit/>
          </a:bodyPr>
          <a:lstStyle>
            <a:lvl1pPr>
              <a:defRPr sz="3733"/>
            </a:lvl1pPr>
          </a:lstStyle>
          <a:p>
            <a:r>
              <a:rPr lang="x-none" dirty="0"/>
              <a:t>Click to edit Master title style</a:t>
            </a:r>
            <a:endParaRPr lang="fr-FR" dirty="0"/>
          </a:p>
        </p:txBody>
      </p:sp>
      <p:sp>
        <p:nvSpPr>
          <p:cNvPr id="3" name="Subtitle 2"/>
          <p:cNvSpPr>
            <a:spLocks noGrp="1"/>
          </p:cNvSpPr>
          <p:nvPr>
            <p:ph type="subTitle" idx="1"/>
          </p:nvPr>
        </p:nvSpPr>
        <p:spPr>
          <a:xfrm>
            <a:off x="4854003" y="3166922"/>
            <a:ext cx="6821453" cy="1099283"/>
          </a:xfrm>
        </p:spPr>
        <p:txBody>
          <a:bodyPr>
            <a:normAutofit/>
          </a:bodyPr>
          <a:lstStyle>
            <a:lvl1pPr marL="0" indent="0" algn="ctr">
              <a:buNone/>
              <a:defRPr sz="2133">
                <a:solidFill>
                  <a:schemeClr val="tx1">
                    <a:tint val="75000"/>
                  </a:schemeClr>
                </a:solidFill>
              </a:defRPr>
            </a:lvl1pPr>
            <a:lvl2pPr marL="457167" indent="0" algn="ctr">
              <a:buNone/>
              <a:defRPr>
                <a:solidFill>
                  <a:schemeClr val="tx1">
                    <a:tint val="75000"/>
                  </a:schemeClr>
                </a:solidFill>
              </a:defRPr>
            </a:lvl2pPr>
            <a:lvl3pPr marL="914332"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30" indent="0" algn="ctr">
              <a:buNone/>
              <a:defRPr>
                <a:solidFill>
                  <a:schemeClr val="tx1">
                    <a:tint val="75000"/>
                  </a:schemeClr>
                </a:solidFill>
              </a:defRPr>
            </a:lvl6pPr>
            <a:lvl7pPr marL="2742994" indent="0" algn="ctr">
              <a:buNone/>
              <a:defRPr>
                <a:solidFill>
                  <a:schemeClr val="tx1">
                    <a:tint val="75000"/>
                  </a:schemeClr>
                </a:solidFill>
              </a:defRPr>
            </a:lvl7pPr>
            <a:lvl8pPr marL="3200160" indent="0" algn="ctr">
              <a:buNone/>
              <a:defRPr>
                <a:solidFill>
                  <a:schemeClr val="tx1">
                    <a:tint val="75000"/>
                  </a:schemeClr>
                </a:solidFill>
              </a:defRPr>
            </a:lvl8pPr>
            <a:lvl9pPr marL="3657327" indent="0" algn="ctr">
              <a:buNone/>
              <a:defRPr>
                <a:solidFill>
                  <a:schemeClr val="tx1">
                    <a:tint val="75000"/>
                  </a:schemeClr>
                </a:solidFill>
              </a:defRPr>
            </a:lvl9pPr>
          </a:lstStyle>
          <a:p>
            <a:r>
              <a:rPr lang="en-US" noProof="0" dirty="0"/>
              <a:t>Click to edit Master subtitle style</a:t>
            </a:r>
          </a:p>
        </p:txBody>
      </p:sp>
      <p:pic>
        <p:nvPicPr>
          <p:cNvPr id="6" name="Picture 7" descr="FAO_logo_Withe_3lines_blac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1300" y="416221"/>
            <a:ext cx="2551105" cy="703343"/>
          </a:xfrm>
          <a:prstGeom prst="rect">
            <a:avLst/>
          </a:prstGeom>
        </p:spPr>
      </p:pic>
      <p:cxnSp>
        <p:nvCxnSpPr>
          <p:cNvPr id="14" name="Straight Connector 13"/>
          <p:cNvCxnSpPr/>
          <p:nvPr userDrawn="1"/>
        </p:nvCxnSpPr>
        <p:spPr>
          <a:xfrm>
            <a:off x="5886796" y="2684272"/>
            <a:ext cx="4789883" cy="0"/>
          </a:xfrm>
          <a:prstGeom prst="line">
            <a:avLst/>
          </a:prstGeom>
          <a:ln w="31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7" name="Picture Placeholder 2"/>
          <p:cNvSpPr>
            <a:spLocks noGrp="1"/>
          </p:cNvSpPr>
          <p:nvPr>
            <p:ph type="pic" idx="10"/>
          </p:nvPr>
        </p:nvSpPr>
        <p:spPr>
          <a:xfrm>
            <a:off x="-2" y="0"/>
            <a:ext cx="4286963" cy="68580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fr-FR" dirty="0"/>
          </a:p>
        </p:txBody>
      </p:sp>
      <p:sp>
        <p:nvSpPr>
          <p:cNvPr id="18" name="Text Placeholder 3"/>
          <p:cNvSpPr>
            <a:spLocks noGrp="1"/>
          </p:cNvSpPr>
          <p:nvPr>
            <p:ph type="body" sz="half" idx="2"/>
          </p:nvPr>
        </p:nvSpPr>
        <p:spPr>
          <a:xfrm>
            <a:off x="4803279" y="5434604"/>
            <a:ext cx="3413001" cy="1092857"/>
          </a:xfrm>
        </p:spPr>
        <p:txBody>
          <a:bodyPr anchor="b">
            <a:normAutofit/>
          </a:bodyPr>
          <a:lstStyle>
            <a:lvl1pPr marL="0" indent="0">
              <a:buNone/>
              <a:defRPr sz="1333"/>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dirty="0"/>
              <a:t>Click to edit Master text styles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50400" y="6124236"/>
            <a:ext cx="2092352" cy="416923"/>
          </a:xfrm>
          <a:prstGeom prst="rect">
            <a:avLst/>
          </a:prstGeom>
        </p:spPr>
      </p:pic>
    </p:spTree>
    <p:extLst>
      <p:ext uri="{BB962C8B-B14F-4D97-AF65-F5344CB8AC3E}">
        <p14:creationId xmlns:p14="http://schemas.microsoft.com/office/powerpoint/2010/main" val="156794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sp>
        <p:nvSpPr>
          <p:cNvPr id="3" name="Content Placeholder 2"/>
          <p:cNvSpPr>
            <a:spLocks noGrp="1"/>
          </p:cNvSpPr>
          <p:nvPr>
            <p:ph idx="1"/>
          </p:nvPr>
        </p:nvSpPr>
        <p:spPr/>
        <p:txBody>
          <a:bodyPr/>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7" name="Straight Connector 6"/>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476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1"/>
            <a:ext cx="10363200" cy="1362075"/>
          </a:xfrm>
        </p:spPr>
        <p:txBody>
          <a:bodyPr anchor="t"/>
          <a:lstStyle>
            <a:lvl1pPr algn="l">
              <a:defRPr sz="4000" b="1" cap="all"/>
            </a:lvl1pPr>
          </a:lstStyle>
          <a:p>
            <a:r>
              <a:rPr lang="x-none"/>
              <a:t>Click to edit Master title style</a:t>
            </a:r>
            <a:endParaRPr lang="fr-FR"/>
          </a:p>
        </p:txBody>
      </p:sp>
      <p:sp>
        <p:nvSpPr>
          <p:cNvPr id="3" name="Text Placeholder 2"/>
          <p:cNvSpPr>
            <a:spLocks noGrp="1"/>
          </p:cNvSpPr>
          <p:nvPr>
            <p:ph type="body" idx="1"/>
          </p:nvPr>
        </p:nvSpPr>
        <p:spPr>
          <a:xfrm>
            <a:off x="963613" y="2784901"/>
            <a:ext cx="10363200" cy="1500187"/>
          </a:xfrm>
        </p:spPr>
        <p:txBody>
          <a:bodyPr anchor="b"/>
          <a:lstStyle>
            <a:lvl1pPr marL="0" indent="0">
              <a:buNone/>
              <a:defRPr sz="2000">
                <a:solidFill>
                  <a:schemeClr val="tx1">
                    <a:tint val="75000"/>
                  </a:schemeClr>
                </a:solidFill>
              </a:defRPr>
            </a:lvl1pPr>
            <a:lvl2pPr marL="457167" indent="0">
              <a:buNone/>
              <a:defRPr sz="1867">
                <a:solidFill>
                  <a:schemeClr val="tx1">
                    <a:tint val="75000"/>
                  </a:schemeClr>
                </a:solidFill>
              </a:defRPr>
            </a:lvl2pPr>
            <a:lvl3pPr marL="914332" indent="0">
              <a:buNone/>
              <a:defRPr sz="1600">
                <a:solidFill>
                  <a:schemeClr val="tx1">
                    <a:tint val="75000"/>
                  </a:schemeClr>
                </a:solidFill>
              </a:defRPr>
            </a:lvl3pPr>
            <a:lvl4pPr marL="1371498" indent="0">
              <a:buNone/>
              <a:defRPr sz="1467">
                <a:solidFill>
                  <a:schemeClr val="tx1">
                    <a:tint val="75000"/>
                  </a:schemeClr>
                </a:solidFill>
              </a:defRPr>
            </a:lvl4pPr>
            <a:lvl5pPr marL="1828664" indent="0">
              <a:buNone/>
              <a:defRPr sz="1467">
                <a:solidFill>
                  <a:schemeClr val="tx1">
                    <a:tint val="75000"/>
                  </a:schemeClr>
                </a:solidFill>
              </a:defRPr>
            </a:lvl5pPr>
            <a:lvl6pPr marL="2285830" indent="0">
              <a:buNone/>
              <a:defRPr sz="1467">
                <a:solidFill>
                  <a:schemeClr val="tx1">
                    <a:tint val="75000"/>
                  </a:schemeClr>
                </a:solidFill>
              </a:defRPr>
            </a:lvl6pPr>
            <a:lvl7pPr marL="2742994" indent="0">
              <a:buNone/>
              <a:defRPr sz="1467">
                <a:solidFill>
                  <a:schemeClr val="tx1">
                    <a:tint val="75000"/>
                  </a:schemeClr>
                </a:solidFill>
              </a:defRPr>
            </a:lvl7pPr>
            <a:lvl8pPr marL="3200160" indent="0">
              <a:buNone/>
              <a:defRPr sz="1467">
                <a:solidFill>
                  <a:schemeClr val="tx1">
                    <a:tint val="75000"/>
                  </a:schemeClr>
                </a:solidFill>
              </a:defRPr>
            </a:lvl8pPr>
            <a:lvl9pPr marL="3657327" indent="0">
              <a:buNone/>
              <a:defRPr sz="1467">
                <a:solidFill>
                  <a:schemeClr val="tx1">
                    <a:tint val="75000"/>
                  </a:schemeClr>
                </a:solidFill>
              </a:defRPr>
            </a:lvl9pPr>
          </a:lstStyle>
          <a:p>
            <a:pPr lvl="0"/>
            <a:r>
              <a:rPr lang="x-none"/>
              <a:t>Click to edit Master text styles</a:t>
            </a:r>
          </a:p>
        </p:txBody>
      </p:sp>
      <p:cxnSp>
        <p:nvCxnSpPr>
          <p:cNvPr id="7" name="Straight Connector 6"/>
          <p:cNvCxnSpPr/>
          <p:nvPr userDrawn="1"/>
        </p:nvCxnSpPr>
        <p:spPr>
          <a:xfrm>
            <a:off x="941759" y="442169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885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sp>
        <p:nvSpPr>
          <p:cNvPr id="3" name="Content Placeholder 2"/>
          <p:cNvSpPr>
            <a:spLocks noGrp="1"/>
          </p:cNvSpPr>
          <p:nvPr>
            <p:ph sz="half" idx="1"/>
          </p:nvPr>
        </p:nvSpPr>
        <p:spPr>
          <a:xfrm>
            <a:off x="609600" y="1600201"/>
            <a:ext cx="5410200" cy="4525963"/>
          </a:xfrm>
        </p:spPr>
        <p:txBody>
          <a:bodyPr/>
          <a:lstStyle>
            <a:lvl1pPr marL="342882" indent="-342882">
              <a:buFont typeface="Wingdings" panose="05000000000000000000" pitchFamily="2" charset="2"/>
              <a:buChar char="§"/>
              <a:defRPr sz="2800"/>
            </a:lvl1pPr>
            <a:lvl2pPr marL="742913" indent="-285737">
              <a:buFont typeface="Wingdings" panose="05000000000000000000" pitchFamily="2" charset="2"/>
              <a:buChar char="§"/>
              <a:defRPr sz="2400"/>
            </a:lvl2pPr>
            <a:lvl3pPr marL="1142942" indent="-228589">
              <a:buFont typeface="Wingdings" panose="05000000000000000000" pitchFamily="2" charset="2"/>
              <a:buChar char="§"/>
              <a:defRPr sz="2000"/>
            </a:lvl3pPr>
            <a:lvl4pPr marL="1600120" indent="-228589">
              <a:buFont typeface="Wingdings" panose="05000000000000000000" pitchFamily="2" charset="2"/>
              <a:buChar char="§"/>
              <a:defRPr sz="1867"/>
            </a:lvl4pPr>
            <a:lvl5pPr marL="2057298" indent="-228589">
              <a:buFont typeface="Wingdings" panose="05000000000000000000" pitchFamily="2" charset="2"/>
              <a:buChar char="§"/>
              <a:defRPr sz="1867"/>
            </a:lvl5pPr>
            <a:lvl6pPr>
              <a:defRPr sz="1867"/>
            </a:lvl6pPr>
            <a:lvl7pPr>
              <a:defRPr sz="1867"/>
            </a:lvl7pPr>
            <a:lvl8pPr>
              <a:defRPr sz="1867"/>
            </a:lvl8pPr>
            <a:lvl9pPr>
              <a:defRPr sz="1867"/>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4" name="Content Placeholder 3"/>
          <p:cNvSpPr>
            <a:spLocks noGrp="1"/>
          </p:cNvSpPr>
          <p:nvPr>
            <p:ph sz="half" idx="2"/>
          </p:nvPr>
        </p:nvSpPr>
        <p:spPr>
          <a:xfrm>
            <a:off x="6172200" y="1600201"/>
            <a:ext cx="5410200" cy="4525963"/>
          </a:xfrm>
        </p:spPr>
        <p:txBody>
          <a:bodyPr/>
          <a:lstStyle>
            <a:lvl1pPr marL="342882" indent="-342882">
              <a:buFont typeface="Wingdings" panose="05000000000000000000" pitchFamily="2" charset="2"/>
              <a:buChar char="§"/>
              <a:defRPr sz="2800"/>
            </a:lvl1pPr>
            <a:lvl2pPr marL="742913" indent="-285737">
              <a:buFont typeface="Wingdings" panose="05000000000000000000" pitchFamily="2" charset="2"/>
              <a:buChar char="§"/>
              <a:defRPr sz="2400"/>
            </a:lvl2pPr>
            <a:lvl3pPr marL="1142942" indent="-228589">
              <a:buFont typeface="Wingdings" panose="05000000000000000000" pitchFamily="2" charset="2"/>
              <a:buChar char="§"/>
              <a:defRPr sz="2000"/>
            </a:lvl3pPr>
            <a:lvl4pPr marL="1600120" indent="-228589">
              <a:buFont typeface="Wingdings" panose="05000000000000000000" pitchFamily="2" charset="2"/>
              <a:buChar char="§"/>
              <a:defRPr sz="1867"/>
            </a:lvl4pPr>
            <a:lvl5pPr marL="2057298" indent="-228589">
              <a:buFont typeface="Wingdings" panose="05000000000000000000" pitchFamily="2" charset="2"/>
              <a:buChar char="§"/>
              <a:defRPr sz="1867"/>
            </a:lvl5pPr>
            <a:lvl6pPr>
              <a:defRPr sz="1867"/>
            </a:lvl6pPr>
            <a:lvl7pPr>
              <a:defRPr sz="1867"/>
            </a:lvl7pPr>
            <a:lvl8pPr>
              <a:defRPr sz="1867"/>
            </a:lvl8pPr>
            <a:lvl9pPr>
              <a:defRPr sz="1867"/>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8" name="Straight Connector 7"/>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123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fr-FR"/>
          </a:p>
        </p:txBody>
      </p:sp>
      <p:sp>
        <p:nvSpPr>
          <p:cNvPr id="3" name="Text Placeholder 2"/>
          <p:cNvSpPr>
            <a:spLocks noGrp="1"/>
          </p:cNvSpPr>
          <p:nvPr>
            <p:ph type="body" idx="1"/>
          </p:nvPr>
        </p:nvSpPr>
        <p:spPr>
          <a:xfrm>
            <a:off x="609603" y="1535113"/>
            <a:ext cx="5386388" cy="639763"/>
          </a:xfrm>
        </p:spPr>
        <p:txBody>
          <a:bodyPr anchor="b"/>
          <a:lstStyle>
            <a:lvl1pPr marL="0" indent="0">
              <a:buNone/>
              <a:defRPr sz="2400" b="1"/>
            </a:lvl1pPr>
            <a:lvl2pPr marL="457167" indent="0">
              <a:buNone/>
              <a:defRPr sz="2000" b="1"/>
            </a:lvl2pPr>
            <a:lvl3pPr marL="914332" indent="0">
              <a:buNone/>
              <a:defRPr sz="1867"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x-none"/>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marL="342882" indent="-342882">
              <a:buFont typeface="Wingdings" panose="05000000000000000000" pitchFamily="2" charset="2"/>
              <a:buChar char="§"/>
              <a:defRPr sz="2400"/>
            </a:lvl1pPr>
            <a:lvl2pPr marL="742913" indent="-285737">
              <a:buFont typeface="Wingdings" panose="05000000000000000000" pitchFamily="2" charset="2"/>
              <a:buChar char="§"/>
              <a:defRPr sz="2000"/>
            </a:lvl2pPr>
            <a:lvl3pPr marL="1142942" indent="-228589">
              <a:buFont typeface="Wingdings" panose="05000000000000000000" pitchFamily="2" charset="2"/>
              <a:buChar char="§"/>
              <a:defRPr sz="1867"/>
            </a:lvl3pPr>
            <a:lvl4pPr marL="1600120" indent="-228589">
              <a:buFont typeface="Wingdings" panose="05000000000000000000" pitchFamily="2" charset="2"/>
              <a:buChar char="§"/>
              <a:defRPr sz="1600"/>
            </a:lvl4pPr>
            <a:lvl5pPr marL="2057298" indent="-228589">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5" name="Text Placeholder 4"/>
          <p:cNvSpPr>
            <a:spLocks noGrp="1"/>
          </p:cNvSpPr>
          <p:nvPr>
            <p:ph type="body" sz="quarter" idx="3"/>
          </p:nvPr>
        </p:nvSpPr>
        <p:spPr>
          <a:xfrm>
            <a:off x="6192837" y="1535113"/>
            <a:ext cx="5389563" cy="639763"/>
          </a:xfrm>
        </p:spPr>
        <p:txBody>
          <a:bodyPr anchor="b"/>
          <a:lstStyle>
            <a:lvl1pPr marL="0" indent="0">
              <a:buNone/>
              <a:defRPr sz="2400" b="1"/>
            </a:lvl1pPr>
            <a:lvl2pPr marL="457167" indent="0">
              <a:buNone/>
              <a:defRPr sz="2000" b="1"/>
            </a:lvl2pPr>
            <a:lvl3pPr marL="914332" indent="0">
              <a:buNone/>
              <a:defRPr sz="1867"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marL="342882" indent="-342882">
              <a:buFont typeface="Wingdings" panose="05000000000000000000" pitchFamily="2" charset="2"/>
              <a:buChar char="§"/>
              <a:defRPr sz="2400"/>
            </a:lvl1pPr>
            <a:lvl2pPr marL="742913" indent="-285737">
              <a:buFont typeface="Wingdings" panose="05000000000000000000" pitchFamily="2" charset="2"/>
              <a:buChar char="§"/>
              <a:defRPr sz="2000"/>
            </a:lvl2pPr>
            <a:lvl3pPr marL="1142942" indent="-228589">
              <a:buFont typeface="Wingdings" panose="05000000000000000000" pitchFamily="2" charset="2"/>
              <a:buChar char="§"/>
              <a:defRPr sz="1867"/>
            </a:lvl3pPr>
            <a:lvl4pPr marL="1600120" indent="-228589">
              <a:buFont typeface="Wingdings" panose="05000000000000000000" pitchFamily="2" charset="2"/>
              <a:buChar char="§"/>
              <a:defRPr sz="1600"/>
            </a:lvl4pPr>
            <a:lvl5pPr marL="2057298" indent="-228589">
              <a:buFont typeface="Wingdings" panose="05000000000000000000" pitchFamily="2" charset="2"/>
              <a:buChar cha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10" name="Straight Connector 9"/>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56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cxnSp>
        <p:nvCxnSpPr>
          <p:cNvPr id="6" name="Straight Connector 5"/>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17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C73825-D756-4DD1-AEFA-889F945DA44E}"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28986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Chart Placeholder 18"/>
          <p:cNvSpPr>
            <a:spLocks noGrp="1"/>
          </p:cNvSpPr>
          <p:nvPr>
            <p:ph type="chart" sz="quarter" idx="14"/>
          </p:nvPr>
        </p:nvSpPr>
        <p:spPr>
          <a:xfrm>
            <a:off x="2072210" y="3541184"/>
            <a:ext cx="4298956" cy="2605616"/>
          </a:xfrm>
        </p:spPr>
        <p:txBody>
          <a:bodyPr/>
          <a:lstStyle/>
          <a:p>
            <a:endParaRPr lang="fr-FR" dirty="0"/>
          </a:p>
        </p:txBody>
      </p:sp>
      <p:sp>
        <p:nvSpPr>
          <p:cNvPr id="2" name="Title 1"/>
          <p:cNvSpPr>
            <a:spLocks noGrp="1"/>
          </p:cNvSpPr>
          <p:nvPr>
            <p:ph type="title"/>
          </p:nvPr>
        </p:nvSpPr>
        <p:spPr/>
        <p:txBody>
          <a:bodyPr/>
          <a:lstStyle/>
          <a:p>
            <a:r>
              <a:rPr lang="x-none"/>
              <a:t>Click to edit Master title style</a:t>
            </a:r>
            <a:endParaRPr lang="fr-FR"/>
          </a:p>
        </p:txBody>
      </p:sp>
      <p:cxnSp>
        <p:nvCxnSpPr>
          <p:cNvPr id="6" name="Straight Connector 5"/>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3220809" y="1705463"/>
            <a:ext cx="8384017" cy="1136619"/>
          </a:xfrm>
        </p:spPr>
        <p:txBody>
          <a:bodyPr>
            <a:normAutofit/>
          </a:bodyPr>
          <a:lstStyle>
            <a:lvl1pPr marL="0" indent="0">
              <a:buNone/>
              <a:defRPr sz="2667"/>
            </a:lvl1pPr>
            <a:lvl2pPr marL="742913" indent="-285737">
              <a:buFont typeface="Wingdings" panose="05000000000000000000" pitchFamily="2" charset="2"/>
              <a:buChar char="§"/>
              <a:defRPr sz="1867"/>
            </a:lvl2pPr>
          </a:lstStyle>
          <a:p>
            <a:pPr lvl="0"/>
            <a:r>
              <a:rPr lang="x-none" dirty="0"/>
              <a:t>Click to edit Master text styles</a:t>
            </a:r>
          </a:p>
          <a:p>
            <a:pPr lvl="1"/>
            <a:r>
              <a:rPr lang="x-none" dirty="0"/>
              <a:t>Second level</a:t>
            </a:r>
            <a:endParaRPr lang="fr-FR" dirty="0"/>
          </a:p>
        </p:txBody>
      </p:sp>
      <p:sp>
        <p:nvSpPr>
          <p:cNvPr id="14" name="Picture Placeholder 13"/>
          <p:cNvSpPr>
            <a:spLocks noGrp="1"/>
          </p:cNvSpPr>
          <p:nvPr>
            <p:ph type="pic" sz="quarter" idx="11"/>
          </p:nvPr>
        </p:nvSpPr>
        <p:spPr>
          <a:xfrm>
            <a:off x="569099" y="1693406"/>
            <a:ext cx="2368551" cy="1136577"/>
          </a:xfrm>
        </p:spPr>
        <p:txBody>
          <a:bodyPr/>
          <a:lstStyle/>
          <a:p>
            <a:endParaRPr lang="fr-FR" dirty="0"/>
          </a:p>
        </p:txBody>
      </p:sp>
      <p:sp>
        <p:nvSpPr>
          <p:cNvPr id="15" name="Picture Placeholder 13"/>
          <p:cNvSpPr>
            <a:spLocks noGrp="1"/>
          </p:cNvSpPr>
          <p:nvPr>
            <p:ph type="pic" sz="quarter" idx="12"/>
          </p:nvPr>
        </p:nvSpPr>
        <p:spPr>
          <a:xfrm>
            <a:off x="665727" y="3530801"/>
            <a:ext cx="2368551" cy="1136577"/>
          </a:xfrm>
        </p:spPr>
        <p:txBody>
          <a:bodyPr/>
          <a:lstStyle/>
          <a:p>
            <a:endParaRPr lang="fr-FR" dirty="0"/>
          </a:p>
        </p:txBody>
      </p:sp>
      <p:sp>
        <p:nvSpPr>
          <p:cNvPr id="17" name="Text Placeholder 16"/>
          <p:cNvSpPr>
            <a:spLocks noGrp="1"/>
          </p:cNvSpPr>
          <p:nvPr>
            <p:ph type="body" sz="quarter" idx="13"/>
          </p:nvPr>
        </p:nvSpPr>
        <p:spPr>
          <a:xfrm>
            <a:off x="6667501" y="3564467"/>
            <a:ext cx="4948767" cy="2533651"/>
          </a:xfrm>
        </p:spPr>
        <p:txBody>
          <a:bodyPr/>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Tree>
    <p:extLst>
      <p:ext uri="{BB962C8B-B14F-4D97-AF65-F5344CB8AC3E}">
        <p14:creationId xmlns:p14="http://schemas.microsoft.com/office/powerpoint/2010/main" val="3858969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9" name="Chart Placeholder 18"/>
          <p:cNvSpPr>
            <a:spLocks noGrp="1"/>
          </p:cNvSpPr>
          <p:nvPr>
            <p:ph type="chart" sz="quarter" idx="14"/>
          </p:nvPr>
        </p:nvSpPr>
        <p:spPr>
          <a:xfrm>
            <a:off x="2072210" y="3541184"/>
            <a:ext cx="4298956" cy="2605616"/>
          </a:xfrm>
        </p:spPr>
        <p:txBody>
          <a:bodyPr/>
          <a:lstStyle/>
          <a:p>
            <a:endParaRPr lang="fr-FR" dirty="0"/>
          </a:p>
        </p:txBody>
      </p:sp>
      <p:sp>
        <p:nvSpPr>
          <p:cNvPr id="2" name="Title 1"/>
          <p:cNvSpPr>
            <a:spLocks noGrp="1"/>
          </p:cNvSpPr>
          <p:nvPr>
            <p:ph type="title"/>
          </p:nvPr>
        </p:nvSpPr>
        <p:spPr/>
        <p:txBody>
          <a:bodyPr/>
          <a:lstStyle/>
          <a:p>
            <a:r>
              <a:rPr lang="x-none"/>
              <a:t>Click to edit Master title style</a:t>
            </a:r>
            <a:endParaRPr lang="fr-FR"/>
          </a:p>
        </p:txBody>
      </p:sp>
      <p:cxnSp>
        <p:nvCxnSpPr>
          <p:cNvPr id="6" name="Straight Connector 5"/>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3220809" y="1705463"/>
            <a:ext cx="8384017" cy="1136619"/>
          </a:xfrm>
        </p:spPr>
        <p:txBody>
          <a:bodyPr>
            <a:normAutofit/>
          </a:bodyPr>
          <a:lstStyle>
            <a:lvl1pPr marL="0" indent="0">
              <a:buNone/>
              <a:defRPr sz="2667"/>
            </a:lvl1pPr>
            <a:lvl2pPr marL="742913" indent="-285737">
              <a:buFont typeface="Wingdings" panose="05000000000000000000" pitchFamily="2" charset="2"/>
              <a:buChar char="§"/>
              <a:defRPr sz="1867"/>
            </a:lvl2pPr>
          </a:lstStyle>
          <a:p>
            <a:pPr lvl="0"/>
            <a:r>
              <a:rPr lang="x-none" dirty="0"/>
              <a:t>Click to edit Master text styles</a:t>
            </a:r>
          </a:p>
          <a:p>
            <a:pPr lvl="1"/>
            <a:r>
              <a:rPr lang="x-none" dirty="0"/>
              <a:t>Second level</a:t>
            </a:r>
            <a:endParaRPr lang="fr-FR" dirty="0"/>
          </a:p>
        </p:txBody>
      </p:sp>
      <p:sp>
        <p:nvSpPr>
          <p:cNvPr id="17" name="Text Placeholder 16"/>
          <p:cNvSpPr>
            <a:spLocks noGrp="1"/>
          </p:cNvSpPr>
          <p:nvPr>
            <p:ph type="body" sz="quarter" idx="13"/>
          </p:nvPr>
        </p:nvSpPr>
        <p:spPr>
          <a:xfrm>
            <a:off x="6667501" y="3564467"/>
            <a:ext cx="4948767" cy="2533651"/>
          </a:xfrm>
        </p:spPr>
        <p:txBody>
          <a:bodyPr/>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Tree>
    <p:extLst>
      <p:ext uri="{BB962C8B-B14F-4D97-AF65-F5344CB8AC3E}">
        <p14:creationId xmlns:p14="http://schemas.microsoft.com/office/powerpoint/2010/main" val="412282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0"/>
            <a:ext cx="6193367" cy="6858000"/>
          </a:xfrm>
        </p:spPr>
        <p:txBody>
          <a:bodyPr/>
          <a:lstStyle/>
          <a:p>
            <a:endParaRPr lang="fr-FR" dirty="0"/>
          </a:p>
        </p:txBody>
      </p:sp>
      <p:sp>
        <p:nvSpPr>
          <p:cNvPr id="8" name="Text Placeholder 7"/>
          <p:cNvSpPr>
            <a:spLocks noGrp="1"/>
          </p:cNvSpPr>
          <p:nvPr>
            <p:ph type="body" sz="quarter" idx="11"/>
          </p:nvPr>
        </p:nvSpPr>
        <p:spPr>
          <a:xfrm>
            <a:off x="7069667" y="1680930"/>
            <a:ext cx="4440767" cy="1350433"/>
          </a:xfrm>
        </p:spPr>
        <p:txBody>
          <a:bodyPr/>
          <a:lstStyle>
            <a:lvl1pPr marL="342882" indent="-342882">
              <a:buFont typeface="Wingdings" panose="05000000000000000000" pitchFamily="2" charset="2"/>
              <a:buChar char="§"/>
              <a:defRPr sz="2667"/>
            </a:lvl1pPr>
            <a:lvl2pPr marL="742913" indent="-285737">
              <a:buFont typeface="Wingdings" panose="05000000000000000000" pitchFamily="2" charset="2"/>
              <a:buChar char="§"/>
              <a:defRPr sz="2400"/>
            </a:lvl2pPr>
            <a:lvl3pPr marL="1142942" indent="-228589">
              <a:buFont typeface="Wingdings" panose="05000000000000000000" pitchFamily="2" charset="2"/>
              <a:buChar char="§"/>
              <a:defRPr sz="2133"/>
            </a:lvl3pPr>
            <a:lvl4pPr marL="1600120" indent="-228589">
              <a:buFont typeface="Wingdings" panose="05000000000000000000" pitchFamily="2" charset="2"/>
              <a:buChar char="§"/>
              <a:defRPr sz="1600"/>
            </a:lvl4pPr>
            <a:lvl5pPr marL="2057298" indent="-228589">
              <a:buFont typeface="Wingdings" panose="05000000000000000000" pitchFamily="2" charset="2"/>
              <a:buChar char="§"/>
              <a:defRPr sz="120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9" name="Title 8"/>
          <p:cNvSpPr>
            <a:spLocks noGrp="1"/>
          </p:cNvSpPr>
          <p:nvPr>
            <p:ph type="title"/>
          </p:nvPr>
        </p:nvSpPr>
        <p:spPr>
          <a:xfrm>
            <a:off x="7021835" y="274639"/>
            <a:ext cx="4560565" cy="1143000"/>
          </a:xfrm>
        </p:spPr>
        <p:txBody>
          <a:bodyPr>
            <a:normAutofit/>
          </a:bodyPr>
          <a:lstStyle>
            <a:lvl1pPr>
              <a:defRPr sz="3200"/>
            </a:lvl1pPr>
          </a:lstStyle>
          <a:p>
            <a:r>
              <a:rPr lang="x-none" dirty="0"/>
              <a:t>Click to edit Master title style</a:t>
            </a:r>
            <a:endParaRPr lang="fr-FR" dirty="0"/>
          </a:p>
        </p:txBody>
      </p:sp>
      <p:cxnSp>
        <p:nvCxnSpPr>
          <p:cNvPr id="10" name="Straight Connector 9"/>
          <p:cNvCxnSpPr/>
          <p:nvPr userDrawn="1"/>
        </p:nvCxnSpPr>
        <p:spPr>
          <a:xfrm>
            <a:off x="7033676" y="1412949"/>
            <a:ext cx="4563925"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294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4011613" cy="1162051"/>
          </a:xfrm>
        </p:spPr>
        <p:txBody>
          <a:bodyPr anchor="b"/>
          <a:lstStyle>
            <a:lvl1pPr algn="l">
              <a:defRPr sz="2000" b="1"/>
            </a:lvl1pPr>
          </a:lstStyle>
          <a:p>
            <a:r>
              <a:rPr lang="x-none"/>
              <a:t>Click to edit Master title style</a:t>
            </a:r>
            <a:endParaRPr lang="fr-FR"/>
          </a:p>
        </p:txBody>
      </p:sp>
      <p:sp>
        <p:nvSpPr>
          <p:cNvPr id="3" name="Content Placeholder 2"/>
          <p:cNvSpPr>
            <a:spLocks noGrp="1"/>
          </p:cNvSpPr>
          <p:nvPr>
            <p:ph idx="1"/>
          </p:nvPr>
        </p:nvSpPr>
        <p:spPr>
          <a:xfrm>
            <a:off x="4767267" y="273054"/>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fr-FR"/>
          </a:p>
        </p:txBody>
      </p:sp>
      <p:sp>
        <p:nvSpPr>
          <p:cNvPr id="4" name="Text Placeholder 3"/>
          <p:cNvSpPr>
            <a:spLocks noGrp="1"/>
          </p:cNvSpPr>
          <p:nvPr>
            <p:ph type="body" sz="half" idx="2"/>
          </p:nvPr>
        </p:nvSpPr>
        <p:spPr>
          <a:xfrm>
            <a:off x="609600" y="1435104"/>
            <a:ext cx="4011613" cy="4691063"/>
          </a:xfrm>
        </p:spPr>
        <p:txBody>
          <a:bodyPr/>
          <a:lstStyle>
            <a:lvl1pPr marL="0" indent="0">
              <a:buNone/>
              <a:defRPr sz="1467"/>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a:t>Click to edit Master text styles</a:t>
            </a:r>
          </a:p>
        </p:txBody>
      </p:sp>
    </p:spTree>
    <p:extLst>
      <p:ext uri="{BB962C8B-B14F-4D97-AF65-F5344CB8AC3E}">
        <p14:creationId xmlns:p14="http://schemas.microsoft.com/office/powerpoint/2010/main" val="1787234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1"/>
            <a:ext cx="7315200" cy="566739"/>
          </a:xfrm>
        </p:spPr>
        <p:txBody>
          <a:bodyPr anchor="b"/>
          <a:lstStyle>
            <a:lvl1pPr algn="l">
              <a:defRPr sz="2000" b="1"/>
            </a:lvl1pPr>
          </a:lstStyle>
          <a:p>
            <a:r>
              <a:rPr lang="x-none"/>
              <a:t>Click to edit Master title style</a:t>
            </a:r>
            <a:endParaRPr lang="fr-F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fr-FR" dirty="0"/>
          </a:p>
        </p:txBody>
      </p:sp>
      <p:sp>
        <p:nvSpPr>
          <p:cNvPr id="4" name="Text Placeholder 3"/>
          <p:cNvSpPr>
            <a:spLocks noGrp="1"/>
          </p:cNvSpPr>
          <p:nvPr>
            <p:ph type="body" sz="half" idx="2"/>
          </p:nvPr>
        </p:nvSpPr>
        <p:spPr>
          <a:xfrm>
            <a:off x="2389188" y="5367341"/>
            <a:ext cx="7315200" cy="804863"/>
          </a:xfrm>
        </p:spPr>
        <p:txBody>
          <a:bodyPr/>
          <a:lstStyle>
            <a:lvl1pPr marL="0" indent="0">
              <a:buNone/>
              <a:defRPr sz="1467"/>
            </a:lvl1pPr>
            <a:lvl2pPr marL="457167" indent="0">
              <a:buNone/>
              <a:defRPr sz="1200"/>
            </a:lvl2pPr>
            <a:lvl3pPr marL="914332" indent="0">
              <a:buNone/>
              <a:defRPr sz="1067"/>
            </a:lvl3pPr>
            <a:lvl4pPr marL="1371498" indent="0">
              <a:buNone/>
              <a:defRPr sz="933"/>
            </a:lvl4pPr>
            <a:lvl5pPr marL="1828664" indent="0">
              <a:buNone/>
              <a:defRPr sz="933"/>
            </a:lvl5pPr>
            <a:lvl6pPr marL="2285830" indent="0">
              <a:buNone/>
              <a:defRPr sz="933"/>
            </a:lvl6pPr>
            <a:lvl7pPr marL="2742994" indent="0">
              <a:buNone/>
              <a:defRPr sz="933"/>
            </a:lvl7pPr>
            <a:lvl8pPr marL="3200160" indent="0">
              <a:buNone/>
              <a:defRPr sz="933"/>
            </a:lvl8pPr>
            <a:lvl9pPr marL="3657327" indent="0">
              <a:buNone/>
              <a:defRPr sz="933"/>
            </a:lvl9pPr>
          </a:lstStyle>
          <a:p>
            <a:pPr lvl="0"/>
            <a:r>
              <a:rPr lang="x-none"/>
              <a:t>Click to edit Master text styles</a:t>
            </a:r>
          </a:p>
        </p:txBody>
      </p:sp>
    </p:spTree>
    <p:extLst>
      <p:ext uri="{BB962C8B-B14F-4D97-AF65-F5344CB8AC3E}">
        <p14:creationId xmlns:p14="http://schemas.microsoft.com/office/powerpoint/2010/main" val="386915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fr-FR"/>
          </a:p>
        </p:txBody>
      </p:sp>
      <p:sp>
        <p:nvSpPr>
          <p:cNvPr id="3" name="Vertical Text Placeholder 2"/>
          <p:cNvSpPr>
            <a:spLocks noGrp="1"/>
          </p:cNvSpPr>
          <p:nvPr>
            <p:ph type="body" orient="vert" idx="1"/>
          </p:nvPr>
        </p:nvSpPr>
        <p:spPr/>
        <p:txBody>
          <a:bodyPr vert="eaVert"/>
          <a:lstStyle>
            <a:lvl1pPr marL="342882" indent="-342882">
              <a:buFont typeface="Wingdings" panose="05000000000000000000" pitchFamily="2" charset="2"/>
              <a:buChar char="§"/>
              <a:defRPr/>
            </a:lvl1pPr>
            <a:lvl2pPr marL="742913" indent="-285737">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cxnSp>
        <p:nvCxnSpPr>
          <p:cNvPr id="7" name="Straight Connector 6"/>
          <p:cNvCxnSpPr/>
          <p:nvPr userDrawn="1"/>
        </p:nvCxnSpPr>
        <p:spPr>
          <a:xfrm>
            <a:off x="3756000" y="1412949"/>
            <a:ext cx="4680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696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x-none"/>
              <a:t>Click to edit Master title style</a:t>
            </a:r>
            <a:endParaRPr lang="fr-FR"/>
          </a:p>
        </p:txBody>
      </p:sp>
      <p:sp>
        <p:nvSpPr>
          <p:cNvPr id="3" name="Vertical Text Placeholder 2"/>
          <p:cNvSpPr>
            <a:spLocks noGrp="1"/>
          </p:cNvSpPr>
          <p:nvPr>
            <p:ph type="body" orient="vert" idx="1"/>
          </p:nvPr>
        </p:nvSpPr>
        <p:spPr>
          <a:xfrm>
            <a:off x="609600" y="274640"/>
            <a:ext cx="80772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fr-FR"/>
          </a:p>
        </p:txBody>
      </p:sp>
    </p:spTree>
    <p:extLst>
      <p:ext uri="{BB962C8B-B14F-4D97-AF65-F5344CB8AC3E}">
        <p14:creationId xmlns:p14="http://schemas.microsoft.com/office/powerpoint/2010/main" val="1852564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1"/>
      </p:bgRef>
    </p:bg>
    <p:spTree>
      <p:nvGrpSpPr>
        <p:cNvPr id="1" name=""/>
        <p:cNvGrpSpPr/>
        <p:nvPr/>
      </p:nvGrpSpPr>
      <p:grpSpPr>
        <a:xfrm>
          <a:off x="0" y="0"/>
          <a:ext cx="0" cy="0"/>
          <a:chOff x="0" y="0"/>
          <a:chExt cx="0" cy="0"/>
        </a:xfrm>
      </p:grpSpPr>
      <p:cxnSp>
        <p:nvCxnSpPr>
          <p:cNvPr id="5" name="Straight Connector 4"/>
          <p:cNvCxnSpPr/>
          <p:nvPr userDrawn="1"/>
        </p:nvCxnSpPr>
        <p:spPr>
          <a:xfrm>
            <a:off x="3713667" y="954377"/>
            <a:ext cx="4789883" cy="0"/>
          </a:xfrm>
          <a:prstGeom prst="line">
            <a:avLst/>
          </a:prstGeom>
          <a:ln w="31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820617" y="110487"/>
            <a:ext cx="10550769" cy="745923"/>
          </a:xfrm>
          <a:prstGeom prst="rect">
            <a:avLst/>
          </a:prstGeom>
        </p:spPr>
        <p:txBody>
          <a:bodyPr vert="horz" lIns="91440" tIns="45720" rIns="91440" bIns="45720" rtlCol="0" anchor="ctr">
            <a:normAutofit/>
          </a:bodyPr>
          <a:lstStyle>
            <a:lvl1pPr algn="ctr">
              <a:defRPr sz="3600" b="1">
                <a:solidFill>
                  <a:schemeClr val="tx1"/>
                </a:solidFill>
              </a:defRPr>
            </a:lvl1pPr>
          </a:lstStyle>
          <a:p>
            <a:r>
              <a:rPr lang="x-none" dirty="0"/>
              <a:t>Click to edit Master title style</a:t>
            </a:r>
            <a:endParaRPr lang="fr-FR" dirty="0"/>
          </a:p>
        </p:txBody>
      </p:sp>
      <p:sp>
        <p:nvSpPr>
          <p:cNvPr id="9" name="Text Placeholder 8"/>
          <p:cNvSpPr>
            <a:spLocks noGrp="1"/>
          </p:cNvSpPr>
          <p:nvPr>
            <p:ph type="body" sz="quarter" idx="10"/>
          </p:nvPr>
        </p:nvSpPr>
        <p:spPr>
          <a:xfrm>
            <a:off x="410370" y="1118507"/>
            <a:ext cx="11371263" cy="5450568"/>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924797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1"/>
      </p:bgRef>
    </p:bg>
    <p:spTree>
      <p:nvGrpSpPr>
        <p:cNvPr id="1" name=""/>
        <p:cNvGrpSpPr/>
        <p:nvPr/>
      </p:nvGrpSpPr>
      <p:grpSpPr>
        <a:xfrm>
          <a:off x="0" y="0"/>
          <a:ext cx="0" cy="0"/>
          <a:chOff x="0" y="0"/>
          <a:chExt cx="0" cy="0"/>
        </a:xfrm>
      </p:grpSpPr>
      <p:cxnSp>
        <p:nvCxnSpPr>
          <p:cNvPr id="6" name="Straight Connector 5"/>
          <p:cNvCxnSpPr/>
          <p:nvPr userDrawn="1"/>
        </p:nvCxnSpPr>
        <p:spPr>
          <a:xfrm>
            <a:off x="3756000" y="954377"/>
            <a:ext cx="4680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820617" y="110487"/>
            <a:ext cx="10550769" cy="745923"/>
          </a:xfrm>
          <a:prstGeom prst="rect">
            <a:avLst/>
          </a:prstGeom>
        </p:spPr>
        <p:txBody>
          <a:bodyPr vert="horz" lIns="91440" tIns="45720" rIns="91440" bIns="45720" rtlCol="0" anchor="ctr">
            <a:normAutofit/>
          </a:bodyPr>
          <a:lstStyle>
            <a:lvl1pPr algn="ctr">
              <a:defRPr sz="3600" b="1">
                <a:solidFill>
                  <a:schemeClr val="tx1"/>
                </a:solidFill>
              </a:defRPr>
            </a:lvl1pPr>
          </a:lstStyle>
          <a:p>
            <a:r>
              <a:rPr lang="x-none" dirty="0"/>
              <a:t>Click to edit Master title style</a:t>
            </a:r>
            <a:endParaRPr lang="fr-FR" dirty="0"/>
          </a:p>
        </p:txBody>
      </p:sp>
      <p:sp>
        <p:nvSpPr>
          <p:cNvPr id="9" name="Text Placeholder 8"/>
          <p:cNvSpPr>
            <a:spLocks noGrp="1"/>
          </p:cNvSpPr>
          <p:nvPr>
            <p:ph type="body" sz="quarter" idx="10"/>
          </p:nvPr>
        </p:nvSpPr>
        <p:spPr>
          <a:xfrm>
            <a:off x="410370" y="1118507"/>
            <a:ext cx="11371263" cy="5450568"/>
          </a:xfrm>
        </p:spPr>
        <p:txBody>
          <a:bodyPr/>
          <a:lstStyle>
            <a:lvl1pPr marL="0" indent="0" algn="ctr">
              <a:buNone/>
              <a:defRPr>
                <a:solidFill>
                  <a:schemeClr val="tx1"/>
                </a:solidFill>
              </a:defRPr>
            </a:lvl1pPr>
            <a:lvl2pPr marL="457189" indent="0" algn="ctr">
              <a:buNone/>
              <a:defRPr/>
            </a:lvl2pPr>
            <a:lvl3pPr marL="914377" indent="0" algn="ctr">
              <a:buNone/>
              <a:defRPr/>
            </a:lvl3pPr>
            <a:lvl4pPr marL="1371566" indent="0" algn="ctr">
              <a:buNone/>
              <a:defRPr/>
            </a:lvl4pPr>
            <a:lvl5pPr marL="1828754" indent="0" algn="ctr">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7768538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0401" y="1432824"/>
            <a:ext cx="10921999" cy="4267851"/>
          </a:xfrm>
          <a:prstGeom prst="rect">
            <a:avLst/>
          </a:prstGeom>
        </p:spPr>
        <p:txBody>
          <a:bodyPr/>
          <a:lstStyle>
            <a:lvl1pPr marL="342891" indent="-342891">
              <a:buClr>
                <a:schemeClr val="accent1"/>
              </a:buClr>
              <a:buFont typeface="Wingdings" panose="05000000000000000000" pitchFamily="2" charset="2"/>
              <a:buChar char="§"/>
              <a:defRPr sz="2800"/>
            </a:lvl1pPr>
            <a:lvl2pPr marL="742932" indent="-285744">
              <a:buClr>
                <a:schemeClr val="accent1"/>
              </a:buClr>
              <a:buFont typeface="Wingdings" panose="05000000000000000000" pitchFamily="2" charset="2"/>
              <a:buChar char="§"/>
              <a:defRPr sz="2400"/>
            </a:lvl2pPr>
            <a:lvl3pPr marL="1142971" indent="-228594">
              <a:buClr>
                <a:schemeClr val="accent1"/>
              </a:buClr>
              <a:buFont typeface="Wingdings" panose="05000000000000000000" pitchFamily="2" charset="2"/>
              <a:buChar char="§"/>
              <a:defRPr sz="2000"/>
            </a:lvl3pPr>
            <a:lvl4pPr marL="1600160" indent="-228594">
              <a:buClr>
                <a:schemeClr val="accent1"/>
              </a:buClr>
              <a:buFont typeface="Wingdings" panose="05000000000000000000" pitchFamily="2" charset="2"/>
              <a:buChar char="§"/>
              <a:defRPr sz="1800"/>
            </a:lvl4pPr>
            <a:lvl5pPr marL="2057349" indent="-228594">
              <a:buClr>
                <a:schemeClr val="accent1"/>
              </a:buClr>
              <a:buFont typeface="Wingdings" panose="05000000000000000000" pitchFamily="2" charset="2"/>
              <a:buChar cha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
        <p:nvSpPr>
          <p:cNvPr id="6" name="Title 1"/>
          <p:cNvSpPr>
            <a:spLocks noGrp="1"/>
          </p:cNvSpPr>
          <p:nvPr>
            <p:ph type="title"/>
          </p:nvPr>
        </p:nvSpPr>
        <p:spPr>
          <a:xfrm>
            <a:off x="660400" y="195837"/>
            <a:ext cx="10922000" cy="1143000"/>
          </a:xfrm>
          <a:prstGeom prst="rect">
            <a:avLst/>
          </a:prstGeom>
        </p:spPr>
        <p:txBody>
          <a:bodyPr/>
          <a:lstStyle/>
          <a:p>
            <a:r>
              <a:rPr lang="x-none" dirty="0"/>
              <a:t>Click to edit Master title style</a:t>
            </a:r>
            <a:endParaRPr lang="fr-FR" dirty="0"/>
          </a:p>
        </p:txBody>
      </p:sp>
    </p:spTree>
    <p:extLst>
      <p:ext uri="{BB962C8B-B14F-4D97-AF65-F5344CB8AC3E}">
        <p14:creationId xmlns:p14="http://schemas.microsoft.com/office/powerpoint/2010/main" val="315909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C73825-D756-4DD1-AEFA-889F945DA44E}"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64642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0D591D8-B0F5-40BA-AE9C-358CE4E46D12}" type="datetimeFigureOut">
              <a:rPr lang="en-US">
                <a:solidFill>
                  <a:prstClr val="white"/>
                </a:solidFill>
              </a:rPr>
              <a:pPr/>
              <a:t>5/11/2018</a:t>
            </a:fld>
            <a:endParaRPr lang="en-US">
              <a:solidFill>
                <a:prstClr val="white"/>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6F1F1E-EE37-4A63-82CB-B34D835A7AE1}"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2001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C73825-D756-4DD1-AEFA-889F945DA44E}"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70759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C73825-D756-4DD1-AEFA-889F945DA44E}"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74949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C73825-D756-4DD1-AEFA-889F945DA44E}"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345883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73825-D756-4DD1-AEFA-889F945DA44E}"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08633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73825-D756-4DD1-AEFA-889F945DA44E}"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31530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C73825-D756-4DD1-AEFA-889F945DA44E}"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98366-61CC-4B9F-8B8E-3B01B6582C60}" type="slidenum">
              <a:rPr lang="en-US" smtClean="0"/>
              <a:t>‹#›</a:t>
            </a:fld>
            <a:endParaRPr lang="en-US"/>
          </a:p>
        </p:txBody>
      </p:sp>
    </p:spTree>
    <p:extLst>
      <p:ext uri="{BB962C8B-B14F-4D97-AF65-F5344CB8AC3E}">
        <p14:creationId xmlns:p14="http://schemas.microsoft.com/office/powerpoint/2010/main" val="110357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73825-D756-4DD1-AEFA-889F945DA44E}"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98366-61CC-4B9F-8B8E-3B01B6582C60}" type="slidenum">
              <a:rPr lang="en-US" smtClean="0"/>
              <a:t>‹#›</a:t>
            </a:fld>
            <a:endParaRPr lang="en-US"/>
          </a:p>
        </p:txBody>
      </p:sp>
    </p:spTree>
    <p:extLst>
      <p:ext uri="{BB962C8B-B14F-4D97-AF65-F5344CB8AC3E}">
        <p14:creationId xmlns:p14="http://schemas.microsoft.com/office/powerpoint/2010/main" val="261888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68579" tIns="34289" rIns="68579" bIns="34289" rtlCol="0" anchor="ctr">
            <a:normAutofit/>
          </a:bodyPr>
          <a:lstStyle/>
          <a:p>
            <a:r>
              <a:rPr lang="x-none" dirty="0"/>
              <a:t>Click to edit Master title style</a:t>
            </a:r>
            <a:endParaRPr lang="fr-FR" dirty="0"/>
          </a:p>
        </p:txBody>
      </p:sp>
      <p:sp>
        <p:nvSpPr>
          <p:cNvPr id="3" name="Text Placeholder 2"/>
          <p:cNvSpPr>
            <a:spLocks noGrp="1"/>
          </p:cNvSpPr>
          <p:nvPr>
            <p:ph type="body" idx="1"/>
          </p:nvPr>
        </p:nvSpPr>
        <p:spPr>
          <a:xfrm>
            <a:off x="609600" y="1600201"/>
            <a:ext cx="10972800" cy="4525963"/>
          </a:xfrm>
          <a:prstGeom prst="rect">
            <a:avLst/>
          </a:prstGeom>
        </p:spPr>
        <p:txBody>
          <a:bodyPr vert="horz" lIns="68579" tIns="34289" rIns="68579" bIns="34289"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fr-FR" dirty="0"/>
          </a:p>
        </p:txBody>
      </p:sp>
    </p:spTree>
    <p:extLst>
      <p:ext uri="{BB962C8B-B14F-4D97-AF65-F5344CB8AC3E}">
        <p14:creationId xmlns:p14="http://schemas.microsoft.com/office/powerpoint/2010/main" val="26005116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178" rtl="0" eaLnBrk="1" latinLnBrk="0" hangingPunct="1">
        <a:spcBef>
          <a:spcPct val="0"/>
        </a:spcBef>
        <a:buNone/>
        <a:defRPr sz="4400" b="1" kern="1200">
          <a:solidFill>
            <a:schemeClr val="tx1"/>
          </a:solidFill>
          <a:latin typeface="+mj-lt"/>
          <a:ea typeface="+mj-ea"/>
          <a:cs typeface="+mj-cs"/>
        </a:defRPr>
      </a:lvl1pPr>
    </p:titleStyle>
    <p:bodyStyle>
      <a:lvl1pPr marL="342882" indent="-342882"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2"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67" kern="1200">
          <a:solidFill>
            <a:schemeClr val="tx1"/>
          </a:solidFill>
          <a:latin typeface="+mn-lt"/>
          <a:ea typeface="+mn-ea"/>
          <a:cs typeface="+mn-cs"/>
        </a:defRPr>
      </a:lvl1pPr>
      <a:lvl2pPr marL="457178" algn="l" defTabSz="457178" rtl="0" eaLnBrk="1" latinLnBrk="0" hangingPunct="1">
        <a:defRPr sz="1867" kern="1200">
          <a:solidFill>
            <a:schemeClr val="tx1"/>
          </a:solidFill>
          <a:latin typeface="+mn-lt"/>
          <a:ea typeface="+mn-ea"/>
          <a:cs typeface="+mn-cs"/>
        </a:defRPr>
      </a:lvl2pPr>
      <a:lvl3pPr marL="914354" algn="l" defTabSz="457178" rtl="0" eaLnBrk="1" latinLnBrk="0" hangingPunct="1">
        <a:defRPr sz="1867" kern="1200">
          <a:solidFill>
            <a:schemeClr val="tx1"/>
          </a:solidFill>
          <a:latin typeface="+mn-lt"/>
          <a:ea typeface="+mn-ea"/>
          <a:cs typeface="+mn-cs"/>
        </a:defRPr>
      </a:lvl3pPr>
      <a:lvl4pPr marL="1371532" algn="l" defTabSz="457178" rtl="0" eaLnBrk="1" latinLnBrk="0" hangingPunct="1">
        <a:defRPr sz="1867" kern="1200">
          <a:solidFill>
            <a:schemeClr val="tx1"/>
          </a:solidFill>
          <a:latin typeface="+mn-lt"/>
          <a:ea typeface="+mn-ea"/>
          <a:cs typeface="+mn-cs"/>
        </a:defRPr>
      </a:lvl4pPr>
      <a:lvl5pPr marL="1828709" algn="l" defTabSz="457178" rtl="0" eaLnBrk="1" latinLnBrk="0" hangingPunct="1">
        <a:defRPr sz="1867" kern="1200">
          <a:solidFill>
            <a:schemeClr val="tx1"/>
          </a:solidFill>
          <a:latin typeface="+mn-lt"/>
          <a:ea typeface="+mn-ea"/>
          <a:cs typeface="+mn-cs"/>
        </a:defRPr>
      </a:lvl5pPr>
      <a:lvl6pPr marL="2285886" algn="l" defTabSz="457178" rtl="0" eaLnBrk="1" latinLnBrk="0" hangingPunct="1">
        <a:defRPr sz="1867" kern="1200">
          <a:solidFill>
            <a:schemeClr val="tx1"/>
          </a:solidFill>
          <a:latin typeface="+mn-lt"/>
          <a:ea typeface="+mn-ea"/>
          <a:cs typeface="+mn-cs"/>
        </a:defRPr>
      </a:lvl6pPr>
      <a:lvl7pPr marL="2743062" algn="l" defTabSz="457178" rtl="0" eaLnBrk="1" latinLnBrk="0" hangingPunct="1">
        <a:defRPr sz="1867" kern="1200">
          <a:solidFill>
            <a:schemeClr val="tx1"/>
          </a:solidFill>
          <a:latin typeface="+mn-lt"/>
          <a:ea typeface="+mn-ea"/>
          <a:cs typeface="+mn-cs"/>
        </a:defRPr>
      </a:lvl7pPr>
      <a:lvl8pPr marL="3200240" algn="l" defTabSz="457178" rtl="0" eaLnBrk="1" latinLnBrk="0" hangingPunct="1">
        <a:defRPr sz="1867" kern="1200">
          <a:solidFill>
            <a:schemeClr val="tx1"/>
          </a:solidFill>
          <a:latin typeface="+mn-lt"/>
          <a:ea typeface="+mn-ea"/>
          <a:cs typeface="+mn-cs"/>
        </a:defRPr>
      </a:lvl8pPr>
      <a:lvl9pPr marL="3657418" algn="l" defTabSz="45717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40.emf"/><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38.emf"/><Relationship Id="rId4" Type="http://schemas.openxmlformats.org/officeDocument/2006/relationships/image" Target="../media/image41.emf"/></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8.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314"/>
            <a:ext cx="7487728" cy="518714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51417" y="2323647"/>
            <a:ext cx="4355176" cy="1815882"/>
          </a:xfrm>
          <a:prstGeom prst="rect">
            <a:avLst/>
          </a:prstGeom>
          <a:noFill/>
        </p:spPr>
        <p:txBody>
          <a:bodyPr wrap="square" rtlCol="0">
            <a:spAutoFit/>
          </a:bodyPr>
          <a:lstStyle/>
          <a:p>
            <a:r>
              <a:rPr lang="en-GB" sz="2800" dirty="0" smtClean="0">
                <a:solidFill>
                  <a:schemeClr val="bg1"/>
                </a:solidFill>
                <a:latin typeface="Arial" panose="020B0604020202020204" pitchFamily="34" charset="0"/>
                <a:cs typeface="Arial" panose="020B0604020202020204" pitchFamily="34" charset="0"/>
              </a:rPr>
              <a:t>Food </a:t>
            </a:r>
            <a:r>
              <a:rPr lang="en-GB" sz="2800" dirty="0" smtClean="0">
                <a:solidFill>
                  <a:schemeClr val="bg1"/>
                </a:solidFill>
                <a:latin typeface="Arial" panose="020B0604020202020204" pitchFamily="34" charset="0"/>
                <a:cs typeface="Arial" panose="020B0604020202020204" pitchFamily="34" charset="0"/>
              </a:rPr>
              <a:t>Security and Famine: Numbers, evidence and driving factors</a:t>
            </a:r>
            <a:endParaRPr lang="en-GB" sz="2800"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0" y="4995949"/>
            <a:ext cx="7487728" cy="1862050"/>
          </a:xfrm>
          <a:prstGeom prst="rect">
            <a:avLst/>
          </a:prstGeom>
          <a:solidFill>
            <a:srgbClr val="3D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51417" y="5208541"/>
            <a:ext cx="3154925" cy="1323439"/>
          </a:xfrm>
          <a:prstGeom prst="rect">
            <a:avLst/>
          </a:prstGeom>
          <a:noFill/>
        </p:spPr>
        <p:txBody>
          <a:bodyPr wrap="square" rtlCol="0">
            <a:spAutoFit/>
          </a:bodyPr>
          <a:lstStyle/>
          <a:p>
            <a:endParaRPr lang="en-GB" sz="1600" dirty="0">
              <a:solidFill>
                <a:schemeClr val="bg1"/>
              </a:solidFill>
              <a:latin typeface="Arial" panose="020B0604020202020204" pitchFamily="34" charset="0"/>
              <a:cs typeface="Arial" panose="020B0604020202020204" pitchFamily="34" charset="0"/>
            </a:endParaRPr>
          </a:p>
          <a:p>
            <a:r>
              <a:rPr lang="en-US" sz="1200" b="1" dirty="0" smtClean="0">
                <a:solidFill>
                  <a:schemeClr val="bg1"/>
                </a:solidFill>
                <a:latin typeface="Arial" panose="020B0604020202020204" pitchFamily="34" charset="0"/>
                <a:cs typeface="Arial" panose="020B0604020202020204" pitchFamily="34" charset="0"/>
              </a:rPr>
              <a:t>Luca Russo, </a:t>
            </a:r>
          </a:p>
          <a:p>
            <a:r>
              <a:rPr lang="en-US" sz="1200" b="1" dirty="0" smtClean="0">
                <a:solidFill>
                  <a:schemeClr val="bg1"/>
                </a:solidFill>
                <a:latin typeface="Arial" panose="020B0604020202020204" pitchFamily="34" charset="0"/>
                <a:cs typeface="Arial" panose="020B0604020202020204" pitchFamily="34" charset="0"/>
              </a:rPr>
              <a:t>Senior Food Crises Analyst</a:t>
            </a:r>
            <a:endParaRPr lang="en-US" sz="11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Food and Agriculture Organization of the United Nations (FAO) </a:t>
            </a:r>
          </a:p>
          <a:p>
            <a:endParaRPr lang="en-GB" sz="1600" dirty="0">
              <a:solidFill>
                <a:schemeClr val="bg1"/>
              </a:solidFill>
              <a:latin typeface="Arial" panose="020B0604020202020204" pitchFamily="34" charset="0"/>
              <a:cs typeface="Arial" panose="020B0604020202020204" pitchFamily="34" charset="0"/>
            </a:endParaRPr>
          </a:p>
        </p:txBody>
      </p:sp>
      <p:pic>
        <p:nvPicPr>
          <p:cNvPr id="21" name="Picture Placeholder 1"/>
          <p:cNvPicPr>
            <a:picLocks noChangeAspect="1"/>
          </p:cNvPicPr>
          <p:nvPr/>
        </p:nvPicPr>
        <p:blipFill rotWithShape="1">
          <a:blip r:embed="rId3" cstate="screen">
            <a:extLst>
              <a:ext uri="{28A0092B-C50C-407E-A947-70E740481C1C}">
                <a14:useLocalDpi xmlns:a14="http://schemas.microsoft.com/office/drawing/2010/main" val="0"/>
              </a:ext>
            </a:extLst>
          </a:blip>
          <a:srcRect l="9598" r="49604"/>
          <a:stretch/>
        </p:blipFill>
        <p:spPr>
          <a:xfrm>
            <a:off x="7608498" y="0"/>
            <a:ext cx="4583502" cy="6858000"/>
          </a:xfrm>
          <a:prstGeom prst="rect">
            <a:avLst/>
          </a:prstGeom>
        </p:spPr>
      </p:pic>
    </p:spTree>
    <p:extLst>
      <p:ext uri="{BB962C8B-B14F-4D97-AF65-F5344CB8AC3E}">
        <p14:creationId xmlns:p14="http://schemas.microsoft.com/office/powerpoint/2010/main" val="2297539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8314"/>
            <a:ext cx="12192000" cy="6884483"/>
          </a:xfrm>
          <a:prstGeom prst="rect">
            <a:avLst/>
          </a:pr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9" name="Title 8"/>
          <p:cNvSpPr>
            <a:spLocks noGrp="1"/>
          </p:cNvSpPr>
          <p:nvPr>
            <p:ph type="title"/>
          </p:nvPr>
        </p:nvSpPr>
        <p:spPr/>
        <p:txBody>
          <a:bodyPr>
            <a:normAutofit fontScale="90000"/>
          </a:bodyPr>
          <a:lstStyle/>
          <a:p>
            <a:r>
              <a:rPr lang="en-US" dirty="0"/>
              <a:t>Famine is an acknowledgment of collective failure</a:t>
            </a:r>
            <a:endParaRPr lang="en-GB" dirty="0"/>
          </a:p>
        </p:txBody>
      </p:sp>
      <p:sp>
        <p:nvSpPr>
          <p:cNvPr id="12" name="Rectangle 11"/>
          <p:cNvSpPr/>
          <p:nvPr/>
        </p:nvSpPr>
        <p:spPr>
          <a:xfrm>
            <a:off x="0" y="1268492"/>
            <a:ext cx="12192000" cy="3176337"/>
          </a:xfrm>
          <a:prstGeom prst="rect">
            <a:avLst/>
          </a:prstGeom>
          <a:solidFill>
            <a:srgbClr val="333F50"/>
          </a:solidFill>
          <a:ln w="12700" cap="flat" cmpd="sng" algn="ctr">
            <a:noFill/>
            <a:prstDash val="solid"/>
            <a:miter lim="800000"/>
          </a:ln>
          <a:effectLst/>
        </p:spPr>
        <p:txBody>
          <a:bodyPr rtlCol="0" anchor="ctr"/>
          <a:lstStyle/>
          <a:p>
            <a:pPr algn="ctr">
              <a:defRPr/>
            </a:pPr>
            <a:endParaRPr lang="en-GB" kern="0" dirty="0">
              <a:solidFill>
                <a:prstClr val="white"/>
              </a:solidFill>
            </a:endParaRP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val="0"/>
              </a:ext>
            </a:extLst>
          </a:blip>
          <a:srcRect l="958" r="14367" b="4440"/>
          <a:stretch/>
        </p:blipFill>
        <p:spPr>
          <a:xfrm>
            <a:off x="4135273" y="1425680"/>
            <a:ext cx="3916907" cy="289022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8956" r="8468"/>
          <a:stretch/>
        </p:blipFill>
        <p:spPr>
          <a:xfrm>
            <a:off x="1" y="1425680"/>
            <a:ext cx="3957851" cy="2890227"/>
          </a:xfrm>
          <a:prstGeom prst="rect">
            <a:avLst/>
          </a:prstGeom>
        </p:spPr>
      </p:pic>
      <p:sp>
        <p:nvSpPr>
          <p:cNvPr id="15" name="Rectangle 14"/>
          <p:cNvSpPr/>
          <p:nvPr/>
        </p:nvSpPr>
        <p:spPr>
          <a:xfrm>
            <a:off x="8229601" y="1425680"/>
            <a:ext cx="3962401" cy="2890227"/>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en-GB" kern="0" dirty="0">
              <a:solidFill>
                <a:prstClr val="white"/>
              </a:solidFill>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5396"/>
          <a:stretch/>
        </p:blipFill>
        <p:spPr>
          <a:xfrm>
            <a:off x="8325853" y="1795013"/>
            <a:ext cx="3866147" cy="2520895"/>
          </a:xfrm>
          <a:prstGeom prst="rect">
            <a:avLst/>
          </a:prstGeom>
        </p:spPr>
      </p:pic>
      <p:sp>
        <p:nvSpPr>
          <p:cNvPr id="17" name="TextBox 16"/>
          <p:cNvSpPr txBox="1"/>
          <p:nvPr/>
        </p:nvSpPr>
        <p:spPr>
          <a:xfrm>
            <a:off x="9731186" y="1425679"/>
            <a:ext cx="1058303" cy="369332"/>
          </a:xfrm>
          <a:prstGeom prst="rect">
            <a:avLst/>
          </a:prstGeom>
          <a:noFill/>
        </p:spPr>
        <p:txBody>
          <a:bodyPr wrap="none" rtlCol="0">
            <a:spAutoFit/>
          </a:bodyPr>
          <a:lstStyle/>
          <a:p>
            <a:pPr>
              <a:defRPr/>
            </a:pPr>
            <a:r>
              <a:rPr lang="en-GB" kern="0" dirty="0">
                <a:solidFill>
                  <a:prstClr val="black"/>
                </a:solidFill>
              </a:rPr>
              <a:t>Mortality</a:t>
            </a:r>
          </a:p>
        </p:txBody>
      </p:sp>
      <p:sp>
        <p:nvSpPr>
          <p:cNvPr id="18" name="TextBox 17"/>
          <p:cNvSpPr txBox="1"/>
          <p:nvPr/>
        </p:nvSpPr>
        <p:spPr>
          <a:xfrm>
            <a:off x="4330241" y="5376279"/>
            <a:ext cx="3526971" cy="1138773"/>
          </a:xfrm>
          <a:prstGeom prst="rect">
            <a:avLst/>
          </a:prstGeom>
          <a:noFill/>
        </p:spPr>
        <p:txBody>
          <a:bodyPr wrap="square" rtlCol="0">
            <a:spAutoFit/>
          </a:bodyPr>
          <a:lstStyle/>
          <a:p>
            <a:pPr algn="ctr">
              <a:defRPr/>
            </a:pPr>
            <a:r>
              <a:rPr lang="en-GB" sz="2000" b="1" kern="0" dirty="0">
                <a:solidFill>
                  <a:prstClr val="white"/>
                </a:solidFill>
              </a:rPr>
              <a:t>Acute Malnutrition</a:t>
            </a:r>
          </a:p>
          <a:p>
            <a:pPr algn="ctr">
              <a:defRPr/>
            </a:pPr>
            <a:endParaRPr lang="en-GB" sz="1600" kern="0" dirty="0">
              <a:solidFill>
                <a:prstClr val="white"/>
              </a:solidFill>
            </a:endParaRPr>
          </a:p>
          <a:p>
            <a:pPr algn="ctr">
              <a:defRPr/>
            </a:pPr>
            <a:r>
              <a:rPr lang="en-GB" sz="1600" kern="0" dirty="0">
                <a:solidFill>
                  <a:prstClr val="white"/>
                </a:solidFill>
              </a:rPr>
              <a:t>At least 30% of children suffer </a:t>
            </a:r>
            <a:br>
              <a:rPr lang="en-GB" sz="1600" kern="0" dirty="0">
                <a:solidFill>
                  <a:prstClr val="white"/>
                </a:solidFill>
              </a:rPr>
            </a:br>
            <a:r>
              <a:rPr lang="en-GB" sz="1600" kern="0" dirty="0">
                <a:solidFill>
                  <a:prstClr val="white"/>
                </a:solidFill>
              </a:rPr>
              <a:t>from acute malnutrition</a:t>
            </a:r>
          </a:p>
        </p:txBody>
      </p:sp>
      <p:sp>
        <p:nvSpPr>
          <p:cNvPr id="19" name="TextBox 18"/>
          <p:cNvSpPr txBox="1"/>
          <p:nvPr/>
        </p:nvSpPr>
        <p:spPr>
          <a:xfrm>
            <a:off x="215441" y="5376279"/>
            <a:ext cx="3526971" cy="1138773"/>
          </a:xfrm>
          <a:prstGeom prst="rect">
            <a:avLst/>
          </a:prstGeom>
          <a:noFill/>
        </p:spPr>
        <p:txBody>
          <a:bodyPr wrap="square" rtlCol="0">
            <a:spAutoFit/>
          </a:bodyPr>
          <a:lstStyle/>
          <a:p>
            <a:pPr algn="ctr">
              <a:defRPr/>
            </a:pPr>
            <a:r>
              <a:rPr lang="en-GB" sz="2000" b="1" kern="0" dirty="0">
                <a:solidFill>
                  <a:prstClr val="white"/>
                </a:solidFill>
              </a:rPr>
              <a:t>Food Shortages </a:t>
            </a:r>
          </a:p>
          <a:p>
            <a:pPr algn="ctr">
              <a:defRPr/>
            </a:pPr>
            <a:endParaRPr lang="en-GB" sz="1600" kern="0" dirty="0">
              <a:solidFill>
                <a:prstClr val="white"/>
              </a:solidFill>
            </a:endParaRPr>
          </a:p>
          <a:p>
            <a:pPr algn="ctr">
              <a:defRPr/>
            </a:pPr>
            <a:r>
              <a:rPr lang="en-GB" sz="1600" kern="0" dirty="0">
                <a:solidFill>
                  <a:prstClr val="white"/>
                </a:solidFill>
              </a:rPr>
              <a:t>At least 20% of the population </a:t>
            </a:r>
            <a:br>
              <a:rPr lang="en-GB" sz="1600" kern="0" dirty="0">
                <a:solidFill>
                  <a:prstClr val="white"/>
                </a:solidFill>
              </a:rPr>
            </a:br>
            <a:r>
              <a:rPr lang="en-GB" sz="1600" kern="0" dirty="0">
                <a:solidFill>
                  <a:prstClr val="white"/>
                </a:solidFill>
              </a:rPr>
              <a:t>faces extreme food shortages</a:t>
            </a:r>
          </a:p>
        </p:txBody>
      </p:sp>
      <p:sp>
        <p:nvSpPr>
          <p:cNvPr id="20" name="TextBox 19"/>
          <p:cNvSpPr txBox="1"/>
          <p:nvPr/>
        </p:nvSpPr>
        <p:spPr>
          <a:xfrm>
            <a:off x="8447315" y="5376279"/>
            <a:ext cx="3526971" cy="1138773"/>
          </a:xfrm>
          <a:prstGeom prst="rect">
            <a:avLst/>
          </a:prstGeom>
          <a:noFill/>
        </p:spPr>
        <p:txBody>
          <a:bodyPr wrap="square" rtlCol="0">
            <a:spAutoFit/>
          </a:bodyPr>
          <a:lstStyle/>
          <a:p>
            <a:pPr algn="ctr">
              <a:defRPr/>
            </a:pPr>
            <a:r>
              <a:rPr lang="en-GB" sz="2000" b="1" kern="0" dirty="0">
                <a:solidFill>
                  <a:prstClr val="white"/>
                </a:solidFill>
              </a:rPr>
              <a:t>Increased Mortality</a:t>
            </a:r>
          </a:p>
          <a:p>
            <a:pPr algn="ctr">
              <a:defRPr/>
            </a:pPr>
            <a:endParaRPr lang="en-GB" sz="1600" kern="0" dirty="0">
              <a:solidFill>
                <a:prstClr val="white"/>
              </a:solidFill>
            </a:endParaRPr>
          </a:p>
          <a:p>
            <a:pPr algn="ctr">
              <a:defRPr/>
            </a:pPr>
            <a:r>
              <a:rPr lang="en-GB" sz="1600" kern="0" dirty="0">
                <a:solidFill>
                  <a:prstClr val="white"/>
                </a:solidFill>
              </a:rPr>
              <a:t>Daily deaths occur at double </a:t>
            </a:r>
            <a:br>
              <a:rPr lang="en-GB" sz="1600" kern="0" dirty="0">
                <a:solidFill>
                  <a:prstClr val="white"/>
                </a:solidFill>
              </a:rPr>
            </a:br>
            <a:r>
              <a:rPr lang="en-GB" sz="1600" kern="0" dirty="0">
                <a:solidFill>
                  <a:prstClr val="white"/>
                </a:solidFill>
              </a:rPr>
              <a:t>the normal rate</a:t>
            </a:r>
          </a:p>
        </p:txBody>
      </p:sp>
      <p:sp>
        <p:nvSpPr>
          <p:cNvPr id="21" name="Title 2"/>
          <p:cNvSpPr txBox="1">
            <a:spLocks/>
          </p:cNvSpPr>
          <p:nvPr/>
        </p:nvSpPr>
        <p:spPr>
          <a:xfrm>
            <a:off x="14562" y="4670721"/>
            <a:ext cx="12177439" cy="620504"/>
          </a:xfrm>
          <a:prstGeom prst="rect">
            <a:avLst/>
          </a:prstGeom>
        </p:spPr>
        <p:txBody>
          <a:bodyPr vert="horz" lIns="91440" tIns="45720" rIns="91440" bIns="45720" rtlCol="0" anchor="t" anchorCtr="0">
            <a:noAutofit/>
          </a:bodyPr>
          <a:lstStyle>
            <a:lvl1pPr algn="l" defTabSz="914400" rtl="0" eaLnBrk="1" latinLnBrk="0" hangingPunct="1">
              <a:lnSpc>
                <a:spcPct val="85000"/>
              </a:lnSpc>
              <a:spcBef>
                <a:spcPct val="0"/>
              </a:spcBef>
              <a:buNone/>
              <a:defRPr sz="3200" b="0" i="0" kern="1200" baseline="0">
                <a:solidFill>
                  <a:schemeClr val="accent2"/>
                </a:solidFill>
                <a:latin typeface="+mj-lt"/>
                <a:ea typeface="+mj-ea"/>
                <a:cs typeface="+mj-cs"/>
              </a:defRPr>
            </a:lvl1pPr>
          </a:lstStyle>
          <a:p>
            <a:pPr algn="ctr">
              <a:lnSpc>
                <a:spcPct val="100000"/>
              </a:lnSpc>
            </a:pPr>
            <a:r>
              <a:rPr lang="en-US" sz="2133" dirty="0">
                <a:solidFill>
                  <a:prstClr val="white"/>
                </a:solidFill>
                <a:cs typeface="Verdana"/>
              </a:rPr>
              <a:t>Famine is declared when there is evidence of the following three conditions in a single location</a:t>
            </a:r>
            <a:endParaRPr lang="en-US" sz="1600" dirty="0">
              <a:solidFill>
                <a:prstClr val="white"/>
              </a:solidFill>
              <a:latin typeface="Verdana"/>
              <a:cs typeface="Verdana"/>
            </a:endParaRPr>
          </a:p>
        </p:txBody>
      </p:sp>
      <p:cxnSp>
        <p:nvCxnSpPr>
          <p:cNvPr id="22" name="Straight Connector 21"/>
          <p:cNvCxnSpPr/>
          <p:nvPr/>
        </p:nvCxnSpPr>
        <p:spPr>
          <a:xfrm>
            <a:off x="865316" y="5197643"/>
            <a:ext cx="10700085" cy="0"/>
          </a:xfrm>
          <a:prstGeom prst="line">
            <a:avLst/>
          </a:prstGeom>
          <a:noFill/>
          <a:ln w="6350" cap="flat" cmpd="sng" algn="ctr">
            <a:solidFill>
              <a:sysClr val="window" lastClr="FFFFFF"/>
            </a:solidFill>
            <a:prstDash val="solid"/>
            <a:miter lim="800000"/>
          </a:ln>
          <a:effectLst/>
        </p:spPr>
      </p:cxnSp>
    </p:spTree>
    <p:extLst>
      <p:ext uri="{BB962C8B-B14F-4D97-AF65-F5344CB8AC3E}">
        <p14:creationId xmlns:p14="http://schemas.microsoft.com/office/powerpoint/2010/main" val="241064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b="13985"/>
          <a:stretch/>
        </p:blipFill>
        <p:spPr>
          <a:xfrm flipH="1">
            <a:off x="-36098" y="0"/>
            <a:ext cx="12195507" cy="6882063"/>
          </a:xfrm>
          <a:prstGeom prst="rect">
            <a:avLst/>
          </a:prstGeom>
        </p:spPr>
      </p:pic>
      <p:sp>
        <p:nvSpPr>
          <p:cNvPr id="18" name="Rectangle 17"/>
          <p:cNvSpPr/>
          <p:nvPr/>
        </p:nvSpPr>
        <p:spPr>
          <a:xfrm>
            <a:off x="6217659" y="-95534"/>
            <a:ext cx="6009715" cy="6977597"/>
          </a:xfrm>
          <a:prstGeom prst="rect">
            <a:avLst/>
          </a:prstGeom>
          <a:solidFill>
            <a:srgbClr val="373736">
              <a:alpha val="90980"/>
            </a:srgbClr>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10" name="Rectangle 9"/>
          <p:cNvSpPr/>
          <p:nvPr/>
        </p:nvSpPr>
        <p:spPr>
          <a:xfrm>
            <a:off x="-24064" y="-95534"/>
            <a:ext cx="6240293" cy="6977597"/>
          </a:xfrm>
          <a:prstGeom prst="rect">
            <a:avLst/>
          </a:prstGeom>
          <a:solidFill>
            <a:srgbClr val="373736">
              <a:alpha val="90980"/>
            </a:srgbClr>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grpSp>
        <p:nvGrpSpPr>
          <p:cNvPr id="13" name="Group 12"/>
          <p:cNvGrpSpPr/>
          <p:nvPr/>
        </p:nvGrpSpPr>
        <p:grpSpPr>
          <a:xfrm>
            <a:off x="5292848" y="4059419"/>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
        <p:nvSpPr>
          <p:cNvPr id="17" name="Content Placeholder 2"/>
          <p:cNvSpPr txBox="1">
            <a:spLocks/>
          </p:cNvSpPr>
          <p:nvPr/>
        </p:nvSpPr>
        <p:spPr>
          <a:xfrm>
            <a:off x="253556" y="1432413"/>
            <a:ext cx="5153345" cy="435583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en-US" sz="8000" b="1" dirty="0">
                <a:solidFill>
                  <a:srgbClr val="00B0F0"/>
                </a:solidFill>
                <a:latin typeface="Arial" panose="020B0604020202020204" pitchFamily="34" charset="0"/>
                <a:cs typeface="Arial" panose="020B0604020202020204" pitchFamily="34" charset="0"/>
              </a:rPr>
              <a:t>124 million people </a:t>
            </a:r>
            <a:r>
              <a:rPr lang="en-US" sz="5600" dirty="0">
                <a:solidFill>
                  <a:schemeClr val="bg1"/>
                </a:solidFill>
                <a:latin typeface="Arial" panose="020B0604020202020204" pitchFamily="34" charset="0"/>
                <a:cs typeface="Arial" panose="020B0604020202020204" pitchFamily="34" charset="0"/>
              </a:rPr>
              <a:t>across 51 countries facing</a:t>
            </a:r>
            <a:r>
              <a:rPr lang="en-US" sz="5600" i="1" dirty="0">
                <a:solidFill>
                  <a:schemeClr val="bg1"/>
                </a:solidFill>
                <a:latin typeface="Arial" panose="020B0604020202020204" pitchFamily="34" charset="0"/>
                <a:cs typeface="Arial" panose="020B0604020202020204" pitchFamily="34" charset="0"/>
              </a:rPr>
              <a:t> Crisis </a:t>
            </a:r>
            <a:r>
              <a:rPr lang="en-US" sz="5600" dirty="0">
                <a:solidFill>
                  <a:schemeClr val="bg1"/>
                </a:solidFill>
                <a:latin typeface="Arial" panose="020B0604020202020204" pitchFamily="34" charset="0"/>
                <a:cs typeface="Arial" panose="020B0604020202020204" pitchFamily="34" charset="0"/>
              </a:rPr>
              <a:t>(IPC/CH Phase 3) food insecurity or worse</a:t>
            </a:r>
          </a:p>
          <a:p>
            <a:pPr marL="342900" indent="-342900" algn="l">
              <a:lnSpc>
                <a:spcPct val="120000"/>
              </a:lnSpc>
              <a:buFont typeface="Arial" panose="020B0604020202020204" pitchFamily="34" charset="0"/>
              <a:buChar char="•"/>
            </a:pPr>
            <a:endParaRPr lang="en-US" sz="56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5600" dirty="0">
                <a:solidFill>
                  <a:schemeClr val="bg1"/>
                </a:solidFill>
                <a:latin typeface="Arial" panose="020B0604020202020204" pitchFamily="34" charset="0"/>
                <a:cs typeface="Arial" panose="020B0604020202020204" pitchFamily="34" charset="0"/>
              </a:rPr>
              <a:t>Overall </a:t>
            </a:r>
            <a:r>
              <a:rPr lang="en-US" sz="8000" b="1" dirty="0">
                <a:solidFill>
                  <a:srgbClr val="00B0F0"/>
                </a:solidFill>
                <a:latin typeface="Arial" panose="020B0604020202020204" pitchFamily="34" charset="0"/>
                <a:cs typeface="Arial" panose="020B0604020202020204" pitchFamily="34" charset="0"/>
              </a:rPr>
              <a:t>an increase of 16 million </a:t>
            </a:r>
            <a:r>
              <a:rPr lang="en-US" sz="5600" dirty="0">
                <a:solidFill>
                  <a:schemeClr val="bg1"/>
                </a:solidFill>
                <a:latin typeface="Arial" panose="020B0604020202020204" pitchFamily="34" charset="0"/>
                <a:cs typeface="Arial" panose="020B0604020202020204" pitchFamily="34" charset="0"/>
              </a:rPr>
              <a:t>or 15% more people compared with previous year report</a:t>
            </a:r>
          </a:p>
          <a:p>
            <a:pPr marL="342900" indent="-342900" algn="l">
              <a:lnSpc>
                <a:spcPct val="120000"/>
              </a:lnSpc>
              <a:buFont typeface="Arial" panose="020B0604020202020204" pitchFamily="34" charset="0"/>
              <a:buChar char="•"/>
            </a:pPr>
            <a:endParaRPr lang="en-US" sz="56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5600" dirty="0">
                <a:solidFill>
                  <a:schemeClr val="bg1"/>
                </a:solidFill>
                <a:latin typeface="Arial" panose="020B0604020202020204" pitchFamily="34" charset="0"/>
                <a:cs typeface="Arial" panose="020B0604020202020204" pitchFamily="34" charset="0"/>
              </a:rPr>
              <a:t>An </a:t>
            </a:r>
            <a:r>
              <a:rPr lang="en-US" sz="8000" b="1" dirty="0">
                <a:solidFill>
                  <a:srgbClr val="00B0F0"/>
                </a:solidFill>
                <a:latin typeface="Arial" panose="020B0604020202020204" pitchFamily="34" charset="0"/>
                <a:cs typeface="Arial" panose="020B0604020202020204" pitchFamily="34" charset="0"/>
              </a:rPr>
              <a:t>increase of 11 million </a:t>
            </a:r>
            <a:r>
              <a:rPr lang="en-US" sz="5600" dirty="0">
                <a:solidFill>
                  <a:schemeClr val="bg1"/>
                </a:solidFill>
                <a:latin typeface="Arial" panose="020B0604020202020204" pitchFamily="34" charset="0"/>
                <a:cs typeface="Arial" panose="020B0604020202020204" pitchFamily="34" charset="0"/>
              </a:rPr>
              <a:t>or 11% more people in the 45 countries analyzed in both 2017 and 2018 report </a:t>
            </a:r>
          </a:p>
          <a:p>
            <a:pPr marL="342900" indent="-342900" algn="l">
              <a:lnSpc>
                <a:spcPct val="120000"/>
              </a:lnSpc>
              <a:buFont typeface="Arial" panose="020B0604020202020204" pitchFamily="34" charset="0"/>
              <a:buChar char="•"/>
            </a:pPr>
            <a:endParaRPr lang="en-GB"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GB" sz="8000" b="1" dirty="0">
                <a:solidFill>
                  <a:srgbClr val="00B0F0"/>
                </a:solidFill>
                <a:latin typeface="Arial" panose="020B0604020202020204" pitchFamily="34" charset="0"/>
                <a:cs typeface="Arial" panose="020B0604020202020204" pitchFamily="34" charset="0"/>
              </a:rPr>
              <a:t>52 million </a:t>
            </a:r>
            <a:r>
              <a:rPr lang="en-GB" sz="6400" dirty="0">
                <a:solidFill>
                  <a:schemeClr val="bg1"/>
                </a:solidFill>
                <a:latin typeface="Arial" panose="020B0604020202020204" pitchFamily="34" charset="0"/>
                <a:cs typeface="Arial" panose="020B0604020202020204" pitchFamily="34" charset="0"/>
              </a:rPr>
              <a:t>children under-5 acutely malnourished</a:t>
            </a:r>
            <a:endParaRPr lang="en-US"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endParaRPr lang="en-GB"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GB" sz="8000" b="1" dirty="0">
                <a:solidFill>
                  <a:srgbClr val="00B0F0"/>
                </a:solidFill>
                <a:latin typeface="Arial" panose="020B0604020202020204" pitchFamily="34" charset="0"/>
                <a:cs typeface="Arial" panose="020B0604020202020204" pitchFamily="34" charset="0"/>
              </a:rPr>
              <a:t>17 million </a:t>
            </a:r>
            <a:r>
              <a:rPr lang="en-GB" sz="6400" dirty="0">
                <a:solidFill>
                  <a:schemeClr val="bg1"/>
                </a:solidFill>
                <a:latin typeface="Arial" panose="020B0604020202020204" pitchFamily="34" charset="0"/>
                <a:cs typeface="Arial" panose="020B0604020202020204" pitchFamily="34" charset="0"/>
              </a:rPr>
              <a:t>children under-5 severely malnourished </a:t>
            </a:r>
            <a:endParaRPr lang="en-US" sz="6400" dirty="0">
              <a:solidFill>
                <a:schemeClr val="bg1"/>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endParaRPr lang="en-US" sz="4500" dirty="0">
              <a:solidFill>
                <a:schemeClr val="bg1"/>
              </a:solidFill>
              <a:latin typeface="Arial" panose="020B0604020202020204" pitchFamily="34" charset="0"/>
              <a:cs typeface="Arial" panose="020B0604020202020204" pitchFamily="34" charset="0"/>
            </a:endParaRPr>
          </a:p>
          <a:p>
            <a:pPr algn="l"/>
            <a:endParaRPr lang="en-US" sz="2100" dirty="0">
              <a:solidFill>
                <a:schemeClr val="bg1"/>
              </a:solidFill>
              <a:latin typeface="AvenirNext LT Pro Regular" panose="020B0504020202020204" pitchFamily="34" charset="0"/>
            </a:endParaRPr>
          </a:p>
        </p:txBody>
      </p:sp>
      <p:sp>
        <p:nvSpPr>
          <p:cNvPr id="7" name="TextBox 6"/>
          <p:cNvSpPr txBox="1"/>
          <p:nvPr/>
        </p:nvSpPr>
        <p:spPr>
          <a:xfrm>
            <a:off x="276356" y="542943"/>
            <a:ext cx="6059504" cy="461665"/>
          </a:xfrm>
          <a:prstGeom prst="rect">
            <a:avLst/>
          </a:prstGeom>
          <a:noFill/>
        </p:spPr>
        <p:txBody>
          <a:bodyPr wrap="square" rtlCol="0">
            <a:spAutoFit/>
          </a:bodyPr>
          <a:lstStyle/>
          <a:p>
            <a:r>
              <a:rPr lang="en-GB" sz="2400" dirty="0">
                <a:solidFill>
                  <a:srgbClr val="00B0F0"/>
                </a:solidFill>
                <a:latin typeface="Arial" panose="020B0604020202020204" pitchFamily="34" charset="0"/>
                <a:cs typeface="Arial" panose="020B0604020202020204" pitchFamily="34" charset="0"/>
              </a:rPr>
              <a:t>KEY FIGURES</a:t>
            </a:r>
          </a:p>
        </p:txBody>
      </p:sp>
      <p:sp>
        <p:nvSpPr>
          <p:cNvPr id="11" name="TextBox 10"/>
          <p:cNvSpPr txBox="1"/>
          <p:nvPr/>
        </p:nvSpPr>
        <p:spPr>
          <a:xfrm>
            <a:off x="6715539" y="556327"/>
            <a:ext cx="6059504" cy="461665"/>
          </a:xfrm>
          <a:prstGeom prst="rect">
            <a:avLst/>
          </a:prstGeom>
          <a:noFill/>
        </p:spPr>
        <p:txBody>
          <a:bodyPr wrap="square" rtlCol="0">
            <a:spAutoFit/>
          </a:bodyPr>
          <a:lstStyle/>
          <a:p>
            <a:r>
              <a:rPr lang="en-US" sz="2400" dirty="0">
                <a:solidFill>
                  <a:schemeClr val="accent4">
                    <a:lumMod val="75000"/>
                  </a:schemeClr>
                </a:solidFill>
                <a:latin typeface="Arial" panose="020B0604020202020204" pitchFamily="34" charset="0"/>
                <a:cs typeface="Arial" panose="020B0604020202020204" pitchFamily="34" charset="0"/>
              </a:rPr>
              <a:t>MAIN CAUSES OF THE INCREASE</a:t>
            </a:r>
          </a:p>
        </p:txBody>
      </p:sp>
      <p:sp>
        <p:nvSpPr>
          <p:cNvPr id="19" name="Content Placeholder 2"/>
          <p:cNvSpPr txBox="1">
            <a:spLocks/>
          </p:cNvSpPr>
          <p:nvPr/>
        </p:nvSpPr>
        <p:spPr>
          <a:xfrm>
            <a:off x="6335860" y="1432414"/>
            <a:ext cx="5153345" cy="43558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gn="l">
              <a:buFont typeface="Arial" panose="020B0604020202020204" pitchFamily="34" charset="0"/>
              <a:buChar char="•"/>
            </a:pPr>
            <a:r>
              <a:rPr lang="en-US" sz="2400" b="1" dirty="0">
                <a:solidFill>
                  <a:schemeClr val="accent4">
                    <a:lumMod val="75000"/>
                  </a:schemeClr>
                </a:solidFill>
                <a:latin typeface="Arial" panose="020B0604020202020204" pitchFamily="34" charset="0"/>
                <a:cs typeface="Arial" panose="020B0604020202020204" pitchFamily="34" charset="0"/>
              </a:rPr>
              <a:t>New outbreaks and intensified conflict &amp; insecurity</a:t>
            </a:r>
            <a:r>
              <a:rPr lang="en-US" sz="1600" dirty="0">
                <a:solidFill>
                  <a:schemeClr val="bg1"/>
                </a:solidFill>
                <a:latin typeface="Arial" panose="020B0604020202020204" pitchFamily="34" charset="0"/>
                <a:cs typeface="Arial" panose="020B0604020202020204" pitchFamily="34" charset="0"/>
              </a:rPr>
              <a:t> e.g. Yemen, Northern Nigeria, Democratic Republic of Congo, South Sudan and Myanmar</a:t>
            </a:r>
          </a:p>
          <a:p>
            <a:pPr marL="742950" lvl="1" indent="-285750" algn="l">
              <a:buFont typeface="Arial" panose="020B0604020202020204" pitchFamily="34" charset="0"/>
              <a:buChar char="•"/>
            </a:pPr>
            <a:endParaRPr lang="en-US" sz="1600" dirty="0">
              <a:solidFill>
                <a:schemeClr val="bg1"/>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2400" b="1" dirty="0">
                <a:solidFill>
                  <a:schemeClr val="accent4">
                    <a:lumMod val="75000"/>
                  </a:schemeClr>
                </a:solidFill>
                <a:latin typeface="Arial" panose="020B0604020202020204" pitchFamily="34" charset="0"/>
                <a:cs typeface="Arial" panose="020B0604020202020204" pitchFamily="34" charset="0"/>
              </a:rPr>
              <a:t>Consecutive climate shocks </a:t>
            </a:r>
            <a:r>
              <a:rPr lang="en-US" sz="1600" dirty="0">
                <a:solidFill>
                  <a:schemeClr val="bg1"/>
                </a:solidFill>
                <a:latin typeface="Arial" panose="020B0604020202020204" pitchFamily="34" charset="0"/>
                <a:cs typeface="Arial" panose="020B0604020202020204" pitchFamily="34" charset="0"/>
              </a:rPr>
              <a:t>affecting livestock and agricultural production e.g. eastern and southern Africa</a:t>
            </a:r>
          </a:p>
          <a:p>
            <a:pPr algn="l"/>
            <a:endParaRPr lang="en-US" sz="2100" dirty="0">
              <a:solidFill>
                <a:schemeClr val="bg1"/>
              </a:solidFill>
              <a:latin typeface="AvenirNext LT Pro Regular" panose="020B0504020202020204" pitchFamily="34" charset="0"/>
            </a:endParaRPr>
          </a:p>
        </p:txBody>
      </p:sp>
      <p:sp>
        <p:nvSpPr>
          <p:cNvPr id="22" name="Hexagon 21"/>
          <p:cNvSpPr/>
          <p:nvPr/>
        </p:nvSpPr>
        <p:spPr>
          <a:xfrm>
            <a:off x="8894071" y="5272213"/>
            <a:ext cx="1480630" cy="1276406"/>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p:cNvSpPr/>
          <p:nvPr/>
        </p:nvSpPr>
        <p:spPr>
          <a:xfrm>
            <a:off x="10110700" y="4611293"/>
            <a:ext cx="1480630" cy="1276406"/>
          </a:xfrm>
          <a:prstGeom prst="hexagon">
            <a:avLst/>
          </a:prstGeom>
          <a:solidFill>
            <a:srgbClr val="FFFFFF">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rotWithShape="1">
          <a:blip r:embed="rId5" cstate="screen">
            <a:extLst>
              <a:ext uri="{28A0092B-C50C-407E-A947-70E740481C1C}">
                <a14:useLocalDpi xmlns:a14="http://schemas.microsoft.com/office/drawing/2010/main" val="0"/>
              </a:ext>
            </a:extLst>
          </a:blip>
          <a:srcRect r="83793" b="9126"/>
          <a:stretch/>
        </p:blipFill>
        <p:spPr>
          <a:xfrm>
            <a:off x="9112942" y="5207583"/>
            <a:ext cx="1231328" cy="1360232"/>
          </a:xfrm>
          <a:prstGeom prst="rect">
            <a:avLst/>
          </a:prstGeom>
        </p:spPr>
      </p:pic>
      <p:pic>
        <p:nvPicPr>
          <p:cNvPr id="25" name="Picture 24"/>
          <p:cNvPicPr>
            <a:picLocks noChangeAspect="1"/>
          </p:cNvPicPr>
          <p:nvPr/>
        </p:nvPicPr>
        <p:blipFill rotWithShape="1">
          <a:blip r:embed="rId5" cstate="screen">
            <a:extLst>
              <a:ext uri="{28A0092B-C50C-407E-A947-70E740481C1C}">
                <a14:useLocalDpi xmlns:a14="http://schemas.microsoft.com/office/drawing/2010/main" val="0"/>
              </a:ext>
            </a:extLst>
          </a:blip>
          <a:srcRect l="23857" r="53779" b="17094"/>
          <a:stretch/>
        </p:blipFill>
        <p:spPr>
          <a:xfrm>
            <a:off x="10345699" y="4920414"/>
            <a:ext cx="1095036" cy="799774"/>
          </a:xfrm>
          <a:prstGeom prst="rect">
            <a:avLst/>
          </a:prstGeom>
        </p:spPr>
      </p:pic>
    </p:spTree>
    <p:extLst>
      <p:ext uri="{BB962C8B-B14F-4D97-AF65-F5344CB8AC3E}">
        <p14:creationId xmlns:p14="http://schemas.microsoft.com/office/powerpoint/2010/main" val="1632748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l="16606" r="28526"/>
          <a:stretch/>
        </p:blipFill>
        <p:spPr>
          <a:xfrm>
            <a:off x="6540767" y="-101995"/>
            <a:ext cx="5755866" cy="6975076"/>
          </a:xfrm>
          <a:prstGeom prst="rect">
            <a:avLst/>
          </a:prstGeom>
        </p:spPr>
      </p:pic>
      <p:sp>
        <p:nvSpPr>
          <p:cNvPr id="10" name="Rectangle 9"/>
          <p:cNvSpPr/>
          <p:nvPr/>
        </p:nvSpPr>
        <p:spPr>
          <a:xfrm>
            <a:off x="-24063" y="-109181"/>
            <a:ext cx="6564830" cy="7000226"/>
          </a:xfrm>
          <a:prstGeom prst="rect">
            <a:avLst/>
          </a:prstGeom>
          <a:solidFill>
            <a:srgbClr val="373736"/>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grpSp>
        <p:nvGrpSpPr>
          <p:cNvPr id="13" name="Group 12"/>
          <p:cNvGrpSpPr/>
          <p:nvPr/>
        </p:nvGrpSpPr>
        <p:grpSpPr>
          <a:xfrm>
            <a:off x="5593150" y="3842486"/>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
        <p:nvSpPr>
          <p:cNvPr id="17" name="Content Placeholder 2"/>
          <p:cNvSpPr txBox="1">
            <a:spLocks/>
          </p:cNvSpPr>
          <p:nvPr/>
        </p:nvSpPr>
        <p:spPr>
          <a:xfrm>
            <a:off x="260037" y="614178"/>
            <a:ext cx="5333113" cy="5835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600" b="1" dirty="0">
                <a:solidFill>
                  <a:schemeClr val="accent4">
                    <a:lumMod val="75000"/>
                  </a:schemeClr>
                </a:solidFill>
                <a:latin typeface="Arial" panose="020B0604020202020204" pitchFamily="34" charset="0"/>
                <a:cs typeface="Arial" panose="020B0604020202020204" pitchFamily="34" charset="0"/>
              </a:rPr>
              <a:t>18 countries or territories with almost 74 million food-insecure people in need of urgent assistance</a:t>
            </a:r>
          </a:p>
          <a:p>
            <a:pPr algn="l">
              <a:lnSpc>
                <a:spcPct val="120000"/>
              </a:lnSpc>
            </a:pPr>
            <a:endParaRPr lang="en-US" sz="2000" dirty="0">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11 countries in Africa </a:t>
            </a:r>
            <a:r>
              <a:rPr lang="en-US" sz="1600" dirty="0">
                <a:solidFill>
                  <a:schemeClr val="bg1"/>
                </a:solidFill>
                <a:latin typeface="Arial" panose="020B0604020202020204" pitchFamily="34" charset="0"/>
                <a:cs typeface="Arial" panose="020B0604020202020204" pitchFamily="34" charset="0"/>
              </a:rPr>
              <a:t>- about 37 million food- insecure people</a:t>
            </a: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4 countries in the Middle-East </a:t>
            </a:r>
            <a:r>
              <a:rPr lang="en-US" sz="1600" dirty="0">
                <a:solidFill>
                  <a:schemeClr val="bg1"/>
                </a:solidFill>
                <a:latin typeface="Arial" panose="020B0604020202020204" pitchFamily="34" charset="0"/>
                <a:cs typeface="Arial" panose="020B0604020202020204" pitchFamily="34" charset="0"/>
              </a:rPr>
              <a:t>– about 27 million food-insecure people  </a:t>
            </a: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2 countries in Asia  </a:t>
            </a:r>
            <a:r>
              <a:rPr lang="en-US" sz="1600" dirty="0">
                <a:solidFill>
                  <a:schemeClr val="bg1"/>
                </a:solidFill>
                <a:latin typeface="Arial" panose="020B0604020202020204" pitchFamily="34" charset="0"/>
                <a:cs typeface="Arial" panose="020B0604020202020204" pitchFamily="34" charset="0"/>
              </a:rPr>
              <a:t>– over 8 million food-insecure people  </a:t>
            </a:r>
          </a:p>
          <a:p>
            <a:pPr marL="800100" lvl="1" indent="-342900" algn="l">
              <a:lnSpc>
                <a:spcPct val="100000"/>
              </a:lnSpc>
              <a:buFont typeface="Arial" panose="020B0604020202020204" pitchFamily="34" charset="0"/>
              <a:buChar char="•"/>
            </a:pPr>
            <a:r>
              <a:rPr lang="en-US" sz="1600" dirty="0">
                <a:solidFill>
                  <a:srgbClr val="00B0F0"/>
                </a:solidFill>
                <a:latin typeface="Arial" panose="020B0604020202020204" pitchFamily="34" charset="0"/>
                <a:cs typeface="Arial" panose="020B0604020202020204" pitchFamily="34" charset="0"/>
              </a:rPr>
              <a:t>1 country in Europe </a:t>
            </a:r>
            <a:r>
              <a:rPr lang="en-US" sz="1600" dirty="0">
                <a:solidFill>
                  <a:schemeClr val="bg1"/>
                </a:solidFill>
                <a:latin typeface="Arial" panose="020B0604020202020204" pitchFamily="34" charset="0"/>
                <a:cs typeface="Arial" panose="020B0604020202020204" pitchFamily="34" charset="0"/>
              </a:rPr>
              <a:t>- over 1 million food-insecure people</a:t>
            </a:r>
          </a:p>
          <a:p>
            <a:pPr marL="800100" lvl="1" indent="-342900" algn="l">
              <a:lnSpc>
                <a:spcPct val="120000"/>
              </a:lnSpc>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lgn="l">
              <a:lnSpc>
                <a:spcPct val="120000"/>
              </a:lnSpc>
            </a:pPr>
            <a:r>
              <a:rPr lang="en-US" sz="1600" b="1" dirty="0">
                <a:solidFill>
                  <a:schemeClr val="bg1"/>
                </a:solidFill>
                <a:latin typeface="Arial" panose="020B0604020202020204" pitchFamily="34" charset="0"/>
                <a:cs typeface="Arial" panose="020B0604020202020204" pitchFamily="34" charset="0"/>
              </a:rPr>
              <a:t>Very high rates of acute child malnutrition are found in areas affected by conflict </a:t>
            </a:r>
          </a:p>
          <a:p>
            <a:pPr marL="800100" lvl="1" indent="-342900" algn="l">
              <a:lnSpc>
                <a:spcPct val="120000"/>
              </a:lnSpc>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North Darfur in Sudan; South Sudan; Lac region of Chad; northern Nigeria</a:t>
            </a:r>
          </a:p>
          <a:p>
            <a:pPr algn="l">
              <a:lnSpc>
                <a:spcPct val="120000"/>
              </a:lnSpc>
            </a:pPr>
            <a:r>
              <a:rPr lang="en-GB" sz="1600" b="1" dirty="0">
                <a:solidFill>
                  <a:schemeClr val="bg1"/>
                </a:solidFill>
                <a:latin typeface="Arial" panose="020B0604020202020204" pitchFamily="34" charset="0"/>
                <a:cs typeface="Arial" panose="020B0604020202020204" pitchFamily="34" charset="0"/>
              </a:rPr>
              <a:t>155 million children under-5 are stunted of whom 122 million  (80 percent) live in fragile and conflict affected states</a:t>
            </a:r>
            <a:endParaRPr lang="en-US" sz="1600" b="1" dirty="0">
              <a:solidFill>
                <a:schemeClr val="bg1"/>
              </a:solidFill>
              <a:latin typeface="Arial" panose="020B0604020202020204" pitchFamily="34" charset="0"/>
              <a:cs typeface="Arial" panose="020B0604020202020204" pitchFamily="34" charset="0"/>
            </a:endParaRPr>
          </a:p>
          <a:p>
            <a:pPr algn="l">
              <a:lnSpc>
                <a:spcPct val="120000"/>
              </a:lnSpc>
            </a:pPr>
            <a:endParaRPr lang="en-US" sz="2000" dirty="0">
              <a:solidFill>
                <a:schemeClr val="bg1"/>
              </a:solidFill>
              <a:latin typeface="AvenirNext LT Pro Regular" panose="020B0504020202020204" pitchFamily="34" charset="0"/>
            </a:endParaRPr>
          </a:p>
        </p:txBody>
      </p:sp>
      <p:sp>
        <p:nvSpPr>
          <p:cNvPr id="7" name="TextBox 6"/>
          <p:cNvSpPr txBox="1"/>
          <p:nvPr/>
        </p:nvSpPr>
        <p:spPr>
          <a:xfrm>
            <a:off x="228600" y="164269"/>
            <a:ext cx="6059504"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CONFLICT AND INSECURITY</a:t>
            </a:r>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257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2001" cy="6858000"/>
          </a:xfrm>
          <a:prstGeom prst="rect">
            <a:avLst/>
          </a:prstGeom>
          <a:solidFill>
            <a:srgbClr val="5A9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37353" y="2475683"/>
            <a:ext cx="4215063" cy="1584445"/>
          </a:xfrm>
        </p:spPr>
        <p:txBody>
          <a:bodyPr>
            <a:noAutofit/>
          </a:bodyPr>
          <a:lstStyle/>
          <a:p>
            <a:r>
              <a:rPr lang="en-US" sz="3200" b="1" dirty="0">
                <a:solidFill>
                  <a:schemeClr val="bg1"/>
                </a:solidFill>
                <a:latin typeface="Arial" panose="020B0604020202020204" pitchFamily="34" charset="0"/>
                <a:ea typeface="+mn-ea"/>
                <a:cs typeface="Arial" panose="020B0604020202020204" pitchFamily="34" charset="0"/>
              </a:rPr>
              <a:t>Number of people in hunger </a:t>
            </a:r>
            <a:r>
              <a:rPr lang="en-US" sz="3200" b="1" i="1" dirty="0">
                <a:solidFill>
                  <a:schemeClr val="bg1"/>
                </a:solidFill>
                <a:latin typeface="Arial" panose="020B0604020202020204" pitchFamily="34" charset="0"/>
                <a:ea typeface="+mn-ea"/>
                <a:cs typeface="Arial" panose="020B0604020202020204" pitchFamily="34" charset="0"/>
              </a:rPr>
              <a:t>Crisis</a:t>
            </a:r>
            <a:r>
              <a:rPr lang="en-US" sz="3200" b="1" dirty="0">
                <a:solidFill>
                  <a:schemeClr val="bg1"/>
                </a:solidFill>
                <a:latin typeface="Arial" panose="020B0604020202020204" pitchFamily="34" charset="0"/>
                <a:ea typeface="+mn-ea"/>
                <a:cs typeface="Arial" panose="020B0604020202020204" pitchFamily="34" charset="0"/>
              </a:rPr>
              <a:t> or worse in countries affected by </a:t>
            </a:r>
            <a:r>
              <a:rPr lang="en-US" sz="3200" b="1" dirty="0">
                <a:solidFill>
                  <a:srgbClr val="373736"/>
                </a:solidFill>
                <a:latin typeface="Arial" panose="020B0604020202020204" pitchFamily="34" charset="0"/>
                <a:ea typeface="+mn-ea"/>
                <a:cs typeface="Arial" panose="020B0604020202020204" pitchFamily="34" charset="0"/>
              </a:rPr>
              <a:t>conflict</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t="3511" b="51227"/>
          <a:stretch/>
        </p:blipFill>
        <p:spPr>
          <a:xfrm>
            <a:off x="5970813" y="0"/>
            <a:ext cx="6221187" cy="6849304"/>
          </a:xfrm>
          <a:prstGeom prst="rect">
            <a:avLst/>
          </a:prstGeom>
        </p:spPr>
      </p:pic>
    </p:spTree>
    <p:extLst>
      <p:ext uri="{BB962C8B-B14F-4D97-AF65-F5344CB8AC3E}">
        <p14:creationId xmlns:p14="http://schemas.microsoft.com/office/powerpoint/2010/main" val="131157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t="6099"/>
          <a:stretch/>
        </p:blipFill>
        <p:spPr>
          <a:xfrm>
            <a:off x="7227973" y="-163774"/>
            <a:ext cx="5006279" cy="7051403"/>
          </a:xfrm>
          <a:prstGeom prst="rect">
            <a:avLst/>
          </a:prstGeom>
        </p:spPr>
      </p:pic>
      <p:sp>
        <p:nvSpPr>
          <p:cNvPr id="10" name="Rectangle 9"/>
          <p:cNvSpPr/>
          <p:nvPr/>
        </p:nvSpPr>
        <p:spPr>
          <a:xfrm>
            <a:off x="-24064" y="-109182"/>
            <a:ext cx="7380803" cy="6991245"/>
          </a:xfrm>
          <a:prstGeom prst="rect">
            <a:avLst/>
          </a:prstGeom>
          <a:solidFill>
            <a:srgbClr val="373736"/>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17" name="Content Placeholder 2"/>
          <p:cNvSpPr txBox="1">
            <a:spLocks/>
          </p:cNvSpPr>
          <p:nvPr/>
        </p:nvSpPr>
        <p:spPr>
          <a:xfrm>
            <a:off x="228600" y="936860"/>
            <a:ext cx="6146149" cy="58353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sz="1800" b="1" dirty="0">
                <a:solidFill>
                  <a:schemeClr val="accent4">
                    <a:lumMod val="75000"/>
                  </a:schemeClr>
                </a:solidFill>
                <a:latin typeface="Arial" panose="020B0604020202020204" pitchFamily="34" charset="0"/>
                <a:cs typeface="Arial" panose="020B0604020202020204" pitchFamily="34" charset="0"/>
              </a:rPr>
              <a:t>23 countries with over 39 million food-insecure people in need of urgent assistance</a:t>
            </a:r>
          </a:p>
          <a:p>
            <a:pPr algn="l">
              <a:lnSpc>
                <a:spcPct val="120000"/>
              </a:lnSpc>
            </a:pPr>
            <a:endParaRPr lang="en-US" sz="1800" b="1" dirty="0">
              <a:solidFill>
                <a:schemeClr val="accent4">
                  <a:lumMod val="75000"/>
                </a:schemeClr>
              </a:solidFill>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GB" sz="1800" dirty="0">
                <a:solidFill>
                  <a:srgbClr val="00B0F0"/>
                </a:solidFill>
                <a:latin typeface="Arial" panose="020B0604020202020204" pitchFamily="34" charset="0"/>
                <a:cs typeface="Arial" panose="020B0604020202020204" pitchFamily="34" charset="0"/>
              </a:rPr>
              <a:t>15 countries in Africa </a:t>
            </a:r>
            <a:r>
              <a:rPr lang="en-GB" sz="1800" dirty="0">
                <a:solidFill>
                  <a:schemeClr val="bg1"/>
                </a:solidFill>
                <a:latin typeface="Arial" panose="020B0604020202020204" pitchFamily="34" charset="0"/>
                <a:cs typeface="Arial" panose="020B0604020202020204" pitchFamily="34" charset="0"/>
              </a:rPr>
              <a:t>– almost 32 million people food- insecure</a:t>
            </a:r>
          </a:p>
          <a:p>
            <a:pPr marL="800100" lvl="1" indent="-342900" algn="l">
              <a:lnSpc>
                <a:spcPct val="100000"/>
              </a:lnSpc>
              <a:buFont typeface="Arial" panose="020B0604020202020204" pitchFamily="34" charset="0"/>
              <a:buChar char="•"/>
            </a:pPr>
            <a:endParaRPr lang="en-GB" sz="1800" dirty="0">
              <a:solidFill>
                <a:srgbClr val="00B0F0"/>
              </a:solidFill>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GB" sz="1800" dirty="0">
                <a:solidFill>
                  <a:srgbClr val="00B0F0"/>
                </a:solidFill>
                <a:latin typeface="Arial" panose="020B0604020202020204" pitchFamily="34" charset="0"/>
                <a:cs typeface="Arial" panose="020B0604020202020204" pitchFamily="34" charset="0"/>
              </a:rPr>
              <a:t> 3 countries in South Asia </a:t>
            </a:r>
            <a:r>
              <a:rPr lang="en-GB" sz="1800" dirty="0">
                <a:solidFill>
                  <a:schemeClr val="bg1"/>
                </a:solidFill>
                <a:latin typeface="Arial" panose="020B0604020202020204" pitchFamily="34" charset="0"/>
                <a:cs typeface="Arial" panose="020B0604020202020204" pitchFamily="34" charset="0"/>
              </a:rPr>
              <a:t>- over 4 million people food- insecure </a:t>
            </a:r>
          </a:p>
          <a:p>
            <a:pPr marL="800100" lvl="1" indent="-342900" algn="l">
              <a:lnSpc>
                <a:spcPct val="100000"/>
              </a:lnSpc>
              <a:buFont typeface="Arial" panose="020B0604020202020204" pitchFamily="34" charset="0"/>
              <a:buChar char="•"/>
            </a:pPr>
            <a:endParaRPr lang="en-GB" sz="1800" dirty="0">
              <a:solidFill>
                <a:srgbClr val="00B0F0"/>
              </a:solidFill>
              <a:latin typeface="Arial" panose="020B0604020202020204" pitchFamily="34" charset="0"/>
              <a:cs typeface="Arial" panose="020B0604020202020204" pitchFamily="34" charset="0"/>
            </a:endParaRPr>
          </a:p>
          <a:p>
            <a:pPr marL="800100" lvl="1" indent="-342900" algn="l">
              <a:lnSpc>
                <a:spcPct val="100000"/>
              </a:lnSpc>
              <a:buFont typeface="Arial" panose="020B0604020202020204" pitchFamily="34" charset="0"/>
              <a:buChar char="•"/>
            </a:pPr>
            <a:r>
              <a:rPr lang="en-GB" sz="1800" dirty="0">
                <a:solidFill>
                  <a:srgbClr val="00B0F0"/>
                </a:solidFill>
                <a:latin typeface="Arial" panose="020B0604020202020204" pitchFamily="34" charset="0"/>
                <a:cs typeface="Arial" panose="020B0604020202020204" pitchFamily="34" charset="0"/>
              </a:rPr>
              <a:t> 5 countries in Latin America &amp; the Caribbean – </a:t>
            </a:r>
            <a:r>
              <a:rPr lang="en-GB" sz="1800" dirty="0">
                <a:solidFill>
                  <a:schemeClr val="bg1"/>
                </a:solidFill>
                <a:latin typeface="Arial" panose="020B0604020202020204" pitchFamily="34" charset="0"/>
                <a:cs typeface="Arial" panose="020B0604020202020204" pitchFamily="34" charset="0"/>
              </a:rPr>
              <a:t>over 3 million people-food insecure</a:t>
            </a:r>
          </a:p>
          <a:p>
            <a:pPr marL="800100" lvl="1" indent="-342900" algn="l">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l">
              <a:lnSpc>
                <a:spcPct val="120000"/>
              </a:lnSpc>
            </a:pPr>
            <a:r>
              <a:rPr lang="en-GB" sz="1800" b="1" dirty="0">
                <a:solidFill>
                  <a:schemeClr val="bg1"/>
                </a:solidFill>
                <a:latin typeface="Arial" panose="020B0604020202020204" pitchFamily="34" charset="0"/>
                <a:cs typeface="Arial" panose="020B0604020202020204" pitchFamily="34" charset="0"/>
              </a:rPr>
              <a:t>High acute malnutrition rates persist particularly in areas with climate shocks</a:t>
            </a:r>
          </a:p>
          <a:p>
            <a:pPr marL="800100" lvl="1" indent="-342900" algn="l">
              <a:lnSpc>
                <a:spcPct val="120000"/>
              </a:lnSpc>
              <a:buFont typeface="Arial" panose="020B0604020202020204" pitchFamily="34" charset="0"/>
              <a:buChar char="•"/>
            </a:pPr>
            <a:r>
              <a:rPr lang="en-GB" sz="1800" dirty="0">
                <a:solidFill>
                  <a:schemeClr val="bg1"/>
                </a:solidFill>
                <a:latin typeface="Arial" panose="020B0604020202020204" pitchFamily="34" charset="0"/>
                <a:cs typeface="Arial" panose="020B0604020202020204" pitchFamily="34" charset="0"/>
              </a:rPr>
              <a:t>Northern Kenya, Sindh province in Pakistan, Ethiopia and Madagascar</a:t>
            </a:r>
          </a:p>
        </p:txBody>
      </p:sp>
      <p:sp>
        <p:nvSpPr>
          <p:cNvPr id="7" name="TextBox 6"/>
          <p:cNvSpPr txBox="1"/>
          <p:nvPr/>
        </p:nvSpPr>
        <p:spPr>
          <a:xfrm>
            <a:off x="228600" y="312553"/>
            <a:ext cx="6059504"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CLIMATE SHOCKS</a:t>
            </a:r>
            <a:endParaRPr lang="en-GB" sz="24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6332522" y="3854518"/>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Tree>
    <p:extLst>
      <p:ext uri="{BB962C8B-B14F-4D97-AF65-F5344CB8AC3E}">
        <p14:creationId xmlns:p14="http://schemas.microsoft.com/office/powerpoint/2010/main" val="4093566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2192001" cy="6858000"/>
          </a:xfrm>
          <a:prstGeom prst="rect">
            <a:avLst/>
          </a:prstGeom>
          <a:solidFill>
            <a:srgbClr val="5A9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099061" y="2470650"/>
            <a:ext cx="4215063" cy="1584445"/>
          </a:xfrm>
        </p:spPr>
        <p:txBody>
          <a:bodyPr>
            <a:noAutofit/>
          </a:bodyPr>
          <a:lstStyle/>
          <a:p>
            <a:r>
              <a:rPr lang="en-US" sz="3200" b="1" dirty="0">
                <a:solidFill>
                  <a:schemeClr val="bg1"/>
                </a:solidFill>
                <a:latin typeface="Arial" panose="020B0604020202020204" pitchFamily="34" charset="0"/>
                <a:cs typeface="Arial" panose="020B0604020202020204" pitchFamily="34" charset="0"/>
              </a:rPr>
              <a:t>Number of people in hunger </a:t>
            </a:r>
            <a:r>
              <a:rPr lang="en-US" sz="3200" b="1" i="1" dirty="0">
                <a:solidFill>
                  <a:schemeClr val="bg1"/>
                </a:solidFill>
                <a:latin typeface="Arial" panose="020B0604020202020204" pitchFamily="34" charset="0"/>
                <a:cs typeface="Arial" panose="020B0604020202020204" pitchFamily="34" charset="0"/>
              </a:rPr>
              <a:t>Crisis</a:t>
            </a:r>
            <a:r>
              <a:rPr lang="en-US" sz="3200" b="1" dirty="0">
                <a:solidFill>
                  <a:schemeClr val="bg1"/>
                </a:solidFill>
                <a:latin typeface="Arial" panose="020B0604020202020204" pitchFamily="34" charset="0"/>
                <a:cs typeface="Arial" panose="020B0604020202020204" pitchFamily="34" charset="0"/>
              </a:rPr>
              <a:t> or worse in countries affected by </a:t>
            </a:r>
            <a:r>
              <a:rPr lang="en-GB" sz="3200" b="1" dirty="0">
                <a:solidFill>
                  <a:srgbClr val="373736"/>
                </a:solidFill>
                <a:latin typeface="Arial" panose="020B0604020202020204" pitchFamily="34" charset="0"/>
                <a:ea typeface="+mn-ea"/>
                <a:cs typeface="Arial" panose="020B0604020202020204" pitchFamily="34" charset="0"/>
              </a:rPr>
              <a:t>climate shocks</a:t>
            </a:r>
            <a:endParaRPr lang="en-US" sz="3200" b="1" dirty="0">
              <a:solidFill>
                <a:srgbClr val="373736"/>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t="54336" b="266"/>
          <a:stretch/>
        </p:blipFill>
        <p:spPr>
          <a:xfrm>
            <a:off x="0" y="0"/>
            <a:ext cx="6221187" cy="6870032"/>
          </a:xfrm>
          <a:prstGeom prst="rect">
            <a:avLst/>
          </a:prstGeom>
        </p:spPr>
      </p:pic>
    </p:spTree>
    <p:extLst>
      <p:ext uri="{BB962C8B-B14F-4D97-AF65-F5344CB8AC3E}">
        <p14:creationId xmlns:p14="http://schemas.microsoft.com/office/powerpoint/2010/main" val="3949180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695" r="25067" b="17206"/>
          <a:stretch/>
        </p:blipFill>
        <p:spPr>
          <a:xfrm>
            <a:off x="-136478" y="-47276"/>
            <a:ext cx="9190728" cy="6926555"/>
          </a:xfrm>
          <a:prstGeom prst="rect">
            <a:avLst/>
          </a:prstGeom>
        </p:spPr>
      </p:pic>
      <p:sp>
        <p:nvSpPr>
          <p:cNvPr id="5" name="Rectangle 4"/>
          <p:cNvSpPr/>
          <p:nvPr/>
        </p:nvSpPr>
        <p:spPr>
          <a:xfrm>
            <a:off x="-163772" y="-47926"/>
            <a:ext cx="9218022" cy="6989082"/>
          </a:xfrm>
          <a:prstGeom prst="rect">
            <a:avLst/>
          </a:prstGeom>
          <a:solidFill>
            <a:srgbClr val="373736">
              <a:alpha val="80000"/>
            </a:srgb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604446" y="1112873"/>
            <a:ext cx="4780032" cy="5036162"/>
          </a:xfrm>
        </p:spPr>
        <p:txBody>
          <a:bodyPr>
            <a:noAutofit/>
          </a:bodyPr>
          <a:lstStyle/>
          <a:p>
            <a:r>
              <a:rPr lang="en-US" sz="3200" b="1" dirty="0" smtClean="0">
                <a:solidFill>
                  <a:schemeClr val="bg1"/>
                </a:solidFill>
                <a:latin typeface="Arial" panose="020B0604020202020204" pitchFamily="34" charset="0"/>
                <a:ea typeface="+mn-ea"/>
                <a:cs typeface="Arial" panose="020B0604020202020204" pitchFamily="34" charset="0"/>
              </a:rPr>
              <a:t>Combination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of conflict and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climatic events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has fostered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b="1" dirty="0" smtClean="0">
                <a:solidFill>
                  <a:schemeClr val="bg1"/>
                </a:solidFill>
                <a:latin typeface="Arial" panose="020B0604020202020204" pitchFamily="34" charset="0"/>
                <a:ea typeface="+mn-ea"/>
                <a:cs typeface="Arial" panose="020B0604020202020204" pitchFamily="34" charset="0"/>
              </a:rPr>
              <a:t>large-scale displacement </a:t>
            </a:r>
            <a:br>
              <a:rPr lang="en-US" sz="3200" b="1" dirty="0" smtClean="0">
                <a:solidFill>
                  <a:schemeClr val="bg1"/>
                </a:solidFill>
                <a:latin typeface="Arial" panose="020B0604020202020204" pitchFamily="34" charset="0"/>
                <a:ea typeface="+mn-ea"/>
                <a:cs typeface="Arial" panose="020B0604020202020204" pitchFamily="34" charset="0"/>
              </a:rPr>
            </a:br>
            <a:r>
              <a:rPr lang="en-US" sz="3200" dirty="0" smtClean="0">
                <a:solidFill>
                  <a:schemeClr val="bg1"/>
                </a:solidFill>
                <a:latin typeface="Arial" panose="020B0604020202020204" pitchFamily="34" charset="0"/>
                <a:ea typeface="+mn-ea"/>
                <a:cs typeface="Arial" panose="020B0604020202020204" pitchFamily="34" charset="0"/>
              </a:rPr>
              <a:t>(internal &amp; external)</a:t>
            </a:r>
            <a:endParaRPr lang="en-US" sz="3200" dirty="0">
              <a:solidFill>
                <a:schemeClr val="bg1"/>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054250" y="-47926"/>
            <a:ext cx="3137750" cy="6871648"/>
          </a:xfrm>
          <a:prstGeom prst="rect">
            <a:avLst/>
          </a:prstGeom>
          <a:ln w="28575">
            <a:solidFill>
              <a:schemeClr val="bg1"/>
            </a:solidFill>
          </a:ln>
        </p:spPr>
      </p:pic>
    </p:spTree>
    <p:extLst>
      <p:ext uri="{BB962C8B-B14F-4D97-AF65-F5344CB8AC3E}">
        <p14:creationId xmlns:p14="http://schemas.microsoft.com/office/powerpoint/2010/main" val="42162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r="1174" b="16402"/>
          <a:stretch/>
        </p:blipFill>
        <p:spPr>
          <a:xfrm>
            <a:off x="-9956" y="-24608"/>
            <a:ext cx="12161851" cy="6858546"/>
          </a:xfrm>
          <a:prstGeom prst="rect">
            <a:avLst/>
          </a:prstGeom>
        </p:spPr>
      </p:pic>
      <p:sp>
        <p:nvSpPr>
          <p:cNvPr id="20" name="Rectangle 19"/>
          <p:cNvSpPr/>
          <p:nvPr/>
        </p:nvSpPr>
        <p:spPr>
          <a:xfrm>
            <a:off x="-9956" y="-24608"/>
            <a:ext cx="12201956" cy="854242"/>
          </a:xfrm>
          <a:prstGeom prst="rect">
            <a:avLst/>
          </a:prstGeom>
          <a:solidFill>
            <a:srgbClr val="3D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24064" y="829634"/>
            <a:ext cx="12216064" cy="6052429"/>
          </a:xfrm>
          <a:prstGeom prst="rect">
            <a:avLst/>
          </a:prstGeom>
          <a:solidFill>
            <a:srgbClr val="373736">
              <a:alpha val="85098"/>
            </a:srgbClr>
          </a:solidFill>
          <a:ln w="19050">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17" name="Content Placeholder 2"/>
          <p:cNvSpPr txBox="1">
            <a:spLocks/>
          </p:cNvSpPr>
          <p:nvPr/>
        </p:nvSpPr>
        <p:spPr>
          <a:xfrm>
            <a:off x="318939" y="959341"/>
            <a:ext cx="4210604" cy="1914963"/>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7200" b="1" dirty="0" smtClean="0">
                <a:solidFill>
                  <a:schemeClr val="bg1"/>
                </a:solidFill>
                <a:latin typeface="Arial" panose="020B0604020202020204" pitchFamily="34" charset="0"/>
                <a:cs typeface="Arial" panose="020B0604020202020204" pitchFamily="34" charset="0"/>
              </a:rPr>
              <a:t>Peak of food insecurity in 2017</a:t>
            </a:r>
          </a:p>
          <a:p>
            <a:pPr marL="342900" indent="-342900" algn="l">
              <a:lnSpc>
                <a:spcPct val="120000"/>
              </a:lnSpc>
              <a:buFont typeface="Arial" panose="020B0604020202020204" pitchFamily="34" charset="0"/>
              <a:buChar char="•"/>
            </a:pPr>
            <a:r>
              <a:rPr lang="en-US" sz="6400" b="1" dirty="0">
                <a:solidFill>
                  <a:srgbClr val="00B0F0"/>
                </a:solidFill>
                <a:latin typeface="Arial" panose="020B0604020202020204" pitchFamily="34" charset="0"/>
                <a:cs typeface="Arial" panose="020B0604020202020204" pitchFamily="34" charset="0"/>
              </a:rPr>
              <a:t>Yemen – 17 million (60%) </a:t>
            </a:r>
          </a:p>
          <a:p>
            <a:pPr marL="342900" indent="-342900" algn="l">
              <a:lnSpc>
                <a:spcPct val="120000"/>
              </a:lnSpc>
              <a:buFont typeface="Arial" panose="020B0604020202020204" pitchFamily="34" charset="0"/>
              <a:buChar char="•"/>
            </a:pPr>
            <a:r>
              <a:rPr lang="en-US" sz="6400" b="1" dirty="0" smtClean="0">
                <a:solidFill>
                  <a:srgbClr val="00B0F0"/>
                </a:solidFill>
                <a:latin typeface="Arial" panose="020B0604020202020204" pitchFamily="34" charset="0"/>
                <a:cs typeface="Arial" panose="020B0604020202020204" pitchFamily="34" charset="0"/>
              </a:rPr>
              <a:t>South </a:t>
            </a:r>
            <a:r>
              <a:rPr lang="en-US" sz="6400" b="1" dirty="0">
                <a:solidFill>
                  <a:srgbClr val="00B0F0"/>
                </a:solidFill>
                <a:latin typeface="Arial" panose="020B0604020202020204" pitchFamily="34" charset="0"/>
                <a:cs typeface="Arial" panose="020B0604020202020204" pitchFamily="34" charset="0"/>
              </a:rPr>
              <a:t>Sudan – 6.1 million (50</a:t>
            </a:r>
            <a:r>
              <a:rPr lang="en-US" sz="6400" b="1" dirty="0" smtClean="0">
                <a:solidFill>
                  <a:srgbClr val="00B0F0"/>
                </a:solidFill>
                <a:latin typeface="Arial" panose="020B0604020202020204" pitchFamily="34" charset="0"/>
                <a:cs typeface="Arial" panose="020B0604020202020204" pitchFamily="34" charset="0"/>
              </a:rPr>
              <a:t>%)</a:t>
            </a:r>
            <a:endParaRPr lang="en-US" sz="6400" b="1" dirty="0">
              <a:solidFill>
                <a:srgbClr val="00B0F0"/>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6400" b="1" dirty="0" smtClean="0">
                <a:solidFill>
                  <a:srgbClr val="00B0F0"/>
                </a:solidFill>
                <a:latin typeface="Arial" panose="020B0604020202020204" pitchFamily="34" charset="0"/>
                <a:cs typeface="Arial" panose="020B0604020202020204" pitchFamily="34" charset="0"/>
              </a:rPr>
              <a:t>Somalia </a:t>
            </a:r>
            <a:r>
              <a:rPr lang="en-US" sz="6400" b="1" dirty="0">
                <a:solidFill>
                  <a:srgbClr val="00B0F0"/>
                </a:solidFill>
                <a:latin typeface="Arial" panose="020B0604020202020204" pitchFamily="34" charset="0"/>
                <a:cs typeface="Arial" panose="020B0604020202020204" pitchFamily="34" charset="0"/>
              </a:rPr>
              <a:t>– 3.3 million (27</a:t>
            </a:r>
            <a:r>
              <a:rPr lang="en-US" sz="6400" b="1" dirty="0" smtClean="0">
                <a:solidFill>
                  <a:srgbClr val="00B0F0"/>
                </a:solidFill>
                <a:latin typeface="Arial" panose="020B0604020202020204" pitchFamily="34" charset="0"/>
                <a:cs typeface="Arial" panose="020B0604020202020204" pitchFamily="34" charset="0"/>
              </a:rPr>
              <a:t>%)</a:t>
            </a:r>
            <a:endParaRPr lang="en-US" sz="6400" b="1" dirty="0">
              <a:solidFill>
                <a:srgbClr val="00B0F0"/>
              </a:solidFill>
              <a:latin typeface="Arial" panose="020B0604020202020204" pitchFamily="34" charset="0"/>
              <a:cs typeface="Arial" panose="020B0604020202020204" pitchFamily="34" charset="0"/>
            </a:endParaRPr>
          </a:p>
          <a:p>
            <a:pPr marL="342900" indent="-342900" algn="l">
              <a:lnSpc>
                <a:spcPct val="120000"/>
              </a:lnSpc>
              <a:buFont typeface="Arial" panose="020B0604020202020204" pitchFamily="34" charset="0"/>
              <a:buChar char="•"/>
            </a:pPr>
            <a:r>
              <a:rPr lang="en-US" sz="6400" b="1" dirty="0" smtClean="0">
                <a:solidFill>
                  <a:srgbClr val="00B0F0"/>
                </a:solidFill>
                <a:latin typeface="Arial" panose="020B0604020202020204" pitchFamily="34" charset="0"/>
                <a:cs typeface="Arial" panose="020B0604020202020204" pitchFamily="34" charset="0"/>
              </a:rPr>
              <a:t>Northeast </a:t>
            </a:r>
            <a:r>
              <a:rPr lang="en-US" sz="6400" b="1" dirty="0">
                <a:solidFill>
                  <a:srgbClr val="00B0F0"/>
                </a:solidFill>
                <a:latin typeface="Arial" panose="020B0604020202020204" pitchFamily="34" charset="0"/>
                <a:cs typeface="Arial" panose="020B0604020202020204" pitchFamily="34" charset="0"/>
              </a:rPr>
              <a:t>Nigeria – 5.2 million (34%) </a:t>
            </a:r>
          </a:p>
          <a:p>
            <a:pPr algn="l"/>
            <a:endParaRPr lang="en-US" sz="21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0" y="191653"/>
            <a:ext cx="12157980" cy="461665"/>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THE FOUR MOST SEVERE FOOD CRISES OF 2017</a:t>
            </a:r>
          </a:p>
        </p:txBody>
      </p:sp>
      <p:sp>
        <p:nvSpPr>
          <p:cNvPr id="19" name="Content Placeholder 2"/>
          <p:cNvSpPr txBox="1">
            <a:spLocks/>
          </p:cNvSpPr>
          <p:nvPr/>
        </p:nvSpPr>
        <p:spPr>
          <a:xfrm>
            <a:off x="-200721" y="3166946"/>
            <a:ext cx="4494834" cy="3252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100000"/>
              </a:lnSpc>
              <a:spcBef>
                <a:spcPts val="1200"/>
              </a:spcBef>
            </a:pPr>
            <a:r>
              <a:rPr lang="en-GB" sz="1800" b="1" dirty="0">
                <a:solidFill>
                  <a:schemeClr val="bg1"/>
                </a:solidFill>
                <a:latin typeface="Arial" panose="020B0604020202020204" pitchFamily="34" charset="0"/>
                <a:cs typeface="Arial" panose="020B0604020202020204" pitchFamily="34" charset="0"/>
              </a:rPr>
              <a:t>Almost 32 million people in Crisis food insecurity and above </a:t>
            </a: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18 </a:t>
            </a:r>
            <a:r>
              <a:rPr lang="en-GB" sz="1600" dirty="0">
                <a:solidFill>
                  <a:schemeClr val="bg1"/>
                </a:solidFill>
                <a:latin typeface="Arial" panose="020B0604020202020204" pitchFamily="34" charset="0"/>
                <a:cs typeface="Arial" panose="020B0604020202020204" pitchFamily="34" charset="0"/>
              </a:rPr>
              <a:t>% </a:t>
            </a:r>
            <a:r>
              <a:rPr lang="en-GB" sz="1600" dirty="0" smtClean="0">
                <a:solidFill>
                  <a:schemeClr val="bg1"/>
                </a:solidFill>
                <a:latin typeface="Arial" panose="020B0604020202020204" pitchFamily="34" charset="0"/>
                <a:cs typeface="Arial" panose="020B0604020202020204" pitchFamily="34" charset="0"/>
              </a:rPr>
              <a:t>increase from </a:t>
            </a:r>
            <a:r>
              <a:rPr lang="en-GB" sz="1600" dirty="0">
                <a:solidFill>
                  <a:schemeClr val="bg1"/>
                </a:solidFill>
                <a:latin typeface="Arial" panose="020B0604020202020204" pitchFamily="34" charset="0"/>
                <a:cs typeface="Arial" panose="020B0604020202020204" pitchFamily="34" charset="0"/>
              </a:rPr>
              <a:t>2016 </a:t>
            </a:r>
            <a:r>
              <a:rPr lang="en-GB" sz="1600" dirty="0" smtClean="0">
                <a:solidFill>
                  <a:schemeClr val="bg1"/>
                </a:solidFill>
                <a:latin typeface="Arial" panose="020B0604020202020204" pitchFamily="34" charset="0"/>
                <a:cs typeface="Arial" panose="020B0604020202020204" pitchFamily="34" charset="0"/>
              </a:rPr>
              <a:t/>
            </a:r>
            <a:br>
              <a:rPr lang="en-GB" sz="1600" dirty="0" smtClean="0">
                <a:solidFill>
                  <a:schemeClr val="bg1"/>
                </a:solidFill>
                <a:latin typeface="Arial" panose="020B0604020202020204" pitchFamily="34" charset="0"/>
                <a:cs typeface="Arial" panose="020B0604020202020204" pitchFamily="34" charset="0"/>
              </a:rPr>
            </a:br>
            <a:r>
              <a:rPr lang="en-GB" sz="1600" dirty="0" smtClean="0">
                <a:solidFill>
                  <a:schemeClr val="bg1"/>
                </a:solidFill>
                <a:latin typeface="Arial" panose="020B0604020202020204" pitchFamily="34" charset="0"/>
                <a:cs typeface="Arial" panose="020B0604020202020204" pitchFamily="34" charset="0"/>
              </a:rPr>
              <a:t>– </a:t>
            </a:r>
            <a:r>
              <a:rPr lang="en-GB" sz="1600" dirty="0">
                <a:solidFill>
                  <a:schemeClr val="bg1"/>
                </a:solidFill>
                <a:latin typeface="Arial" panose="020B0604020202020204" pitchFamily="34" charset="0"/>
                <a:cs typeface="Arial" panose="020B0604020202020204" pitchFamily="34" charset="0"/>
              </a:rPr>
              <a:t>almost 5 million </a:t>
            </a:r>
            <a:r>
              <a:rPr lang="en-GB" sz="1600" dirty="0" smtClean="0">
                <a:solidFill>
                  <a:schemeClr val="bg1"/>
                </a:solidFill>
                <a:latin typeface="Arial" panose="020B0604020202020204" pitchFamily="34" charset="0"/>
                <a:cs typeface="Arial" panose="020B0604020202020204" pitchFamily="34" charset="0"/>
              </a:rPr>
              <a:t>people</a:t>
            </a:r>
            <a:endParaRPr lang="en-GB" sz="1600" dirty="0">
              <a:solidFill>
                <a:schemeClr val="bg1"/>
              </a:solidFill>
              <a:latin typeface="Arial" panose="020B0604020202020204" pitchFamily="34" charset="0"/>
              <a:cs typeface="Arial" panose="020B0604020202020204" pitchFamily="34" charset="0"/>
            </a:endParaRP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Greatest </a:t>
            </a:r>
            <a:r>
              <a:rPr lang="en-GB" sz="1600" dirty="0">
                <a:solidFill>
                  <a:schemeClr val="bg1"/>
                </a:solidFill>
                <a:latin typeface="Arial" panose="020B0604020202020204" pitchFamily="34" charset="0"/>
                <a:cs typeface="Arial" panose="020B0604020202020204" pitchFamily="34" charset="0"/>
              </a:rPr>
              <a:t>increases </a:t>
            </a:r>
            <a:r>
              <a:rPr lang="en-GB" sz="1600" dirty="0" smtClean="0">
                <a:solidFill>
                  <a:schemeClr val="bg1"/>
                </a:solidFill>
                <a:latin typeface="Arial" panose="020B0604020202020204" pitchFamily="34" charset="0"/>
                <a:cs typeface="Arial" panose="020B0604020202020204" pitchFamily="34" charset="0"/>
              </a:rPr>
              <a:t>in South </a:t>
            </a:r>
            <a:r>
              <a:rPr lang="en-GB" sz="1600" dirty="0">
                <a:solidFill>
                  <a:schemeClr val="bg1"/>
                </a:solidFill>
                <a:latin typeface="Arial" panose="020B0604020202020204" pitchFamily="34" charset="0"/>
                <a:cs typeface="Arial" panose="020B0604020202020204" pitchFamily="34" charset="0"/>
              </a:rPr>
              <a:t>Sudan &amp; </a:t>
            </a:r>
            <a:r>
              <a:rPr lang="en-GB" sz="1600" dirty="0" smtClean="0">
                <a:solidFill>
                  <a:schemeClr val="bg1"/>
                </a:solidFill>
                <a:latin typeface="Arial" panose="020B0604020202020204" pitchFamily="34" charset="0"/>
                <a:cs typeface="Arial" panose="020B0604020202020204" pitchFamily="34" charset="0"/>
              </a:rPr>
              <a:t>Yemen – 23% </a:t>
            </a:r>
            <a:r>
              <a:rPr lang="en-GB" sz="1600" dirty="0">
                <a:solidFill>
                  <a:schemeClr val="bg1"/>
                </a:solidFill>
                <a:latin typeface="Arial" panose="020B0604020202020204" pitchFamily="34" charset="0"/>
                <a:cs typeface="Arial" panose="020B0604020202020204" pitchFamily="34" charset="0"/>
              </a:rPr>
              <a:t>&amp; </a:t>
            </a:r>
            <a:r>
              <a:rPr lang="en-GB" sz="1600" dirty="0" smtClean="0">
                <a:solidFill>
                  <a:schemeClr val="bg1"/>
                </a:solidFill>
                <a:latin typeface="Arial" panose="020B0604020202020204" pitchFamily="34" charset="0"/>
                <a:cs typeface="Arial" panose="020B0604020202020204" pitchFamily="34" charset="0"/>
              </a:rPr>
              <a:t>20% respectively</a:t>
            </a:r>
            <a:endParaRPr lang="en-GB" sz="1600" dirty="0">
              <a:solidFill>
                <a:schemeClr val="bg1"/>
              </a:solidFill>
              <a:latin typeface="Arial" panose="020B0604020202020204" pitchFamily="34" charset="0"/>
              <a:cs typeface="Arial" panose="020B0604020202020204" pitchFamily="34" charset="0"/>
            </a:endParaRP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Humanitarian </a:t>
            </a:r>
            <a:r>
              <a:rPr lang="en-GB" sz="1600" dirty="0">
                <a:solidFill>
                  <a:schemeClr val="bg1"/>
                </a:solidFill>
                <a:latin typeface="Arial" panose="020B0604020202020204" pitchFamily="34" charset="0"/>
                <a:cs typeface="Arial" panose="020B0604020202020204" pitchFamily="34" charset="0"/>
              </a:rPr>
              <a:t>funding requirement has more than doubled – from </a:t>
            </a:r>
            <a:r>
              <a:rPr lang="en-GB" sz="1600" dirty="0" smtClean="0">
                <a:solidFill>
                  <a:schemeClr val="bg1"/>
                </a:solidFill>
                <a:latin typeface="Arial" panose="020B0604020202020204" pitchFamily="34" charset="0"/>
                <a:cs typeface="Arial" panose="020B0604020202020204" pitchFamily="34" charset="0"/>
              </a:rPr>
              <a:t/>
            </a:r>
            <a:br>
              <a:rPr lang="en-GB" sz="1600" dirty="0" smtClean="0">
                <a:solidFill>
                  <a:schemeClr val="bg1"/>
                </a:solidFill>
                <a:latin typeface="Arial" panose="020B0604020202020204" pitchFamily="34" charset="0"/>
                <a:cs typeface="Arial" panose="020B0604020202020204" pitchFamily="34" charset="0"/>
              </a:rPr>
            </a:br>
            <a:r>
              <a:rPr lang="en-GB" sz="1600" dirty="0" smtClean="0">
                <a:solidFill>
                  <a:schemeClr val="bg1"/>
                </a:solidFill>
                <a:latin typeface="Arial" panose="020B0604020202020204" pitchFamily="34" charset="0"/>
                <a:cs typeface="Arial" panose="020B0604020202020204" pitchFamily="34" charset="0"/>
              </a:rPr>
              <a:t>some 2.9 </a:t>
            </a:r>
            <a:r>
              <a:rPr lang="en-GB" sz="1600" dirty="0">
                <a:solidFill>
                  <a:schemeClr val="bg1"/>
                </a:solidFill>
                <a:latin typeface="Arial" panose="020B0604020202020204" pitchFamily="34" charset="0"/>
                <a:cs typeface="Arial" panose="020B0604020202020204" pitchFamily="34" charset="0"/>
              </a:rPr>
              <a:t>billion USD in 2013 </a:t>
            </a:r>
            <a:r>
              <a:rPr lang="en-GB" sz="1600" dirty="0" smtClean="0">
                <a:solidFill>
                  <a:schemeClr val="bg1"/>
                </a:solidFill>
                <a:latin typeface="Arial" panose="020B0604020202020204" pitchFamily="34" charset="0"/>
                <a:cs typeface="Arial" panose="020B0604020202020204" pitchFamily="34" charset="0"/>
              </a:rPr>
              <a:t>to</a:t>
            </a:r>
            <a:br>
              <a:rPr lang="en-GB" sz="1600" dirty="0" smtClean="0">
                <a:solidFill>
                  <a:schemeClr val="bg1"/>
                </a:solidFill>
                <a:latin typeface="Arial" panose="020B0604020202020204" pitchFamily="34" charset="0"/>
                <a:cs typeface="Arial" panose="020B0604020202020204" pitchFamily="34" charset="0"/>
              </a:rPr>
            </a:br>
            <a:r>
              <a:rPr lang="en-GB" sz="1600" dirty="0" smtClean="0">
                <a:solidFill>
                  <a:schemeClr val="bg1"/>
                </a:solidFill>
                <a:latin typeface="Arial" panose="020B0604020202020204" pitchFamily="34" charset="0"/>
                <a:cs typeface="Arial" panose="020B0604020202020204" pitchFamily="34" charset="0"/>
              </a:rPr>
              <a:t>more </a:t>
            </a:r>
            <a:r>
              <a:rPr lang="en-GB" sz="1600" dirty="0">
                <a:solidFill>
                  <a:schemeClr val="bg1"/>
                </a:solidFill>
                <a:latin typeface="Arial" panose="020B0604020202020204" pitchFamily="34" charset="0"/>
                <a:cs typeface="Arial" panose="020B0604020202020204" pitchFamily="34" charset="0"/>
              </a:rPr>
              <a:t>than 6.5 billion USD in </a:t>
            </a:r>
            <a:r>
              <a:rPr lang="en-GB" sz="1600" dirty="0" smtClean="0">
                <a:solidFill>
                  <a:schemeClr val="bg1"/>
                </a:solidFill>
                <a:latin typeface="Arial" panose="020B0604020202020204" pitchFamily="34" charset="0"/>
                <a:cs typeface="Arial" panose="020B0604020202020204" pitchFamily="34" charset="0"/>
              </a:rPr>
              <a:t>2017</a:t>
            </a:r>
          </a:p>
          <a:p>
            <a:pPr marL="742950" lvl="1" indent="-285750" algn="l">
              <a:lnSpc>
                <a:spcPct val="100000"/>
              </a:lnSpc>
              <a:spcBef>
                <a:spcPts val="1000"/>
              </a:spcBef>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Funding gap: around 29% in all countries</a:t>
            </a:r>
            <a:endParaRPr lang="en-GB" sz="16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b="5930"/>
          <a:stretch/>
        </p:blipFill>
        <p:spPr>
          <a:xfrm>
            <a:off x="4663113" y="838343"/>
            <a:ext cx="7528887" cy="5040246"/>
          </a:xfrm>
          <a:prstGeom prst="rect">
            <a:avLst/>
          </a:prstGeom>
        </p:spPr>
      </p:pic>
      <p:cxnSp>
        <p:nvCxnSpPr>
          <p:cNvPr id="4" name="Straight Connector 3"/>
          <p:cNvCxnSpPr/>
          <p:nvPr/>
        </p:nvCxnSpPr>
        <p:spPr>
          <a:xfrm flipV="1">
            <a:off x="-64169" y="3004011"/>
            <a:ext cx="4721197" cy="138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657028" y="5855955"/>
            <a:ext cx="7522954" cy="100782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105958" y="5959801"/>
            <a:ext cx="6217346" cy="641530"/>
            <a:chOff x="5520998" y="6006055"/>
            <a:chExt cx="6217346" cy="641530"/>
          </a:xfrm>
        </p:grpSpPr>
        <p:sp>
          <p:nvSpPr>
            <p:cNvPr id="12" name="TextBox 11"/>
            <p:cNvSpPr txBox="1"/>
            <p:nvPr/>
          </p:nvSpPr>
          <p:spPr>
            <a:xfrm>
              <a:off x="6209414" y="6006055"/>
              <a:ext cx="5528930"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panose="020B0604020202020204" pitchFamily="34" charset="0"/>
                  <a:cs typeface="Arial" panose="020B0604020202020204" pitchFamily="34" charset="0"/>
                </a:rPr>
                <a:t>Unmet requirements (in million USD and in percentage)</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209414" y="6385975"/>
              <a:ext cx="5528930"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panose="020B0604020202020204" pitchFamily="34" charset="0"/>
                  <a:cs typeface="Arial" panose="020B0604020202020204" pitchFamily="34" charset="0"/>
                </a:rPr>
                <a:t>Response plan/appeal funding (in million USD)</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Rectangle 4"/>
            <p:cNvSpPr/>
            <p:nvPr/>
          </p:nvSpPr>
          <p:spPr>
            <a:xfrm>
              <a:off x="5520998" y="6036501"/>
              <a:ext cx="682331" cy="182880"/>
            </a:xfrm>
            <a:prstGeom prst="rect">
              <a:avLst/>
            </a:prstGeom>
            <a:solidFill>
              <a:srgbClr val="AAB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1" name="Rectangle 20"/>
            <p:cNvSpPr/>
            <p:nvPr/>
          </p:nvSpPr>
          <p:spPr>
            <a:xfrm>
              <a:off x="5520998" y="6443981"/>
              <a:ext cx="682331" cy="182880"/>
            </a:xfrm>
            <a:prstGeom prst="rect">
              <a:avLst/>
            </a:prstGeom>
            <a:solidFill>
              <a:srgbClr val="3B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441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62" y="227319"/>
            <a:ext cx="5027342" cy="743401"/>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SOUTH SUDAN</a:t>
            </a:r>
          </a:p>
        </p:txBody>
      </p:sp>
      <p:sp>
        <p:nvSpPr>
          <p:cNvPr id="16" name="Title 1"/>
          <p:cNvSpPr txBox="1">
            <a:spLocks/>
          </p:cNvSpPr>
          <p:nvPr/>
        </p:nvSpPr>
        <p:spPr>
          <a:xfrm>
            <a:off x="574262" y="379719"/>
            <a:ext cx="5027342" cy="743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SOUTH SUDAN</a:t>
            </a: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785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283043" y="4740282"/>
            <a:ext cx="2477386" cy="2353873"/>
            <a:chOff x="5326913" y="2504777"/>
            <a:chExt cx="2477386" cy="2353873"/>
          </a:xfrm>
        </p:grpSpPr>
        <p:pic>
          <p:nvPicPr>
            <p:cNvPr id="20" name="Picture 19"/>
            <p:cNvPicPr>
              <a:picLocks noChangeAspect="1"/>
            </p:cNvPicPr>
            <p:nvPr/>
          </p:nvPicPr>
          <p:blipFill rotWithShape="1">
            <a:blip r:embed="rId3" cstate="screen">
              <a:extLst>
                <a:ext uri="{28A0092B-C50C-407E-A947-70E740481C1C}">
                  <a14:useLocalDpi xmlns:a14="http://schemas.microsoft.com/office/drawing/2010/main" val="0"/>
                </a:ext>
              </a:extLst>
            </a:blip>
            <a:srcRect r="44276"/>
            <a:stretch/>
          </p:blipFill>
          <p:spPr>
            <a:xfrm>
              <a:off x="5326913" y="2504777"/>
              <a:ext cx="2477386" cy="1412391"/>
            </a:xfrm>
            <a:prstGeom prst="rect">
              <a:avLst/>
            </a:prstGeom>
          </p:spPr>
        </p:pic>
        <p:pic>
          <p:nvPicPr>
            <p:cNvPr id="21" name="Picture 20"/>
            <p:cNvPicPr>
              <a:picLocks noChangeAspect="1"/>
            </p:cNvPicPr>
            <p:nvPr/>
          </p:nvPicPr>
          <p:blipFill rotWithShape="1">
            <a:blip r:embed="rId3" cstate="screen">
              <a:extLst>
                <a:ext uri="{28A0092B-C50C-407E-A947-70E740481C1C}">
                  <a14:useLocalDpi xmlns:a14="http://schemas.microsoft.com/office/drawing/2010/main" val="0"/>
                </a:ext>
              </a:extLst>
            </a:blip>
            <a:srcRect l="25591" t="22150" r="45232"/>
            <a:stretch/>
          </p:blipFill>
          <p:spPr>
            <a:xfrm>
              <a:off x="5382626" y="3759110"/>
              <a:ext cx="1297172" cy="1099540"/>
            </a:xfrm>
            <a:prstGeom prst="rect">
              <a:avLst/>
            </a:prstGeom>
          </p:spPr>
        </p:pic>
        <p:sp>
          <p:nvSpPr>
            <p:cNvPr id="22" name="Rectangle 21"/>
            <p:cNvSpPr/>
            <p:nvPr/>
          </p:nvSpPr>
          <p:spPr>
            <a:xfrm>
              <a:off x="6475228" y="2881423"/>
              <a:ext cx="1329071" cy="74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791" y="0"/>
            <a:ext cx="5178056" cy="6882063"/>
          </a:xfrm>
          <a:prstGeom prst="rect">
            <a:avLst/>
          </a:prstGeom>
          <a:solidFill>
            <a:srgbClr val="373736"/>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5606" y="219596"/>
            <a:ext cx="5027342" cy="743401"/>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SOMALIA</a:t>
            </a:r>
          </a:p>
        </p:txBody>
      </p:sp>
      <p:sp>
        <p:nvSpPr>
          <p:cNvPr id="8" name="Content Placeholder 2"/>
          <p:cNvSpPr txBox="1">
            <a:spLocks/>
          </p:cNvSpPr>
          <p:nvPr/>
        </p:nvSpPr>
        <p:spPr>
          <a:xfrm>
            <a:off x="425605" y="1321637"/>
            <a:ext cx="5173089" cy="54138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sz="2000" dirty="0">
                <a:solidFill>
                  <a:schemeClr val="bg1"/>
                </a:solidFill>
                <a:latin typeface="Arial" panose="020B0604020202020204" pitchFamily="34" charset="0"/>
                <a:cs typeface="Arial" panose="020B0604020202020204" pitchFamily="34" charset="0"/>
              </a:rPr>
              <a:t>Drought conditions continued until late 2017 and are expected to affect 2018 production – 4</a:t>
            </a:r>
            <a:r>
              <a:rPr lang="en-US" sz="2000" baseline="30000" dirty="0">
                <a:solidFill>
                  <a:schemeClr val="bg1"/>
                </a:solidFill>
                <a:latin typeface="Arial" panose="020B0604020202020204" pitchFamily="34" charset="0"/>
                <a:cs typeface="Arial" panose="020B0604020202020204" pitchFamily="34" charset="0"/>
              </a:rPr>
              <a:t>th</a:t>
            </a:r>
            <a:r>
              <a:rPr lang="en-US" sz="2000" dirty="0">
                <a:solidFill>
                  <a:schemeClr val="bg1"/>
                </a:solidFill>
                <a:latin typeface="Arial" panose="020B0604020202020204" pitchFamily="34" charset="0"/>
                <a:cs typeface="Arial" panose="020B0604020202020204" pitchFamily="34" charset="0"/>
              </a:rPr>
              <a:t> consecutive season</a:t>
            </a:r>
          </a:p>
          <a:p>
            <a:pPr>
              <a:lnSpc>
                <a:spcPct val="100000"/>
              </a:lnSpc>
              <a:spcBef>
                <a:spcPts val="1800"/>
              </a:spcBef>
            </a:pPr>
            <a:r>
              <a:rPr lang="en-US" sz="2000" dirty="0">
                <a:solidFill>
                  <a:schemeClr val="bg1"/>
                </a:solidFill>
                <a:latin typeface="Arial" panose="020B0604020202020204" pitchFamily="34" charset="0"/>
                <a:cs typeface="Arial" panose="020B0604020202020204" pitchFamily="34" charset="0"/>
              </a:rPr>
              <a:t>2017 – peak in hunger – </a:t>
            </a:r>
            <a:r>
              <a:rPr lang="en-US" sz="2000" b="1" dirty="0">
                <a:solidFill>
                  <a:schemeClr val="bg1"/>
                </a:solidFill>
                <a:latin typeface="Arial" panose="020B0604020202020204" pitchFamily="34" charset="0"/>
                <a:cs typeface="Arial" panose="020B0604020202020204" pitchFamily="34" charset="0"/>
              </a:rPr>
              <a:t>3.3 million people</a:t>
            </a:r>
            <a:r>
              <a:rPr lang="en-US" sz="2000" dirty="0">
                <a:solidFill>
                  <a:schemeClr val="bg1"/>
                </a:solidFill>
                <a:latin typeface="Arial" panose="020B0604020202020204" pitchFamily="34" charset="0"/>
                <a:cs typeface="Arial" panose="020B0604020202020204" pitchFamily="34" charset="0"/>
              </a:rPr>
              <a:t> in </a:t>
            </a:r>
            <a:r>
              <a:rPr lang="en-US" sz="2000" b="1" i="1" dirty="0">
                <a:solidFill>
                  <a:schemeClr val="bg1"/>
                </a:solidFill>
                <a:latin typeface="Arial" panose="020B0604020202020204" pitchFamily="34" charset="0"/>
                <a:cs typeface="Arial" panose="020B0604020202020204" pitchFamily="34" charset="0"/>
              </a:rPr>
              <a:t>Crisis</a:t>
            </a:r>
            <a:r>
              <a:rPr lang="en-US" sz="2000" dirty="0">
                <a:solidFill>
                  <a:schemeClr val="bg1"/>
                </a:solidFill>
                <a:latin typeface="Arial" panose="020B0604020202020204" pitchFamily="34" charset="0"/>
                <a:cs typeface="Arial" panose="020B0604020202020204" pitchFamily="34" charset="0"/>
              </a:rPr>
              <a:t> (IPC Phase 3) and Emergency (IPC Phase 4) – (Aug.)</a:t>
            </a:r>
          </a:p>
          <a:p>
            <a:pPr>
              <a:lnSpc>
                <a:spcPct val="100000"/>
              </a:lnSpc>
              <a:spcBef>
                <a:spcPts val="1800"/>
              </a:spcBef>
            </a:pPr>
            <a:r>
              <a:rPr lang="en-US" sz="2000" dirty="0">
                <a:solidFill>
                  <a:schemeClr val="bg1"/>
                </a:solidFill>
                <a:latin typeface="Arial" panose="020B0604020202020204" pitchFamily="34" charset="0"/>
                <a:cs typeface="Arial" panose="020B0604020202020204" pitchFamily="34" charset="0"/>
              </a:rPr>
              <a:t>The number of people tripled between July 2016 and 2017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 from </a:t>
            </a:r>
            <a:r>
              <a:rPr lang="en-US" sz="2000" b="1" dirty="0">
                <a:solidFill>
                  <a:schemeClr val="bg1"/>
                </a:solidFill>
                <a:latin typeface="Arial" panose="020B0604020202020204" pitchFamily="34" charset="0"/>
                <a:cs typeface="Arial" panose="020B0604020202020204" pitchFamily="34" charset="0"/>
              </a:rPr>
              <a:t>1 million to 3 million people </a:t>
            </a:r>
          </a:p>
          <a:p>
            <a:pPr>
              <a:lnSpc>
                <a:spcPct val="100000"/>
              </a:lnSpc>
              <a:spcBef>
                <a:spcPts val="1800"/>
              </a:spcBef>
            </a:pPr>
            <a:r>
              <a:rPr lang="en-US" sz="2000" dirty="0">
                <a:solidFill>
                  <a:schemeClr val="bg1"/>
                </a:solidFill>
                <a:latin typeface="Arial" panose="020B0604020202020204" pitchFamily="34" charset="0"/>
                <a:cs typeface="Arial" panose="020B0604020202020204" pitchFamily="34" charset="0"/>
              </a:rPr>
              <a:t>2018 – </a:t>
            </a:r>
            <a:r>
              <a:rPr lang="en-US" sz="2000" b="1" dirty="0">
                <a:solidFill>
                  <a:schemeClr val="bg1"/>
                </a:solidFill>
                <a:latin typeface="Arial" panose="020B0604020202020204" pitchFamily="34" charset="0"/>
                <a:cs typeface="Arial" panose="020B0604020202020204" pitchFamily="34" charset="0"/>
              </a:rPr>
              <a:t>2.7 million people </a:t>
            </a:r>
            <a:r>
              <a:rPr lang="en-US" sz="2000" dirty="0">
                <a:solidFill>
                  <a:schemeClr val="bg1"/>
                </a:solidFill>
                <a:latin typeface="Arial" panose="020B0604020202020204" pitchFamily="34" charset="0"/>
                <a:cs typeface="Arial" panose="020B0604020202020204" pitchFamily="34" charset="0"/>
              </a:rPr>
              <a:t>through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June are expected to be in </a:t>
            </a:r>
            <a:r>
              <a:rPr lang="en-US" sz="2000" b="1" i="1" dirty="0">
                <a:solidFill>
                  <a:schemeClr val="bg1"/>
                </a:solidFill>
                <a:latin typeface="Arial" panose="020B0604020202020204" pitchFamily="34" charset="0"/>
                <a:cs typeface="Arial" panose="020B0604020202020204" pitchFamily="34" charset="0"/>
              </a:rPr>
              <a:t>Crisis</a:t>
            </a:r>
            <a:r>
              <a:rPr lang="en-US" sz="2000" dirty="0">
                <a:solidFill>
                  <a:schemeClr val="bg1"/>
                </a:solidFill>
                <a:latin typeface="Arial" panose="020B0604020202020204" pitchFamily="34" charset="0"/>
                <a:cs typeface="Arial" panose="020B0604020202020204" pitchFamily="34" charset="0"/>
              </a:rPr>
              <a:t> and </a:t>
            </a:r>
            <a:r>
              <a:rPr lang="en-US" sz="2000" b="1" i="1" dirty="0">
                <a:solidFill>
                  <a:schemeClr val="bg1"/>
                </a:solidFill>
                <a:latin typeface="Arial" panose="020B0604020202020204" pitchFamily="34" charset="0"/>
                <a:cs typeface="Arial" panose="020B0604020202020204" pitchFamily="34" charset="0"/>
              </a:rPr>
              <a:t>Emergency</a:t>
            </a:r>
            <a:r>
              <a:rPr lang="en-US" sz="2000" dirty="0">
                <a:solidFill>
                  <a:schemeClr val="bg1"/>
                </a:solidFill>
                <a:latin typeface="Arial" panose="020B0604020202020204" pitchFamily="34" charset="0"/>
                <a:cs typeface="Arial" panose="020B0604020202020204" pitchFamily="34" charset="0"/>
              </a:rPr>
              <a:t> food insecurity levels </a:t>
            </a:r>
          </a:p>
          <a:p>
            <a:pPr>
              <a:lnSpc>
                <a:spcPct val="100000"/>
              </a:lnSpc>
              <a:spcBef>
                <a:spcPts val="1800"/>
              </a:spcBef>
            </a:pPr>
            <a:r>
              <a:rPr lang="en-US" sz="2000" dirty="0">
                <a:solidFill>
                  <a:schemeClr val="bg1"/>
                </a:solidFill>
                <a:latin typeface="Arial" panose="020B0604020202020204" pitchFamily="34" charset="0"/>
                <a:cs typeface="Arial" panose="020B0604020202020204" pitchFamily="34" charset="0"/>
              </a:rPr>
              <a:t>Sustained humanitarian assistance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still needed</a:t>
            </a:r>
          </a:p>
        </p:txBody>
      </p:sp>
      <p:pic>
        <p:nvPicPr>
          <p:cNvPr id="4" name="Picture 3"/>
          <p:cNvPicPr>
            <a:picLocks noChangeAspect="1"/>
          </p:cNvPicPr>
          <p:nvPr/>
        </p:nvPicPr>
        <p:blipFill>
          <a:blip r:embed="rId4"/>
          <a:stretch>
            <a:fillRect/>
          </a:stretch>
        </p:blipFill>
        <p:spPr>
          <a:xfrm>
            <a:off x="8769805" y="6564157"/>
            <a:ext cx="3209544" cy="137160"/>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val="0"/>
              </a:ext>
            </a:extLst>
          </a:blip>
          <a:srcRect l="29313" t="2292" r="10759" b="4596"/>
          <a:stretch/>
        </p:blipFill>
        <p:spPr>
          <a:xfrm>
            <a:off x="6342037" y="472479"/>
            <a:ext cx="5816010" cy="6385521"/>
          </a:xfrm>
          <a:prstGeom prst="rect">
            <a:avLst/>
          </a:prstGeom>
        </p:spPr>
      </p:pic>
      <p:sp>
        <p:nvSpPr>
          <p:cNvPr id="12" name="Rectangle 11"/>
          <p:cNvSpPr/>
          <p:nvPr/>
        </p:nvSpPr>
        <p:spPr>
          <a:xfrm>
            <a:off x="5179847" y="42898"/>
            <a:ext cx="7012153" cy="48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ACUTE FOOD INSECURITY SITUATION (February – June 2018)</a:t>
            </a:r>
          </a:p>
        </p:txBody>
      </p:sp>
    </p:spTree>
    <p:extLst>
      <p:ext uri="{BB962C8B-B14F-4D97-AF65-F5344CB8AC3E}">
        <p14:creationId xmlns:p14="http://schemas.microsoft.com/office/powerpoint/2010/main" val="204583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endParaRPr lang="en-GB" dirty="0">
              <a:solidFill>
                <a:schemeClr val="bg1"/>
              </a:solidFill>
            </a:endParaRPr>
          </a:p>
        </p:txBody>
      </p:sp>
      <p:cxnSp>
        <p:nvCxnSpPr>
          <p:cNvPr id="12" name="Straight Connector 11"/>
          <p:cNvCxnSpPr/>
          <p:nvPr/>
        </p:nvCxnSpPr>
        <p:spPr>
          <a:xfrm>
            <a:off x="577157" y="5202315"/>
            <a:ext cx="0" cy="9432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838200" y="1825625"/>
            <a:ext cx="10515600" cy="4351338"/>
          </a:xfrm>
        </p:spPr>
        <p:txBody>
          <a:bodyPr>
            <a:normAutofit/>
          </a:bodyPr>
          <a:lstStyle/>
          <a:p>
            <a:pPr marL="0" indent="0">
              <a:buNone/>
            </a:pPr>
            <a:r>
              <a:rPr lang="en-GB" sz="5400" dirty="0" smtClean="0">
                <a:solidFill>
                  <a:schemeClr val="bg1"/>
                </a:solidFill>
              </a:rPr>
              <a:t>What do we </a:t>
            </a:r>
            <a:r>
              <a:rPr lang="en-GB" sz="5400" dirty="0">
                <a:solidFill>
                  <a:schemeClr val="bg1"/>
                </a:solidFill>
              </a:rPr>
              <a:t>mean when we talk of food insecurity and why numbers are </a:t>
            </a:r>
            <a:r>
              <a:rPr lang="en-GB" sz="5400" dirty="0" smtClean="0">
                <a:solidFill>
                  <a:schemeClr val="bg1"/>
                </a:solidFill>
              </a:rPr>
              <a:t>different? </a:t>
            </a:r>
            <a:endParaRPr lang="en-US" sz="5400" dirty="0" smtClean="0">
              <a:solidFill>
                <a:schemeClr val="bg1"/>
              </a:solidFill>
            </a:endParaRPr>
          </a:p>
        </p:txBody>
      </p:sp>
    </p:spTree>
    <p:extLst>
      <p:ext uri="{BB962C8B-B14F-4D97-AF65-F5344CB8AC3E}">
        <p14:creationId xmlns:p14="http://schemas.microsoft.com/office/powerpoint/2010/main" val="3213225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1" y="0"/>
            <a:ext cx="5178056" cy="6882063"/>
          </a:xfrm>
          <a:prstGeom prst="rect">
            <a:avLst/>
          </a:prstGeom>
          <a:solidFill>
            <a:srgbClr val="373736"/>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5606" y="219596"/>
            <a:ext cx="5027342" cy="743401"/>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YEMEN</a:t>
            </a:r>
            <a:endParaRPr lang="en-US" sz="2400"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5606" y="1321637"/>
            <a:ext cx="4691826" cy="54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Access issues due to conflict dynamics </a:t>
            </a: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Persisting conflict and livelihood disruptions eroding households’ purchasing power to access </a:t>
            </a:r>
            <a:r>
              <a:rPr lang="en-US" sz="2000" dirty="0" smtClean="0">
                <a:solidFill>
                  <a:schemeClr val="bg1"/>
                </a:solidFill>
                <a:latin typeface="Arial" panose="020B0604020202020204" pitchFamily="34" charset="0"/>
                <a:cs typeface="Arial" panose="020B0604020202020204" pitchFamily="34" charset="0"/>
              </a:rPr>
              <a:t>food</a:t>
            </a:r>
            <a:endParaRPr lang="en-US" sz="2000" dirty="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2017 </a:t>
            </a:r>
            <a:r>
              <a:rPr lang="en-US" sz="2000" dirty="0" smtClean="0">
                <a:solidFill>
                  <a:schemeClr val="bg1"/>
                </a:solidFill>
                <a:latin typeface="Arial" panose="020B0604020202020204" pitchFamily="34" charset="0"/>
                <a:cs typeface="Arial" panose="020B0604020202020204" pitchFamily="34" charset="0"/>
              </a:rPr>
              <a:t>– 17 </a:t>
            </a:r>
            <a:r>
              <a:rPr lang="en-US" sz="2000" dirty="0">
                <a:solidFill>
                  <a:schemeClr val="bg1"/>
                </a:solidFill>
                <a:latin typeface="Arial" panose="020B0604020202020204" pitchFamily="34" charset="0"/>
                <a:cs typeface="Arial" panose="020B0604020202020204" pitchFamily="34" charset="0"/>
              </a:rPr>
              <a:t>million people in </a:t>
            </a:r>
            <a:r>
              <a:rPr lang="en-US" sz="2000" b="1" i="1" dirty="0">
                <a:solidFill>
                  <a:schemeClr val="bg1"/>
                </a:solidFill>
                <a:latin typeface="Arial" panose="020B0604020202020204" pitchFamily="34" charset="0"/>
                <a:cs typeface="Arial" panose="020B0604020202020204" pitchFamily="34" charset="0"/>
              </a:rPr>
              <a:t>Crisis</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IPC Phase 3) levels of food security or </a:t>
            </a:r>
            <a:r>
              <a:rPr lang="en-US" sz="2000" dirty="0" smtClean="0">
                <a:solidFill>
                  <a:schemeClr val="bg1"/>
                </a:solidFill>
                <a:latin typeface="Arial" panose="020B0604020202020204" pitchFamily="34" charset="0"/>
                <a:cs typeface="Arial" panose="020B0604020202020204" pitchFamily="34" charset="0"/>
              </a:rPr>
              <a:t>worse</a:t>
            </a:r>
            <a:endParaRPr lang="en-US" sz="2000" dirty="0">
              <a:solidFill>
                <a:schemeClr val="bg1"/>
              </a:solidFill>
              <a:latin typeface="Arial" panose="020B0604020202020204" pitchFamily="34" charset="0"/>
              <a:cs typeface="Arial" panose="020B0604020202020204" pitchFamily="34" charset="0"/>
            </a:endParaRP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2018 – </a:t>
            </a:r>
            <a:r>
              <a:rPr lang="en-US" sz="2000" dirty="0" smtClean="0">
                <a:solidFill>
                  <a:schemeClr val="bg1"/>
                </a:solidFill>
                <a:latin typeface="Arial" panose="020B0604020202020204" pitchFamily="34" charset="0"/>
                <a:cs typeface="Arial" panose="020B0604020202020204" pitchFamily="34" charset="0"/>
              </a:rPr>
              <a:t>humanitarian </a:t>
            </a:r>
            <a:r>
              <a:rPr lang="en-US" sz="2000" dirty="0">
                <a:solidFill>
                  <a:schemeClr val="bg1"/>
                </a:solidFill>
                <a:latin typeface="Arial" panose="020B0604020202020204" pitchFamily="34" charset="0"/>
                <a:cs typeface="Arial" panose="020B0604020202020204" pitchFamily="34" charset="0"/>
              </a:rPr>
              <a:t>situation expected to deteriorate particularly in the southern, western and northern </a:t>
            </a:r>
            <a:r>
              <a:rPr lang="en-US" sz="2000" dirty="0" smtClean="0">
                <a:solidFill>
                  <a:schemeClr val="bg1"/>
                </a:solidFill>
                <a:latin typeface="Arial" panose="020B0604020202020204" pitchFamily="34" charset="0"/>
                <a:cs typeface="Arial" panose="020B0604020202020204" pitchFamily="34" charset="0"/>
              </a:rPr>
              <a:t>governorates</a:t>
            </a:r>
            <a:endParaRPr lang="en-US" sz="20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76481" y="949936"/>
            <a:ext cx="7008199" cy="3896641"/>
          </a:xfrm>
          <a:prstGeom prst="rect">
            <a:avLst/>
          </a:prstGeom>
        </p:spPr>
      </p:pic>
      <p:pic>
        <p:nvPicPr>
          <p:cNvPr id="5" name="Picture 4"/>
          <p:cNvPicPr>
            <a:picLocks noChangeAspect="1"/>
          </p:cNvPicPr>
          <p:nvPr/>
        </p:nvPicPr>
        <p:blipFill>
          <a:blip r:embed="rId4"/>
          <a:stretch>
            <a:fillRect/>
          </a:stretch>
        </p:blipFill>
        <p:spPr>
          <a:xfrm>
            <a:off x="9129894" y="6577089"/>
            <a:ext cx="2866644" cy="137160"/>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val="0"/>
              </a:ext>
            </a:extLst>
          </a:blip>
          <a:srcRect r="-1445"/>
          <a:stretch/>
        </p:blipFill>
        <p:spPr>
          <a:xfrm>
            <a:off x="5186831" y="5450522"/>
            <a:ext cx="4510061" cy="1412391"/>
          </a:xfrm>
          <a:prstGeom prst="rect">
            <a:avLst/>
          </a:prstGeom>
        </p:spPr>
      </p:pic>
      <p:sp>
        <p:nvSpPr>
          <p:cNvPr id="16" name="Rectangle 15"/>
          <p:cNvSpPr/>
          <p:nvPr/>
        </p:nvSpPr>
        <p:spPr>
          <a:xfrm>
            <a:off x="5179847" y="42898"/>
            <a:ext cx="7012153" cy="48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65000"/>
                    <a:lumOff val="35000"/>
                  </a:schemeClr>
                </a:solidFill>
                <a:latin typeface="Arial" panose="020B0604020202020204" pitchFamily="34" charset="0"/>
                <a:cs typeface="Arial" panose="020B0604020202020204" pitchFamily="34" charset="0"/>
              </a:rPr>
              <a:t>ACUTE FOOD INSECURITY </a:t>
            </a:r>
            <a:r>
              <a:rPr lang="en-GB" sz="1400" dirty="0">
                <a:solidFill>
                  <a:schemeClr val="tx1">
                    <a:lumMod val="65000"/>
                    <a:lumOff val="35000"/>
                  </a:schemeClr>
                </a:solidFill>
                <a:latin typeface="Arial" panose="020B0604020202020204" pitchFamily="34" charset="0"/>
                <a:cs typeface="Arial" panose="020B0604020202020204" pitchFamily="34" charset="0"/>
              </a:rPr>
              <a:t>SITUATION (March – July 2017)</a:t>
            </a:r>
          </a:p>
        </p:txBody>
      </p:sp>
    </p:spTree>
    <p:extLst>
      <p:ext uri="{BB962C8B-B14F-4D97-AF65-F5344CB8AC3E}">
        <p14:creationId xmlns:p14="http://schemas.microsoft.com/office/powerpoint/2010/main" val="14868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791" y="0"/>
            <a:ext cx="5178056" cy="6882063"/>
          </a:xfrm>
          <a:prstGeom prst="rect">
            <a:avLst/>
          </a:prstGeom>
          <a:solidFill>
            <a:srgbClr val="373736"/>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5606" y="219596"/>
            <a:ext cx="5027342" cy="743401"/>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NORTHEAST NIGERIA</a:t>
            </a:r>
          </a:p>
        </p:txBody>
      </p:sp>
      <p:sp>
        <p:nvSpPr>
          <p:cNvPr id="8" name="Content Placeholder 2"/>
          <p:cNvSpPr txBox="1">
            <a:spLocks/>
          </p:cNvSpPr>
          <p:nvPr/>
        </p:nvSpPr>
        <p:spPr>
          <a:xfrm>
            <a:off x="425606" y="1321637"/>
            <a:ext cx="4372818" cy="54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Lack of access due to conflict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and insecurity</a:t>
            </a: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2017 – </a:t>
            </a:r>
            <a:r>
              <a:rPr lang="en-US" sz="2000" b="1" dirty="0">
                <a:solidFill>
                  <a:schemeClr val="bg1"/>
                </a:solidFill>
                <a:latin typeface="Arial" panose="020B0604020202020204" pitchFamily="34" charset="0"/>
                <a:cs typeface="Arial" panose="020B0604020202020204" pitchFamily="34" charset="0"/>
              </a:rPr>
              <a:t>5.2 million people </a:t>
            </a:r>
            <a:r>
              <a:rPr lang="en-US" sz="2000" dirty="0">
                <a:solidFill>
                  <a:schemeClr val="bg1"/>
                </a:solidFill>
                <a:latin typeface="Arial" panose="020B0604020202020204" pitchFamily="34" charset="0"/>
                <a:cs typeface="Arial" panose="020B0604020202020204" pitchFamily="34" charset="0"/>
              </a:rPr>
              <a:t>in </a:t>
            </a:r>
            <a:r>
              <a:rPr lang="en-US" sz="2000" b="1" i="1" dirty="0">
                <a:solidFill>
                  <a:schemeClr val="bg1"/>
                </a:solidFill>
                <a:latin typeface="Arial" panose="020B0604020202020204" pitchFamily="34" charset="0"/>
                <a:cs typeface="Arial" panose="020B0604020202020204" pitchFamily="34" charset="0"/>
              </a:rPr>
              <a:t>Crisis</a:t>
            </a:r>
            <a:r>
              <a:rPr lang="en-US" sz="2000" dirty="0">
                <a:solidFill>
                  <a:schemeClr val="bg1"/>
                </a:solidFill>
                <a:latin typeface="Arial" panose="020B0604020202020204" pitchFamily="34" charset="0"/>
                <a:cs typeface="Arial" panose="020B0604020202020204" pitchFamily="34" charset="0"/>
              </a:rPr>
              <a:t> (CH Phase 3), </a:t>
            </a:r>
            <a:br>
              <a:rPr lang="en-US" sz="2000" dirty="0">
                <a:solidFill>
                  <a:schemeClr val="bg1"/>
                </a:solidFill>
                <a:latin typeface="Arial" panose="020B0604020202020204" pitchFamily="34" charset="0"/>
                <a:cs typeface="Arial" panose="020B0604020202020204" pitchFamily="34" charset="0"/>
              </a:rPr>
            </a:br>
            <a:r>
              <a:rPr lang="en-US" sz="2000" b="1" i="1" dirty="0">
                <a:solidFill>
                  <a:schemeClr val="bg1"/>
                </a:solidFill>
                <a:latin typeface="Arial" panose="020B0604020202020204" pitchFamily="34" charset="0"/>
                <a:cs typeface="Arial" panose="020B0604020202020204" pitchFamily="34" charset="0"/>
              </a:rPr>
              <a:t>Emergency</a:t>
            </a:r>
            <a:r>
              <a:rPr lang="en-US" sz="2000" dirty="0">
                <a:solidFill>
                  <a:schemeClr val="bg1"/>
                </a:solidFill>
                <a:latin typeface="Arial" panose="020B0604020202020204" pitchFamily="34" charset="0"/>
                <a:cs typeface="Arial" panose="020B0604020202020204" pitchFamily="34" charset="0"/>
              </a:rPr>
              <a:t> (CH Phase 4)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and </a:t>
            </a:r>
            <a:r>
              <a:rPr lang="en-US" sz="2000" b="1" i="1" dirty="0">
                <a:solidFill>
                  <a:schemeClr val="bg1"/>
                </a:solidFill>
                <a:latin typeface="Arial" panose="020B0604020202020204" pitchFamily="34" charset="0"/>
                <a:cs typeface="Arial" panose="020B0604020202020204" pitchFamily="34" charset="0"/>
              </a:rPr>
              <a:t>Famine</a:t>
            </a:r>
            <a:r>
              <a:rPr lang="en-US" sz="2000" dirty="0">
                <a:solidFill>
                  <a:schemeClr val="bg1"/>
                </a:solidFill>
                <a:latin typeface="Arial" panose="020B0604020202020204" pitchFamily="34" charset="0"/>
                <a:cs typeface="Arial" panose="020B0604020202020204" pitchFamily="34" charset="0"/>
              </a:rPr>
              <a:t> (CH Phase 5) –(June/August)</a:t>
            </a: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2018 – </a:t>
            </a:r>
            <a:r>
              <a:rPr lang="en-US" sz="2000" b="1" dirty="0">
                <a:solidFill>
                  <a:schemeClr val="bg1"/>
                </a:solidFill>
                <a:latin typeface="Arial" panose="020B0604020202020204" pitchFamily="34" charset="0"/>
                <a:cs typeface="Arial" panose="020B0604020202020204" pitchFamily="34" charset="0"/>
              </a:rPr>
              <a:t>3 million people </a:t>
            </a:r>
            <a:r>
              <a:rPr lang="en-US" sz="2000" dirty="0">
                <a:solidFill>
                  <a:schemeClr val="bg1"/>
                </a:solidFill>
                <a:latin typeface="Arial" panose="020B0604020202020204" pitchFamily="34" charset="0"/>
                <a:cs typeface="Arial" panose="020B0604020202020204" pitchFamily="34" charset="0"/>
              </a:rPr>
              <a:t>expected to face </a:t>
            </a:r>
            <a:r>
              <a:rPr lang="en-US" sz="2000" b="1" i="1" dirty="0">
                <a:solidFill>
                  <a:schemeClr val="bg1"/>
                </a:solidFill>
                <a:latin typeface="Arial" panose="020B0604020202020204" pitchFamily="34" charset="0"/>
                <a:cs typeface="Arial" panose="020B0604020202020204" pitchFamily="34" charset="0"/>
              </a:rPr>
              <a:t>Crisis</a:t>
            </a:r>
            <a:r>
              <a:rPr lang="en-US" sz="2000" dirty="0">
                <a:solidFill>
                  <a:schemeClr val="bg1"/>
                </a:solidFill>
                <a:latin typeface="Arial" panose="020B0604020202020204" pitchFamily="34" charset="0"/>
                <a:cs typeface="Arial" panose="020B0604020202020204" pitchFamily="34" charset="0"/>
              </a:rPr>
              <a:t> and </a:t>
            </a:r>
            <a:r>
              <a:rPr lang="en-US" sz="2000" b="1" i="1" dirty="0">
                <a:solidFill>
                  <a:schemeClr val="bg1"/>
                </a:solidFill>
                <a:latin typeface="Arial" panose="020B0604020202020204" pitchFamily="34" charset="0"/>
                <a:cs typeface="Arial" panose="020B0604020202020204" pitchFamily="34" charset="0"/>
              </a:rPr>
              <a:t>Emergency</a:t>
            </a:r>
            <a:r>
              <a:rPr lang="en-US" sz="2000" dirty="0">
                <a:solidFill>
                  <a:schemeClr val="bg1"/>
                </a:solidFill>
                <a:latin typeface="Arial" panose="020B0604020202020204" pitchFamily="34" charset="0"/>
                <a:cs typeface="Arial" panose="020B0604020202020204" pitchFamily="34" charset="0"/>
              </a:rPr>
              <a:t> food insecurity</a:t>
            </a: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No one is expected to face </a:t>
            </a:r>
            <a:r>
              <a:rPr lang="en-US" sz="2000" b="1" i="1" dirty="0">
                <a:solidFill>
                  <a:schemeClr val="bg1"/>
                </a:solidFill>
                <a:latin typeface="Arial" panose="020B0604020202020204" pitchFamily="34" charset="0"/>
                <a:cs typeface="Arial" panose="020B0604020202020204" pitchFamily="34" charset="0"/>
              </a:rPr>
              <a:t>Famine</a:t>
            </a:r>
            <a:r>
              <a:rPr lang="en-US" sz="2000" dirty="0">
                <a:solidFill>
                  <a:schemeClr val="bg1"/>
                </a:solidFill>
                <a:latin typeface="Arial" panose="020B0604020202020204" pitchFamily="34" charset="0"/>
                <a:cs typeface="Arial" panose="020B0604020202020204" pitchFamily="34" charset="0"/>
              </a:rPr>
              <a:t> (CH Phase 5)</a:t>
            </a:r>
          </a:p>
          <a:p>
            <a:pPr>
              <a:lnSpc>
                <a:spcPct val="100000"/>
              </a:lnSpc>
              <a:spcBef>
                <a:spcPts val="2400"/>
              </a:spcBef>
            </a:pPr>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101412" y="6555603"/>
            <a:ext cx="1905516" cy="13514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224029" y="539968"/>
            <a:ext cx="6678905" cy="5349869"/>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val="0"/>
              </a:ext>
            </a:extLst>
          </a:blip>
          <a:srcRect r="44276"/>
          <a:stretch/>
        </p:blipFill>
        <p:spPr>
          <a:xfrm>
            <a:off x="5186832" y="5450522"/>
            <a:ext cx="2477386" cy="1412391"/>
          </a:xfrm>
          <a:prstGeom prst="rect">
            <a:avLst/>
          </a:prstGeom>
        </p:spPr>
      </p:pic>
      <p:sp>
        <p:nvSpPr>
          <p:cNvPr id="19" name="Rectangle 18"/>
          <p:cNvSpPr/>
          <p:nvPr/>
        </p:nvSpPr>
        <p:spPr>
          <a:xfrm>
            <a:off x="5179847" y="42898"/>
            <a:ext cx="7012153" cy="48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ACUTE FOOD INSECURITY SITUATION (June – August 2018)</a:t>
            </a:r>
          </a:p>
        </p:txBody>
      </p:sp>
    </p:spTree>
    <p:extLst>
      <p:ext uri="{BB962C8B-B14F-4D97-AF65-F5344CB8AC3E}">
        <p14:creationId xmlns:p14="http://schemas.microsoft.com/office/powerpoint/2010/main" val="30204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p:cNvSpPr/>
          <p:nvPr/>
        </p:nvSpPr>
        <p:spPr>
          <a:xfrm>
            <a:off x="1791" y="0"/>
            <a:ext cx="5178056" cy="6882063"/>
          </a:xfrm>
          <a:prstGeom prst="rect">
            <a:avLst/>
          </a:prstGeom>
          <a:solidFill>
            <a:srgbClr val="373736"/>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5606" y="219596"/>
            <a:ext cx="5027342" cy="743401"/>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LAKE CHAD BASIN</a:t>
            </a:r>
            <a:endParaRPr lang="en-US" sz="2400"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5606" y="1321637"/>
            <a:ext cx="4372818" cy="54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Continuous restrictions to the circulation of people and goods hinder transhumance;</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2017 – 7.0 million in need of urgent food assistance across affected areas of the 4 countries;</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2018 – 4.7 million likely to require urgent assistance in food by June-August;</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Around 250,000 people are expected to remain in Emergency (CH Phase 4) across affected areas </a:t>
            </a:r>
            <a:r>
              <a:rPr lang="en-US" sz="2000" dirty="0">
                <a:solidFill>
                  <a:schemeClr val="bg1"/>
                </a:solidFill>
                <a:latin typeface="Arial" panose="020B0604020202020204" pitchFamily="34" charset="0"/>
                <a:cs typeface="Arial" panose="020B0604020202020204" pitchFamily="34" charset="0"/>
              </a:rPr>
              <a:t>of </a:t>
            </a:r>
            <a:r>
              <a:rPr lang="en-US" sz="2000" dirty="0" smtClean="0">
                <a:solidFill>
                  <a:schemeClr val="bg1"/>
                </a:solidFill>
                <a:latin typeface="Arial" panose="020B0604020202020204" pitchFamily="34" charset="0"/>
                <a:cs typeface="Arial" panose="020B0604020202020204" pitchFamily="34" charset="0"/>
              </a:rPr>
              <a:t>Chad, Niger and Nigeria during the pre-harvest season.</a:t>
            </a:r>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101412" y="6555603"/>
            <a:ext cx="1905516" cy="135143"/>
          </a:xfrm>
          <a:prstGeom prst="rect">
            <a:avLst/>
          </a:prstGeom>
        </p:spPr>
      </p:pic>
      <p:pic>
        <p:nvPicPr>
          <p:cNvPr id="17" name="Picture 16"/>
          <p:cNvPicPr>
            <a:picLocks noChangeAspect="1"/>
          </p:cNvPicPr>
          <p:nvPr/>
        </p:nvPicPr>
        <p:blipFill rotWithShape="1">
          <a:blip r:embed="rId4" cstate="screen">
            <a:extLst>
              <a:ext uri="{28A0092B-C50C-407E-A947-70E740481C1C}">
                <a14:useLocalDpi xmlns:a14="http://schemas.microsoft.com/office/drawing/2010/main" val="0"/>
              </a:ext>
            </a:extLst>
          </a:blip>
          <a:srcRect r="44276"/>
          <a:stretch/>
        </p:blipFill>
        <p:spPr>
          <a:xfrm>
            <a:off x="5186832" y="5450522"/>
            <a:ext cx="2477386" cy="1412391"/>
          </a:xfrm>
          <a:prstGeom prst="rect">
            <a:avLst/>
          </a:prstGeom>
        </p:spPr>
      </p:pic>
      <p:sp>
        <p:nvSpPr>
          <p:cNvPr id="19" name="Rectangle 18"/>
          <p:cNvSpPr/>
          <p:nvPr/>
        </p:nvSpPr>
        <p:spPr>
          <a:xfrm>
            <a:off x="5179847" y="42898"/>
            <a:ext cx="7012153" cy="48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ACUTE FOOD INSECURITY SITUATION (June – August 2018)</a:t>
            </a:r>
          </a:p>
        </p:txBody>
      </p:sp>
      <p:pic>
        <p:nvPicPr>
          <p:cNvPr id="4" name="Picture 3"/>
          <p:cNvPicPr>
            <a:picLocks noChangeAspect="1"/>
          </p:cNvPicPr>
          <p:nvPr/>
        </p:nvPicPr>
        <p:blipFill>
          <a:blip r:embed="rId5"/>
          <a:stretch>
            <a:fillRect/>
          </a:stretch>
        </p:blipFill>
        <p:spPr>
          <a:xfrm>
            <a:off x="6150992" y="651791"/>
            <a:ext cx="5069861" cy="4677378"/>
          </a:xfrm>
          <a:prstGeom prst="rect">
            <a:avLst/>
          </a:prstGeom>
        </p:spPr>
      </p:pic>
    </p:spTree>
    <p:extLst>
      <p:ext uri="{BB962C8B-B14F-4D97-AF65-F5344CB8AC3E}">
        <p14:creationId xmlns:p14="http://schemas.microsoft.com/office/powerpoint/2010/main" val="1156694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a:xfrm>
            <a:off x="1791" y="0"/>
            <a:ext cx="4506414" cy="6882063"/>
          </a:xfrm>
          <a:prstGeom prst="rect">
            <a:avLst/>
          </a:prstGeom>
          <a:solidFill>
            <a:srgbClr val="373736"/>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5606" y="283764"/>
            <a:ext cx="3793697" cy="955493"/>
          </a:xfrm>
        </p:spPr>
        <p:txBody>
          <a:bodyPr>
            <a:normAutofit fontScale="90000"/>
          </a:bodyPr>
          <a:lstStyle/>
          <a:p>
            <a:r>
              <a:rPr lang="en-US" sz="2400" dirty="0" smtClean="0">
                <a:solidFill>
                  <a:schemeClr val="bg1"/>
                </a:solidFill>
                <a:latin typeface="Arial" panose="020B0604020202020204" pitchFamily="34" charset="0"/>
                <a:cs typeface="Arial" panose="020B0604020202020204" pitchFamily="34" charset="0"/>
              </a:rPr>
              <a:t>SAHEL – </a:t>
            </a:r>
            <a:r>
              <a:rPr lang="it-IT" sz="2400" dirty="0" smtClean="0">
                <a:solidFill>
                  <a:schemeClr val="bg1"/>
                </a:solidFill>
                <a:latin typeface="Arial" panose="020B0604020202020204" pitchFamily="34" charset="0"/>
                <a:cs typeface="Arial" panose="020B0604020202020204" pitchFamily="34" charset="0"/>
              </a:rPr>
              <a:t>Burkina Faso, Chad, Mali, Mauritania, Niger, Senegal</a:t>
            </a:r>
            <a:endParaRPr lang="en-US" sz="2400"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5606" y="1321637"/>
            <a:ext cx="3362624" cy="54138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2017 – some </a:t>
            </a:r>
            <a:r>
              <a:rPr lang="en-US" sz="2000" dirty="0">
                <a:solidFill>
                  <a:schemeClr val="bg1"/>
                </a:solidFill>
                <a:latin typeface="Arial" panose="020B0604020202020204" pitchFamily="34" charset="0"/>
                <a:cs typeface="Arial" panose="020B0604020202020204" pitchFamily="34" charset="0"/>
              </a:rPr>
              <a:t>4.2 million people were food insecure and required urgent food assistance </a:t>
            </a:r>
            <a:r>
              <a:rPr lang="en-US" sz="2000" dirty="0" smtClean="0">
                <a:solidFill>
                  <a:schemeClr val="bg1"/>
                </a:solidFill>
                <a:latin typeface="Arial" panose="020B0604020202020204" pitchFamily="34" charset="0"/>
                <a:cs typeface="Arial" panose="020B0604020202020204" pitchFamily="34" charset="0"/>
              </a:rPr>
              <a:t>during the lean season;</a:t>
            </a:r>
          </a:p>
          <a:p>
            <a:pPr>
              <a:lnSpc>
                <a:spcPct val="100000"/>
              </a:lnSpc>
              <a:spcBef>
                <a:spcPts val="2400"/>
              </a:spcBef>
            </a:pPr>
            <a:r>
              <a:rPr lang="en-US" sz="2000" dirty="0">
                <a:solidFill>
                  <a:schemeClr val="bg1"/>
                </a:solidFill>
                <a:latin typeface="Arial" panose="020B0604020202020204" pitchFamily="34" charset="0"/>
                <a:cs typeface="Arial" panose="020B0604020202020204" pitchFamily="34" charset="0"/>
              </a:rPr>
              <a:t>civil </a:t>
            </a:r>
            <a:r>
              <a:rPr lang="en-US" sz="2000" dirty="0" smtClean="0">
                <a:solidFill>
                  <a:schemeClr val="bg1"/>
                </a:solidFill>
                <a:latin typeface="Arial" panose="020B0604020202020204" pitchFamily="34" charset="0"/>
                <a:cs typeface="Arial" panose="020B0604020202020204" pitchFamily="34" charset="0"/>
              </a:rPr>
              <a:t>insecurity, decreased </a:t>
            </a:r>
            <a:r>
              <a:rPr lang="en-US" sz="2000" dirty="0">
                <a:solidFill>
                  <a:schemeClr val="bg1"/>
                </a:solidFill>
                <a:latin typeface="Arial" panose="020B0604020202020204" pitchFamily="34" charset="0"/>
                <a:cs typeface="Arial" panose="020B0604020202020204" pitchFamily="34" charset="0"/>
              </a:rPr>
              <a:t>agricultural production and poor pastoral conditions </a:t>
            </a:r>
            <a:r>
              <a:rPr lang="en-US" sz="2000" dirty="0" smtClean="0">
                <a:solidFill>
                  <a:schemeClr val="bg1"/>
                </a:solidFill>
                <a:latin typeface="Arial" panose="020B0604020202020204" pitchFamily="34" charset="0"/>
                <a:cs typeface="Arial" panose="020B0604020202020204" pitchFamily="34" charset="0"/>
              </a:rPr>
              <a:t>likely </a:t>
            </a:r>
            <a:r>
              <a:rPr lang="en-US" sz="2000" dirty="0">
                <a:solidFill>
                  <a:schemeClr val="bg1"/>
                </a:solidFill>
                <a:latin typeface="Arial" panose="020B0604020202020204" pitchFamily="34" charset="0"/>
                <a:cs typeface="Arial" panose="020B0604020202020204" pitchFamily="34" charset="0"/>
              </a:rPr>
              <a:t>to impact the food security </a:t>
            </a:r>
            <a:r>
              <a:rPr lang="en-US" sz="2000" dirty="0" smtClean="0">
                <a:solidFill>
                  <a:schemeClr val="bg1"/>
                </a:solidFill>
                <a:latin typeface="Arial" panose="020B0604020202020204" pitchFamily="34" charset="0"/>
                <a:cs typeface="Arial" panose="020B0604020202020204" pitchFamily="34" charset="0"/>
              </a:rPr>
              <a:t>in pastoralist areas in 2018;</a:t>
            </a:r>
          </a:p>
          <a:p>
            <a:pPr>
              <a:lnSpc>
                <a:spcPct val="100000"/>
              </a:lnSpc>
              <a:spcBef>
                <a:spcPts val="2400"/>
              </a:spcBef>
            </a:pPr>
            <a:r>
              <a:rPr lang="en-US" sz="2000" dirty="0" smtClean="0">
                <a:solidFill>
                  <a:schemeClr val="bg1"/>
                </a:solidFill>
                <a:latin typeface="Arial" panose="020B0604020202020204" pitchFamily="34" charset="0"/>
                <a:cs typeface="Arial" panose="020B0604020202020204" pitchFamily="34" charset="0"/>
              </a:rPr>
              <a:t>2018 – around 5.0 </a:t>
            </a:r>
            <a:r>
              <a:rPr lang="en-US" sz="2000" dirty="0">
                <a:solidFill>
                  <a:schemeClr val="bg1"/>
                </a:solidFill>
                <a:latin typeface="Arial" panose="020B0604020202020204" pitchFamily="34" charset="0"/>
                <a:cs typeface="Arial" panose="020B0604020202020204" pitchFamily="34" charset="0"/>
              </a:rPr>
              <a:t>million people are likely to face Crisis (CH Phase 3) food security </a:t>
            </a:r>
            <a:r>
              <a:rPr lang="en-US" sz="2000" dirty="0" smtClean="0">
                <a:solidFill>
                  <a:schemeClr val="bg1"/>
                </a:solidFill>
                <a:latin typeface="Arial" panose="020B0604020202020204" pitchFamily="34" charset="0"/>
                <a:cs typeface="Arial" panose="020B0604020202020204" pitchFamily="34" charset="0"/>
              </a:rPr>
              <a:t>outcomes between June-August</a:t>
            </a:r>
          </a:p>
          <a:p>
            <a:pPr>
              <a:lnSpc>
                <a:spcPct val="100000"/>
              </a:lnSpc>
              <a:spcBef>
                <a:spcPts val="2400"/>
              </a:spcBef>
            </a:pPr>
            <a:endParaRPr lang="en-US" sz="20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5179847" y="42898"/>
            <a:ext cx="7012153" cy="48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ACUTE FOOD INSECURITY SITUATION (June – </a:t>
            </a:r>
            <a:r>
              <a:rPr lang="en-GB" sz="1400" dirty="0" smtClean="0">
                <a:solidFill>
                  <a:schemeClr val="tx1">
                    <a:lumMod val="65000"/>
                    <a:lumOff val="35000"/>
                  </a:schemeClr>
                </a:solidFill>
                <a:latin typeface="Arial" panose="020B0604020202020204" pitchFamily="34" charset="0"/>
                <a:cs typeface="Arial" panose="020B0604020202020204" pitchFamily="34" charset="0"/>
              </a:rPr>
              <a:t>August 2018)</a:t>
            </a:r>
            <a:endParaRPr lang="en-GB"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val="0"/>
              </a:ext>
            </a:extLst>
          </a:blip>
          <a:srcRect r="44276"/>
          <a:stretch/>
        </p:blipFill>
        <p:spPr>
          <a:xfrm>
            <a:off x="4497572" y="5222645"/>
            <a:ext cx="2477386" cy="1412391"/>
          </a:xfrm>
          <a:prstGeom prst="rect">
            <a:avLst/>
          </a:prstGeom>
        </p:spPr>
      </p:pic>
      <p:pic>
        <p:nvPicPr>
          <p:cNvPr id="3" name="Picture 2"/>
          <p:cNvPicPr>
            <a:picLocks noChangeAspect="1"/>
          </p:cNvPicPr>
          <p:nvPr/>
        </p:nvPicPr>
        <p:blipFill>
          <a:blip r:embed="rId4"/>
          <a:stretch>
            <a:fillRect/>
          </a:stretch>
        </p:blipFill>
        <p:spPr>
          <a:xfrm>
            <a:off x="4643118" y="1239257"/>
            <a:ext cx="7443849" cy="3561854"/>
          </a:xfrm>
          <a:prstGeom prst="rect">
            <a:avLst/>
          </a:prstGeom>
        </p:spPr>
      </p:pic>
      <p:pic>
        <p:nvPicPr>
          <p:cNvPr id="9" name="Picture 8"/>
          <p:cNvPicPr>
            <a:picLocks noChangeAspect="1"/>
          </p:cNvPicPr>
          <p:nvPr/>
        </p:nvPicPr>
        <p:blipFill>
          <a:blip r:embed="rId5"/>
          <a:stretch>
            <a:fillRect/>
          </a:stretch>
        </p:blipFill>
        <p:spPr>
          <a:xfrm>
            <a:off x="10101412" y="6555603"/>
            <a:ext cx="1905516" cy="135143"/>
          </a:xfrm>
          <a:prstGeom prst="rect">
            <a:avLst/>
          </a:prstGeom>
        </p:spPr>
      </p:pic>
    </p:spTree>
    <p:extLst>
      <p:ext uri="{BB962C8B-B14F-4D97-AF65-F5344CB8AC3E}">
        <p14:creationId xmlns:p14="http://schemas.microsoft.com/office/powerpoint/2010/main" val="1478888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791" y="0"/>
            <a:ext cx="4506414" cy="6882063"/>
          </a:xfrm>
          <a:prstGeom prst="rect">
            <a:avLst/>
          </a:prstGeom>
          <a:solidFill>
            <a:srgbClr val="373736"/>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sp>
        <p:nvSpPr>
          <p:cNvPr id="2" name="Title 1"/>
          <p:cNvSpPr>
            <a:spLocks noGrp="1"/>
          </p:cNvSpPr>
          <p:nvPr>
            <p:ph type="title"/>
          </p:nvPr>
        </p:nvSpPr>
        <p:spPr>
          <a:xfrm>
            <a:off x="425606" y="283764"/>
            <a:ext cx="5027342" cy="955493"/>
          </a:xfrm>
        </p:spPr>
        <p:txBody>
          <a:bodyPr>
            <a:normAutofit/>
          </a:bodyPr>
          <a:lstStyle/>
          <a:p>
            <a:r>
              <a:rPr lang="en-US" sz="2400" dirty="0" smtClean="0">
                <a:solidFill>
                  <a:schemeClr val="bg1"/>
                </a:solidFill>
                <a:latin typeface="Arial" panose="020B0604020202020204" pitchFamily="34" charset="0"/>
                <a:cs typeface="Arial" panose="020B0604020202020204" pitchFamily="34" charset="0"/>
              </a:rPr>
              <a:t>DEMOCRATIC REPUBLIC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OF THE CONGO</a:t>
            </a:r>
            <a:endParaRPr lang="en-US" sz="2400"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25606" y="1321637"/>
            <a:ext cx="3362624" cy="541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sz="2000" dirty="0">
                <a:solidFill>
                  <a:schemeClr val="bg1"/>
                </a:solidFill>
                <a:latin typeface="Arial" panose="020B0604020202020204" pitchFamily="34" charset="0"/>
                <a:cs typeface="Arial" panose="020B0604020202020204" pitchFamily="34" charset="0"/>
              </a:rPr>
              <a:t>Between June and December 2017,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b="1" dirty="0" smtClean="0">
                <a:solidFill>
                  <a:schemeClr val="bg1"/>
                </a:solidFill>
                <a:latin typeface="Arial" panose="020B0604020202020204" pitchFamily="34" charset="0"/>
                <a:cs typeface="Arial" panose="020B0604020202020204" pitchFamily="34" charset="0"/>
              </a:rPr>
              <a:t>7.7 </a:t>
            </a:r>
            <a:r>
              <a:rPr lang="en-US" sz="2000" b="1" dirty="0">
                <a:solidFill>
                  <a:schemeClr val="bg1"/>
                </a:solidFill>
                <a:latin typeface="Arial" panose="020B0604020202020204" pitchFamily="34" charset="0"/>
                <a:cs typeface="Arial" panose="020B0604020202020204" pitchFamily="34" charset="0"/>
              </a:rPr>
              <a:t>million people </a:t>
            </a:r>
            <a:r>
              <a:rPr lang="en-US" sz="2000" b="1" dirty="0" smtClean="0">
                <a:solidFill>
                  <a:schemeClr val="bg1"/>
                </a:solidFill>
                <a:latin typeface="Arial" panose="020B0604020202020204" pitchFamily="34" charset="0"/>
                <a:cs typeface="Arial" panose="020B0604020202020204" pitchFamily="34" charset="0"/>
              </a:rPr>
              <a:t/>
            </a:r>
            <a:br>
              <a:rPr lang="en-US" sz="2000" b="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11% of the population – were facing </a:t>
            </a:r>
            <a:r>
              <a:rPr lang="en-US" sz="2000" b="1" i="1" dirty="0">
                <a:solidFill>
                  <a:schemeClr val="bg1"/>
                </a:solidFill>
                <a:latin typeface="Arial" panose="020B0604020202020204" pitchFamily="34" charset="0"/>
                <a:cs typeface="Arial" panose="020B0604020202020204" pitchFamily="34" charset="0"/>
              </a:rPr>
              <a:t>Crisis</a:t>
            </a:r>
            <a:r>
              <a:rPr lang="en-US" sz="2000" dirty="0">
                <a:solidFill>
                  <a:schemeClr val="bg1"/>
                </a:solidFill>
                <a:latin typeface="Arial" panose="020B0604020202020204" pitchFamily="34" charset="0"/>
                <a:cs typeface="Arial" panose="020B0604020202020204" pitchFamily="34" charset="0"/>
              </a:rPr>
              <a:t> or worse food security</a:t>
            </a:r>
          </a:p>
          <a:p>
            <a:pPr>
              <a:lnSpc>
                <a:spcPct val="100000"/>
              </a:lnSpc>
              <a:spcBef>
                <a:spcPts val="1800"/>
              </a:spcBef>
            </a:pPr>
            <a:r>
              <a:rPr lang="en-US" sz="2000" b="1" dirty="0">
                <a:solidFill>
                  <a:schemeClr val="bg1"/>
                </a:solidFill>
                <a:latin typeface="Arial" panose="020B0604020202020204" pitchFamily="34" charset="0"/>
                <a:cs typeface="Arial" panose="020B0604020202020204" pitchFamily="34" charset="0"/>
              </a:rPr>
              <a:t>1.5 million people </a:t>
            </a:r>
            <a:r>
              <a:rPr lang="en-US" sz="2000" b="1" dirty="0" smtClean="0">
                <a:solidFill>
                  <a:schemeClr val="bg1"/>
                </a:solidFill>
                <a:latin typeface="Arial" panose="020B0604020202020204" pitchFamily="34" charset="0"/>
                <a:cs typeface="Arial" panose="020B0604020202020204" pitchFamily="34" charset="0"/>
              </a:rPr>
              <a:t/>
            </a:r>
            <a:br>
              <a:rPr lang="en-US" sz="2000" b="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in </a:t>
            </a:r>
            <a:r>
              <a:rPr lang="en-US" sz="2000" b="1" i="1" dirty="0">
                <a:solidFill>
                  <a:schemeClr val="bg1"/>
                </a:solidFill>
                <a:latin typeface="Arial" panose="020B0604020202020204" pitchFamily="34" charset="0"/>
                <a:cs typeface="Arial" panose="020B0604020202020204" pitchFamily="34" charset="0"/>
              </a:rPr>
              <a:t>Emergency</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IPC Phase 4)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food </a:t>
            </a:r>
            <a:r>
              <a:rPr lang="en-US" sz="2000" dirty="0">
                <a:solidFill>
                  <a:schemeClr val="bg1"/>
                </a:solidFill>
                <a:latin typeface="Arial" panose="020B0604020202020204" pitchFamily="34" charset="0"/>
                <a:cs typeface="Arial" panose="020B0604020202020204" pitchFamily="34" charset="0"/>
              </a:rPr>
              <a:t>security</a:t>
            </a:r>
          </a:p>
          <a:p>
            <a:pPr>
              <a:lnSpc>
                <a:spcPct val="100000"/>
              </a:lnSpc>
              <a:spcBef>
                <a:spcPts val="1800"/>
              </a:spcBef>
            </a:pPr>
            <a:r>
              <a:rPr lang="en-US" sz="2000" b="1" dirty="0">
                <a:solidFill>
                  <a:schemeClr val="bg1"/>
                </a:solidFill>
                <a:latin typeface="Arial" panose="020B0604020202020204" pitchFamily="34" charset="0"/>
                <a:cs typeface="Arial" panose="020B0604020202020204" pitchFamily="34" charset="0"/>
              </a:rPr>
              <a:t>86% of people </a:t>
            </a:r>
            <a:r>
              <a:rPr lang="en-US" sz="2000" dirty="0">
                <a:solidFill>
                  <a:schemeClr val="bg1"/>
                </a:solidFill>
                <a:latin typeface="Arial" panose="020B0604020202020204" pitchFamily="34" charset="0"/>
                <a:cs typeface="Arial" panose="020B0604020202020204" pitchFamily="34" charset="0"/>
              </a:rPr>
              <a:t>in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IPC Phase </a:t>
            </a:r>
            <a:r>
              <a:rPr lang="en-US" sz="2000" dirty="0">
                <a:solidFill>
                  <a:schemeClr val="bg1"/>
                </a:solidFill>
                <a:latin typeface="Arial" panose="020B0604020202020204" pitchFamily="34" charset="0"/>
                <a:cs typeface="Arial" panose="020B0604020202020204" pitchFamily="34" charset="0"/>
              </a:rPr>
              <a:t>4 were in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the </a:t>
            </a:r>
            <a:r>
              <a:rPr lang="en-US" sz="2000" dirty="0">
                <a:solidFill>
                  <a:schemeClr val="bg1"/>
                </a:solidFill>
                <a:latin typeface="Arial" panose="020B0604020202020204" pitchFamily="34" charset="0"/>
                <a:cs typeface="Arial" panose="020B0604020202020204" pitchFamily="34" charset="0"/>
              </a:rPr>
              <a:t>provinces of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b="1" dirty="0" smtClean="0">
                <a:solidFill>
                  <a:schemeClr val="bg1"/>
                </a:solidFill>
                <a:latin typeface="Arial" panose="020B0604020202020204" pitchFamily="34" charset="0"/>
                <a:cs typeface="Arial" panose="020B0604020202020204" pitchFamily="34" charset="0"/>
              </a:rPr>
              <a:t>Kasai </a:t>
            </a:r>
            <a:r>
              <a:rPr lang="en-US" sz="2000" dirty="0">
                <a:solidFill>
                  <a:schemeClr val="bg1"/>
                </a:solidFill>
                <a:latin typeface="Arial" panose="020B0604020202020204" pitchFamily="34" charset="0"/>
                <a:cs typeface="Arial" panose="020B0604020202020204" pitchFamily="34" charset="0"/>
              </a:rPr>
              <a:t>and</a:t>
            </a:r>
            <a:r>
              <a:rPr lang="en-US" sz="2000" b="1" dirty="0">
                <a:solidFill>
                  <a:schemeClr val="bg1"/>
                </a:solidFill>
                <a:latin typeface="Arial" panose="020B0604020202020204" pitchFamily="34" charset="0"/>
                <a:cs typeface="Arial" panose="020B0604020202020204" pitchFamily="34" charset="0"/>
              </a:rPr>
              <a:t> Tanganyika</a:t>
            </a:r>
          </a:p>
          <a:p>
            <a:pPr>
              <a:lnSpc>
                <a:spcPct val="100000"/>
              </a:lnSpc>
              <a:spcBef>
                <a:spcPts val="2400"/>
              </a:spcBef>
            </a:pPr>
            <a:endParaRPr lang="en-US" sz="20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646076" y="6598355"/>
            <a:ext cx="4785360" cy="137160"/>
          </a:xfrm>
          <a:prstGeom prst="rect">
            <a:avLst/>
          </a:prstGeom>
        </p:spPr>
      </p:pic>
      <p:sp>
        <p:nvSpPr>
          <p:cNvPr id="13" name="Rectangle 12"/>
          <p:cNvSpPr/>
          <p:nvPr/>
        </p:nvSpPr>
        <p:spPr>
          <a:xfrm>
            <a:off x="5179847" y="42898"/>
            <a:ext cx="7012153" cy="48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lumMod val="65000"/>
                    <a:lumOff val="35000"/>
                  </a:schemeClr>
                </a:solidFill>
                <a:latin typeface="Arial" panose="020B0604020202020204" pitchFamily="34" charset="0"/>
                <a:cs typeface="Arial" panose="020B0604020202020204" pitchFamily="34" charset="0"/>
              </a:rPr>
              <a:t>ACUTE FOOD INSECURITY </a:t>
            </a:r>
            <a:r>
              <a:rPr lang="en-GB" sz="1400" dirty="0">
                <a:solidFill>
                  <a:schemeClr val="tx1">
                    <a:lumMod val="65000"/>
                    <a:lumOff val="35000"/>
                  </a:schemeClr>
                </a:solidFill>
                <a:latin typeface="Arial" panose="020B0604020202020204" pitchFamily="34" charset="0"/>
                <a:cs typeface="Arial" panose="020B0604020202020204" pitchFamily="34" charset="0"/>
              </a:rPr>
              <a:t>SITUATION (June – December 2017)</a:t>
            </a: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val="0"/>
              </a:ext>
            </a:extLst>
          </a:blip>
          <a:srcRect r="44276"/>
          <a:stretch/>
        </p:blipFill>
        <p:spPr>
          <a:xfrm>
            <a:off x="4497572" y="5222645"/>
            <a:ext cx="2477386" cy="141239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8205" y="177109"/>
            <a:ext cx="7768854" cy="6774576"/>
          </a:xfrm>
          <a:prstGeom prst="rect">
            <a:avLst/>
          </a:prstGeom>
        </p:spPr>
      </p:pic>
    </p:spTree>
    <p:extLst>
      <p:ext uri="{BB962C8B-B14F-4D97-AF65-F5344CB8AC3E}">
        <p14:creationId xmlns:p14="http://schemas.microsoft.com/office/powerpoint/2010/main" val="224990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2508585" y="2508582"/>
            <a:ext cx="6858001" cy="1840833"/>
          </a:xfrm>
          <a:prstGeom prst="rect">
            <a:avLst/>
          </a:prstGeom>
          <a:solidFill>
            <a:srgbClr val="3D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rot="16200000">
            <a:off x="-2616871" y="3244335"/>
            <a:ext cx="6858002"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FOOD INSECURITY SHORT TERM OUTLOOK FOR 2018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l="6796" t="14098" r="6755" b="2234"/>
          <a:stretch/>
        </p:blipFill>
        <p:spPr>
          <a:xfrm>
            <a:off x="1873106" y="137159"/>
            <a:ext cx="10262795" cy="6648226"/>
          </a:xfrm>
          <a:prstGeom prst="rect">
            <a:avLst/>
          </a:prstGeom>
        </p:spPr>
      </p:pic>
    </p:spTree>
    <p:extLst>
      <p:ext uri="{BB962C8B-B14F-4D97-AF65-F5344CB8AC3E}">
        <p14:creationId xmlns:p14="http://schemas.microsoft.com/office/powerpoint/2010/main" val="135025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74874" cy="6848367"/>
          </a:xfrm>
          <a:prstGeom prst="rect">
            <a:avLst/>
          </a:prstGeom>
        </p:spPr>
      </p:pic>
      <p:sp>
        <p:nvSpPr>
          <p:cNvPr id="11" name="Rectangle 10"/>
          <p:cNvSpPr/>
          <p:nvPr/>
        </p:nvSpPr>
        <p:spPr>
          <a:xfrm>
            <a:off x="0" y="-12406"/>
            <a:ext cx="4027470" cy="6870405"/>
          </a:xfrm>
          <a:prstGeom prst="rect">
            <a:avLst/>
          </a:prstGeom>
          <a:solidFill>
            <a:srgbClr val="333F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idx="4294967295"/>
          </p:nvPr>
        </p:nvSpPr>
        <p:spPr>
          <a:xfrm>
            <a:off x="504971" y="1657279"/>
            <a:ext cx="4246570" cy="2852737"/>
          </a:xfrm>
        </p:spPr>
        <p:txBody>
          <a:bodyPr>
            <a:normAutofit/>
          </a:bodyPr>
          <a:lstStyle/>
          <a:p>
            <a:r>
              <a:rPr lang="en-US" dirty="0" smtClean="0">
                <a:solidFill>
                  <a:schemeClr val="bg1"/>
                </a:solidFill>
              </a:rPr>
              <a:t>From analysis </a:t>
            </a:r>
            <a:br>
              <a:rPr lang="en-US" dirty="0" smtClean="0">
                <a:solidFill>
                  <a:schemeClr val="bg1"/>
                </a:solidFill>
              </a:rPr>
            </a:br>
            <a:r>
              <a:rPr lang="en-US" dirty="0" smtClean="0">
                <a:solidFill>
                  <a:schemeClr val="bg1"/>
                </a:solidFill>
              </a:rPr>
              <a:t>to consensus building and coordination</a:t>
            </a:r>
            <a:endParaRPr lang="en-US" dirty="0">
              <a:solidFill>
                <a:schemeClr val="bg1"/>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9489" y="491777"/>
            <a:ext cx="2185178" cy="588046"/>
          </a:xfrm>
          <a:prstGeom prst="rect">
            <a:avLst/>
          </a:prstGeom>
        </p:spPr>
      </p:pic>
    </p:spTree>
    <p:extLst>
      <p:ext uri="{BB962C8B-B14F-4D97-AF65-F5344CB8AC3E}">
        <p14:creationId xmlns:p14="http://schemas.microsoft.com/office/powerpoint/2010/main" val="1431944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3648" y="-8314"/>
            <a:ext cx="12192000" cy="68663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44872" y="491777"/>
            <a:ext cx="2185178" cy="588046"/>
          </a:xfrm>
          <a:prstGeom prst="rect">
            <a:avLst/>
          </a:prstGeom>
        </p:spPr>
      </p:pic>
      <p:sp>
        <p:nvSpPr>
          <p:cNvPr id="2" name="Title 1"/>
          <p:cNvSpPr>
            <a:spLocks noGrp="1"/>
          </p:cNvSpPr>
          <p:nvPr>
            <p:ph type="title"/>
          </p:nvPr>
        </p:nvSpPr>
        <p:spPr>
          <a:xfrm>
            <a:off x="646752" y="986838"/>
            <a:ext cx="10515600" cy="923977"/>
          </a:xfrm>
        </p:spPr>
        <p:txBody>
          <a:bodyPr/>
          <a:lstStyle/>
          <a:p>
            <a:r>
              <a:rPr lang="en-US" dirty="0" smtClean="0">
                <a:solidFill>
                  <a:schemeClr val="bg1"/>
                </a:solidFill>
              </a:rPr>
              <a:t>Global Network Against Food Crises</a:t>
            </a:r>
            <a:endParaRPr lang="en-US" dirty="0">
              <a:solidFill>
                <a:schemeClr val="bg1"/>
              </a:solidFill>
            </a:endParaRPr>
          </a:p>
        </p:txBody>
      </p:sp>
      <p:sp>
        <p:nvSpPr>
          <p:cNvPr id="3" name="Content Placeholder 2"/>
          <p:cNvSpPr>
            <a:spLocks noGrp="1"/>
          </p:cNvSpPr>
          <p:nvPr>
            <p:ph idx="1"/>
          </p:nvPr>
        </p:nvSpPr>
        <p:spPr>
          <a:xfrm>
            <a:off x="660400" y="2659921"/>
            <a:ext cx="10515600" cy="3740879"/>
          </a:xfrm>
        </p:spPr>
        <p:txBody>
          <a:bodyPr>
            <a:normAutofit/>
          </a:bodyPr>
          <a:lstStyle/>
          <a:p>
            <a:pPr>
              <a:lnSpc>
                <a:spcPct val="100000"/>
              </a:lnSpc>
              <a:spcBef>
                <a:spcPts val="1200"/>
              </a:spcBef>
              <a:spcAft>
                <a:spcPts val="1200"/>
              </a:spcAft>
            </a:pPr>
            <a:r>
              <a:rPr lang="en-US" sz="2600" dirty="0">
                <a:solidFill>
                  <a:schemeClr val="bg1"/>
                </a:solidFill>
              </a:rPr>
              <a:t>WHS - May 2016: launched </a:t>
            </a:r>
            <a:r>
              <a:rPr lang="en-US" sz="2600" dirty="0" smtClean="0">
                <a:solidFill>
                  <a:schemeClr val="bg1"/>
                </a:solidFill>
              </a:rPr>
              <a:t>by EU Commissioners, </a:t>
            </a:r>
            <a:r>
              <a:rPr lang="en-US" sz="2600" dirty="0">
                <a:solidFill>
                  <a:schemeClr val="bg1"/>
                </a:solidFill>
              </a:rPr>
              <a:t>FAO DG and WFP ED  to enhance the impact of </a:t>
            </a:r>
            <a:r>
              <a:rPr lang="en-US" sz="2600" dirty="0" smtClean="0">
                <a:solidFill>
                  <a:schemeClr val="bg1"/>
                </a:solidFill>
              </a:rPr>
              <a:t>prevention and response action </a:t>
            </a:r>
            <a:r>
              <a:rPr lang="en-US" sz="2600" dirty="0">
                <a:solidFill>
                  <a:schemeClr val="bg1"/>
                </a:solidFill>
              </a:rPr>
              <a:t>to food </a:t>
            </a:r>
            <a:r>
              <a:rPr lang="en-US" sz="2600" dirty="0" smtClean="0">
                <a:solidFill>
                  <a:schemeClr val="bg1"/>
                </a:solidFill>
              </a:rPr>
              <a:t>crises.</a:t>
            </a:r>
            <a:endParaRPr lang="en-US" sz="2600" dirty="0">
              <a:solidFill>
                <a:schemeClr val="bg1"/>
              </a:solidFill>
            </a:endParaRPr>
          </a:p>
          <a:p>
            <a:pPr>
              <a:lnSpc>
                <a:spcPct val="100000"/>
              </a:lnSpc>
              <a:spcBef>
                <a:spcPts val="1200"/>
              </a:spcBef>
              <a:spcAft>
                <a:spcPts val="1200"/>
              </a:spcAft>
            </a:pPr>
            <a:r>
              <a:rPr lang="en-US" sz="2600" dirty="0" smtClean="0">
                <a:solidFill>
                  <a:schemeClr val="bg1"/>
                </a:solidFill>
              </a:rPr>
              <a:t>Long term vision: promote synergies and </a:t>
            </a:r>
            <a:r>
              <a:rPr lang="en-US" sz="2600" dirty="0">
                <a:solidFill>
                  <a:schemeClr val="bg1"/>
                </a:solidFill>
              </a:rPr>
              <a:t>coordination to </a:t>
            </a:r>
            <a:r>
              <a:rPr lang="en-US" sz="2600" dirty="0" smtClean="0">
                <a:solidFill>
                  <a:schemeClr val="bg1"/>
                </a:solidFill>
              </a:rPr>
              <a:t>address </a:t>
            </a:r>
            <a:r>
              <a:rPr lang="en-US" sz="2600" dirty="0">
                <a:solidFill>
                  <a:schemeClr val="bg1"/>
                </a:solidFill>
              </a:rPr>
              <a:t>food </a:t>
            </a:r>
            <a:r>
              <a:rPr lang="en-US" sz="2600" dirty="0" smtClean="0">
                <a:solidFill>
                  <a:schemeClr val="bg1"/>
                </a:solidFill>
              </a:rPr>
              <a:t>crises along the Humanitarian-Development-Peace nexus.</a:t>
            </a:r>
          </a:p>
          <a:p>
            <a:pPr>
              <a:lnSpc>
                <a:spcPct val="100000"/>
              </a:lnSpc>
              <a:spcBef>
                <a:spcPts val="1200"/>
              </a:spcBef>
              <a:spcAft>
                <a:spcPts val="1200"/>
              </a:spcAft>
            </a:pPr>
            <a:r>
              <a:rPr lang="en-US" sz="2600" dirty="0" smtClean="0">
                <a:solidFill>
                  <a:schemeClr val="bg1"/>
                </a:solidFill>
              </a:rPr>
              <a:t>1</a:t>
            </a:r>
            <a:r>
              <a:rPr lang="en-US" sz="2600" baseline="30000" dirty="0" smtClean="0">
                <a:solidFill>
                  <a:schemeClr val="bg1"/>
                </a:solidFill>
              </a:rPr>
              <a:t>st</a:t>
            </a:r>
            <a:r>
              <a:rPr lang="en-US" sz="2600" dirty="0" smtClean="0">
                <a:solidFill>
                  <a:schemeClr val="bg1"/>
                </a:solidFill>
              </a:rPr>
              <a:t> achievement: Global Report on Food Crises to provide evidence for decision making and resource allocations.</a:t>
            </a:r>
          </a:p>
          <a:p>
            <a:endParaRPr lang="en-US" dirty="0">
              <a:solidFill>
                <a:schemeClr val="bg1"/>
              </a:solidFill>
            </a:endParaRPr>
          </a:p>
        </p:txBody>
      </p:sp>
    </p:spTree>
    <p:extLst>
      <p:ext uri="{BB962C8B-B14F-4D97-AF65-F5344CB8AC3E}">
        <p14:creationId xmlns:p14="http://schemas.microsoft.com/office/powerpoint/2010/main" val="915088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13648" y="-8314"/>
            <a:ext cx="12192000" cy="68663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604653" y="2586642"/>
            <a:ext cx="430887" cy="838200"/>
          </a:xfrm>
          <a:prstGeom prst="rect">
            <a:avLst/>
          </a:prstGeom>
          <a:noFill/>
        </p:spPr>
        <p:txBody>
          <a:bodyPr vert="vert" wrap="square" rtlCol="0">
            <a:spAutoFit/>
          </a:bodyPr>
          <a:lstStyle/>
          <a:p>
            <a:r>
              <a:rPr lang="en-US" sz="1600" dirty="0" smtClean="0"/>
              <a:t>/ UNGA</a:t>
            </a:r>
            <a:endParaRPr lang="en-US" sz="1600" dirty="0"/>
          </a:p>
        </p:txBody>
      </p:sp>
      <p:pic>
        <p:nvPicPr>
          <p:cNvPr id="2" name="Picture 1"/>
          <p:cNvPicPr>
            <a:picLocks noChangeAspect="1"/>
          </p:cNvPicPr>
          <p:nvPr/>
        </p:nvPicPr>
        <p:blipFill>
          <a:blip r:embed="rId3"/>
          <a:stretch>
            <a:fillRect/>
          </a:stretch>
        </p:blipFill>
        <p:spPr>
          <a:xfrm>
            <a:off x="0" y="4178"/>
            <a:ext cx="12192000" cy="6849643"/>
          </a:xfrm>
          <a:prstGeom prst="rect">
            <a:avLst/>
          </a:prstGeom>
        </p:spPr>
      </p:pic>
    </p:spTree>
    <p:extLst>
      <p:ext uri="{BB962C8B-B14F-4D97-AF65-F5344CB8AC3E}">
        <p14:creationId xmlns:p14="http://schemas.microsoft.com/office/powerpoint/2010/main" val="23333370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0"/>
            <a:ext cx="12192000" cy="68663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34161" y="1025231"/>
            <a:ext cx="10515600" cy="903288"/>
          </a:xfrm>
        </p:spPr>
        <p:txBody>
          <a:bodyPr/>
          <a:lstStyle/>
          <a:p>
            <a:r>
              <a:rPr lang="en-US" dirty="0" smtClean="0">
                <a:solidFill>
                  <a:schemeClr val="bg1"/>
                </a:solidFill>
              </a:rPr>
              <a:t>Objectives of network </a:t>
            </a:r>
            <a:endParaRPr lang="en-US" dirty="0">
              <a:solidFill>
                <a:schemeClr val="bg1"/>
              </a:solidFill>
            </a:endParaRPr>
          </a:p>
        </p:txBody>
      </p:sp>
      <p:sp>
        <p:nvSpPr>
          <p:cNvPr id="3" name="Content Placeholder 2"/>
          <p:cNvSpPr>
            <a:spLocks noGrp="1"/>
          </p:cNvSpPr>
          <p:nvPr>
            <p:ph idx="1"/>
          </p:nvPr>
        </p:nvSpPr>
        <p:spPr>
          <a:xfrm>
            <a:off x="940219" y="2163058"/>
            <a:ext cx="10311561" cy="4253353"/>
          </a:xfrm>
        </p:spPr>
        <p:txBody>
          <a:bodyPr>
            <a:normAutofit fontScale="92500" lnSpcReduction="10000"/>
          </a:bodyPr>
          <a:lstStyle/>
          <a:p>
            <a:pPr marL="0" indent="0">
              <a:lnSpc>
                <a:spcPct val="100000"/>
              </a:lnSpc>
              <a:spcBef>
                <a:spcPts val="1200"/>
              </a:spcBef>
              <a:spcAft>
                <a:spcPts val="1200"/>
              </a:spcAft>
              <a:buNone/>
            </a:pPr>
            <a:r>
              <a:rPr lang="en-US" dirty="0">
                <a:solidFill>
                  <a:schemeClr val="bg1"/>
                </a:solidFill>
                <a:ea typeface="Verdana" panose="020B0604030504040204" pitchFamily="34" charset="0"/>
                <a:cs typeface="Verdana" panose="020B0604030504040204" pitchFamily="34" charset="0"/>
              </a:rPr>
              <a:t>Foster global dialogue </a:t>
            </a:r>
            <a:r>
              <a:rPr lang="en-US" b="1" dirty="0">
                <a:solidFill>
                  <a:schemeClr val="bg1"/>
                </a:solidFill>
                <a:ea typeface="Verdana" panose="020B0604030504040204" pitchFamily="34" charset="0"/>
                <a:cs typeface="Verdana" panose="020B0604030504040204" pitchFamily="34" charset="0"/>
              </a:rPr>
              <a:t>to strengthen collaboration/coordination in </a:t>
            </a:r>
            <a:r>
              <a:rPr lang="en-US" b="1" dirty="0" smtClean="0">
                <a:solidFill>
                  <a:schemeClr val="bg1"/>
                </a:solidFill>
                <a:ea typeface="Verdana" panose="020B0604030504040204" pitchFamily="34" charset="0"/>
                <a:cs typeface="Verdana" panose="020B0604030504040204" pitchFamily="34" charset="0"/>
              </a:rPr>
              <a:t>prevention and response to food crises</a:t>
            </a:r>
            <a:r>
              <a:rPr lang="en-US" dirty="0" smtClean="0">
                <a:solidFill>
                  <a:schemeClr val="bg1"/>
                </a:solidFill>
                <a:ea typeface="Verdana" panose="020B0604030504040204" pitchFamily="34" charset="0"/>
                <a:cs typeface="Verdana" panose="020B0604030504040204" pitchFamily="34" charset="0"/>
              </a:rPr>
              <a:t>:</a:t>
            </a:r>
            <a:endParaRPr lang="en-US" dirty="0">
              <a:solidFill>
                <a:schemeClr val="bg1"/>
              </a:solidFill>
            </a:endParaRPr>
          </a:p>
          <a:p>
            <a:pPr>
              <a:lnSpc>
                <a:spcPct val="100000"/>
              </a:lnSpc>
              <a:spcBef>
                <a:spcPts val="1200"/>
              </a:spcBef>
              <a:spcAft>
                <a:spcPts val="1200"/>
              </a:spcAft>
            </a:pPr>
            <a:r>
              <a:rPr lang="en-US" dirty="0" smtClean="0">
                <a:solidFill>
                  <a:schemeClr val="bg1"/>
                </a:solidFill>
              </a:rPr>
              <a:t>Improve coordinated </a:t>
            </a:r>
            <a:r>
              <a:rPr lang="en-US" dirty="0">
                <a:solidFill>
                  <a:schemeClr val="bg1"/>
                </a:solidFill>
              </a:rPr>
              <a:t>and harmonized food security </a:t>
            </a:r>
            <a:r>
              <a:rPr lang="en-US" dirty="0" smtClean="0">
                <a:solidFill>
                  <a:schemeClr val="bg1"/>
                </a:solidFill>
              </a:rPr>
              <a:t>analysis</a:t>
            </a:r>
            <a:r>
              <a:rPr lang="en-US" dirty="0">
                <a:solidFill>
                  <a:schemeClr val="bg1"/>
                </a:solidFill>
              </a:rPr>
              <a:t> </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u="sng" dirty="0" smtClean="0">
                <a:solidFill>
                  <a:schemeClr val="bg1"/>
                </a:solidFill>
              </a:rPr>
              <a:t>joint analysis</a:t>
            </a:r>
            <a:endParaRPr lang="en-US" dirty="0" smtClean="0">
              <a:solidFill>
                <a:schemeClr val="bg1"/>
              </a:solidFill>
            </a:endParaRPr>
          </a:p>
          <a:p>
            <a:pPr>
              <a:lnSpc>
                <a:spcPct val="100000"/>
              </a:lnSpc>
              <a:spcBef>
                <a:spcPts val="1200"/>
              </a:spcBef>
              <a:spcAft>
                <a:spcPts val="1200"/>
              </a:spcAft>
            </a:pPr>
            <a:r>
              <a:rPr lang="en-US" dirty="0" smtClean="0">
                <a:solidFill>
                  <a:schemeClr val="bg1"/>
                </a:solidFill>
              </a:rPr>
              <a:t>Improve </a:t>
            </a:r>
            <a:r>
              <a:rPr lang="en-US" dirty="0">
                <a:solidFill>
                  <a:schemeClr val="bg1"/>
                </a:solidFill>
              </a:rPr>
              <a:t>programming instruments to address complex emergencies and protracted crises and address the knowledge gap </a:t>
            </a:r>
            <a:r>
              <a:rPr lang="en-US" dirty="0" smtClean="0">
                <a:solidFill>
                  <a:schemeClr val="bg1"/>
                </a:solidFill>
              </a:rPr>
              <a:t>(</a:t>
            </a:r>
            <a:r>
              <a:rPr lang="en-US" dirty="0">
                <a:solidFill>
                  <a:schemeClr val="bg1"/>
                </a:solidFill>
              </a:rPr>
              <a:t>e.g. typology of crises) </a:t>
            </a:r>
            <a:r>
              <a:rPr lang="en-US" dirty="0" smtClean="0">
                <a:solidFill>
                  <a:schemeClr val="bg1"/>
                </a:solidFill>
              </a:rPr>
              <a:t>– </a:t>
            </a:r>
            <a:r>
              <a:rPr lang="en-US" u="sng" dirty="0" smtClean="0">
                <a:solidFill>
                  <a:schemeClr val="bg1"/>
                </a:solidFill>
              </a:rPr>
              <a:t>Informed evidenced-based programming</a:t>
            </a:r>
            <a:endParaRPr lang="en-US" dirty="0" smtClean="0">
              <a:solidFill>
                <a:schemeClr val="bg1"/>
              </a:solidFill>
            </a:endParaRPr>
          </a:p>
          <a:p>
            <a:pPr>
              <a:lnSpc>
                <a:spcPct val="100000"/>
              </a:lnSpc>
              <a:spcBef>
                <a:spcPts val="1200"/>
              </a:spcBef>
              <a:spcAft>
                <a:spcPts val="1200"/>
              </a:spcAft>
            </a:pPr>
            <a:r>
              <a:rPr lang="en-US" dirty="0" smtClean="0">
                <a:solidFill>
                  <a:schemeClr val="bg1"/>
                </a:solidFill>
              </a:rPr>
              <a:t>Increase coordination along the Humanitarian-Development-Peace nexus </a:t>
            </a:r>
            <a:r>
              <a:rPr lang="en-US" dirty="0">
                <a:solidFill>
                  <a:schemeClr val="bg1"/>
                </a:solidFill>
              </a:rPr>
              <a:t>– </a:t>
            </a:r>
            <a:r>
              <a:rPr lang="en-US" u="sng" dirty="0">
                <a:solidFill>
                  <a:schemeClr val="bg1"/>
                </a:solidFill>
              </a:rPr>
              <a:t>coordinated </a:t>
            </a:r>
            <a:r>
              <a:rPr lang="en-US" u="sng" dirty="0" smtClean="0">
                <a:solidFill>
                  <a:schemeClr val="bg1"/>
                </a:solidFill>
              </a:rPr>
              <a:t>and monitored responses</a:t>
            </a:r>
            <a:endParaRPr lang="en-US" u="sng" dirty="0">
              <a:solidFill>
                <a:schemeClr val="bg1"/>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644872" y="491777"/>
            <a:ext cx="2185178" cy="588046"/>
          </a:xfrm>
          <a:prstGeom prst="rect">
            <a:avLst/>
          </a:prstGeom>
        </p:spPr>
      </p:pic>
    </p:spTree>
    <p:extLst>
      <p:ext uri="{BB962C8B-B14F-4D97-AF65-F5344CB8AC3E}">
        <p14:creationId xmlns:p14="http://schemas.microsoft.com/office/powerpoint/2010/main" val="3703966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smtClean="0">
                <a:solidFill>
                  <a:schemeClr val="bg1"/>
                </a:solidFill>
              </a:rPr>
              <a:t>State of Food Insecurity in the World (SOFI)</a:t>
            </a:r>
            <a:endParaRPr lang="en-GB" dirty="0">
              <a:solidFill>
                <a:schemeClr val="bg1"/>
              </a:solidFill>
            </a:endParaRPr>
          </a:p>
        </p:txBody>
      </p:sp>
      <p:cxnSp>
        <p:nvCxnSpPr>
          <p:cNvPr id="12" name="Straight Connector 11"/>
          <p:cNvCxnSpPr/>
          <p:nvPr/>
        </p:nvCxnSpPr>
        <p:spPr>
          <a:xfrm>
            <a:off x="577157" y="5202315"/>
            <a:ext cx="0" cy="9432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838200" y="1825625"/>
            <a:ext cx="10515600" cy="4351338"/>
          </a:xfrm>
        </p:spPr>
        <p:txBody>
          <a:bodyPr/>
          <a:lstStyle/>
          <a:p>
            <a:r>
              <a:rPr lang="en-US" dirty="0" smtClean="0">
                <a:solidFill>
                  <a:schemeClr val="bg1"/>
                </a:solidFill>
              </a:rPr>
              <a:t>What purpose? </a:t>
            </a:r>
          </a:p>
          <a:p>
            <a:pPr marL="457200" lvl="1" indent="0">
              <a:buNone/>
            </a:pPr>
            <a:r>
              <a:rPr lang="en-US" dirty="0" smtClean="0">
                <a:solidFill>
                  <a:schemeClr val="bg1"/>
                </a:solidFill>
              </a:rPr>
              <a:t>Assessing the achievement of SDGs by monitoring long term trends in chronic food insecurity and malnutrition</a:t>
            </a:r>
            <a:r>
              <a:rPr lang="en-US" i="1" dirty="0" smtClean="0">
                <a:solidFill>
                  <a:schemeClr val="bg1"/>
                </a:solidFill>
              </a:rPr>
              <a:t> </a:t>
            </a:r>
            <a:r>
              <a:rPr lang="en-US" dirty="0" smtClean="0">
                <a:solidFill>
                  <a:schemeClr val="bg1"/>
                </a:solidFill>
              </a:rPr>
              <a:t>regardless of the driving causes;</a:t>
            </a:r>
          </a:p>
          <a:p>
            <a:r>
              <a:rPr lang="en-US" dirty="0" smtClean="0">
                <a:solidFill>
                  <a:schemeClr val="bg1"/>
                </a:solidFill>
              </a:rPr>
              <a:t>What data?</a:t>
            </a:r>
          </a:p>
          <a:p>
            <a:pPr marL="457200" lvl="1" indent="0">
              <a:buNone/>
            </a:pPr>
            <a:r>
              <a:rPr lang="en-US" dirty="0" smtClean="0">
                <a:solidFill>
                  <a:schemeClr val="bg1"/>
                </a:solidFill>
              </a:rPr>
              <a:t>National official statistics to monitor the achievement of Targets 2.1 and 2.2 of the Agenda 2030 for Sustainable Development;</a:t>
            </a:r>
          </a:p>
          <a:p>
            <a:r>
              <a:rPr lang="en-US" dirty="0" smtClean="0">
                <a:solidFill>
                  <a:schemeClr val="bg1"/>
                </a:solidFill>
              </a:rPr>
              <a:t>What audience?</a:t>
            </a:r>
          </a:p>
          <a:p>
            <a:pPr marL="457200" lvl="1" indent="0">
              <a:buNone/>
            </a:pPr>
            <a:r>
              <a:rPr lang="en-US" dirty="0" smtClean="0">
                <a:solidFill>
                  <a:schemeClr val="bg1"/>
                </a:solidFill>
              </a:rPr>
              <a:t>Governments, international agencies, academia, media and anyone interested in the long-term evolution of food security and nutrition.</a:t>
            </a:r>
          </a:p>
        </p:txBody>
      </p:sp>
    </p:spTree>
    <p:extLst>
      <p:ext uri="{BB962C8B-B14F-4D97-AF65-F5344CB8AC3E}">
        <p14:creationId xmlns:p14="http://schemas.microsoft.com/office/powerpoint/2010/main" val="4105480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p:cNvSpPr/>
          <p:nvPr/>
        </p:nvSpPr>
        <p:spPr>
          <a:xfrm>
            <a:off x="-139700" y="1"/>
            <a:ext cx="12331700" cy="68663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39700" y="-12406"/>
            <a:ext cx="4713816" cy="6870405"/>
          </a:xfrm>
          <a:prstGeom prst="rect">
            <a:avLst/>
          </a:prstGeom>
          <a:solidFill>
            <a:srgbClr val="333F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idx="4294967295"/>
          </p:nvPr>
        </p:nvSpPr>
        <p:spPr>
          <a:xfrm>
            <a:off x="327546" y="1657279"/>
            <a:ext cx="4449763" cy="2852737"/>
          </a:xfrm>
        </p:spPr>
        <p:txBody>
          <a:bodyPr>
            <a:normAutofit/>
          </a:bodyPr>
          <a:lstStyle/>
          <a:p>
            <a:r>
              <a:rPr lang="en-US" dirty="0" smtClean="0">
                <a:solidFill>
                  <a:schemeClr val="bg1"/>
                </a:solidFill>
              </a:rPr>
              <a:t>Humanitarian </a:t>
            </a:r>
            <a:br>
              <a:rPr lang="en-US" dirty="0" smtClean="0">
                <a:solidFill>
                  <a:schemeClr val="bg1"/>
                </a:solidFill>
              </a:rPr>
            </a:br>
            <a:r>
              <a:rPr lang="en-US" dirty="0" smtClean="0">
                <a:solidFill>
                  <a:schemeClr val="bg1"/>
                </a:solidFill>
              </a:rPr>
              <a:t>and development programming</a:t>
            </a:r>
            <a:endParaRPr lang="en-US"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738" r="13454"/>
          <a:stretch/>
        </p:blipFill>
        <p:spPr>
          <a:xfrm>
            <a:off x="4602822" y="-12406"/>
            <a:ext cx="7592604" cy="6857998"/>
          </a:xfrm>
          <a:prstGeom prst="rect">
            <a:avLst/>
          </a:prstGeom>
        </p:spPr>
      </p:pic>
    </p:spTree>
    <p:extLst>
      <p:ext uri="{BB962C8B-B14F-4D97-AF65-F5344CB8AC3E}">
        <p14:creationId xmlns:p14="http://schemas.microsoft.com/office/powerpoint/2010/main" val="102927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l="40380" t="2463" r="-6343" b="-561"/>
          <a:stretch/>
        </p:blipFill>
        <p:spPr>
          <a:xfrm>
            <a:off x="0" y="0"/>
            <a:ext cx="6919416" cy="6864824"/>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137628" y="-12406"/>
            <a:ext cx="7108963" cy="6870405"/>
          </a:xfrm>
          <a:prstGeom prst="rect">
            <a:avLst/>
          </a:prstGeom>
          <a:solidFill>
            <a:srgbClr val="333F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idx="4294967295"/>
          </p:nvPr>
        </p:nvSpPr>
        <p:spPr>
          <a:xfrm>
            <a:off x="5404338" y="472767"/>
            <a:ext cx="5886910" cy="1325562"/>
          </a:xfrm>
        </p:spPr>
        <p:txBody>
          <a:bodyPr>
            <a:normAutofit/>
          </a:bodyPr>
          <a:lstStyle/>
          <a:p>
            <a:r>
              <a:rPr lang="en-US" dirty="0">
                <a:solidFill>
                  <a:schemeClr val="bg1"/>
                </a:solidFill>
              </a:rPr>
              <a:t>Rome-based Agencies Resilience Initiative</a:t>
            </a:r>
          </a:p>
        </p:txBody>
      </p:sp>
      <p:sp>
        <p:nvSpPr>
          <p:cNvPr id="7" name="Content Placeholder 3"/>
          <p:cNvSpPr txBox="1">
            <a:spLocks/>
          </p:cNvSpPr>
          <p:nvPr/>
        </p:nvSpPr>
        <p:spPr>
          <a:xfrm>
            <a:off x="5404338" y="2019300"/>
            <a:ext cx="6344637" cy="4158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A41F3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1F3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1F3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1F3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1F3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bg1"/>
              </a:buClr>
            </a:pPr>
            <a:r>
              <a:rPr lang="en-US" dirty="0" smtClean="0">
                <a:solidFill>
                  <a:schemeClr val="bg1"/>
                </a:solidFill>
              </a:rPr>
              <a:t>Recurrent </a:t>
            </a:r>
            <a:r>
              <a:rPr lang="en-US" dirty="0">
                <a:solidFill>
                  <a:schemeClr val="bg1"/>
                </a:solidFill>
              </a:rPr>
              <a:t>and protracted crises </a:t>
            </a:r>
            <a:r>
              <a:rPr lang="en-US" dirty="0" smtClean="0">
                <a:solidFill>
                  <a:schemeClr val="bg1"/>
                </a:solidFill>
              </a:rPr>
              <a:t>prevent </a:t>
            </a:r>
            <a:r>
              <a:rPr lang="en-US" dirty="0">
                <a:solidFill>
                  <a:schemeClr val="bg1"/>
                </a:solidFill>
              </a:rPr>
              <a:t>the most vulnerable people to move out of food </a:t>
            </a:r>
            <a:r>
              <a:rPr lang="en-US" dirty="0" smtClean="0">
                <a:solidFill>
                  <a:schemeClr val="bg1"/>
                </a:solidFill>
              </a:rPr>
              <a:t>insecurity </a:t>
            </a:r>
          </a:p>
          <a:p>
            <a:pPr>
              <a:spcAft>
                <a:spcPts val="600"/>
              </a:spcAft>
              <a:buClr>
                <a:schemeClr val="bg1"/>
              </a:buClr>
            </a:pPr>
            <a:r>
              <a:rPr lang="en-US" dirty="0" smtClean="0">
                <a:solidFill>
                  <a:schemeClr val="bg1"/>
                </a:solidFill>
              </a:rPr>
              <a:t>Multi-year funding allows </a:t>
            </a:r>
            <a:r>
              <a:rPr lang="en-US" dirty="0">
                <a:solidFill>
                  <a:schemeClr val="bg1"/>
                </a:solidFill>
              </a:rPr>
              <a:t>the </a:t>
            </a:r>
            <a:r>
              <a:rPr lang="en-US" dirty="0" smtClean="0">
                <a:solidFill>
                  <a:schemeClr val="bg1"/>
                </a:solidFill>
              </a:rPr>
              <a:t>RBAs </a:t>
            </a:r>
            <a:r>
              <a:rPr lang="en-US" dirty="0">
                <a:solidFill>
                  <a:schemeClr val="bg1"/>
                </a:solidFill>
              </a:rPr>
              <a:t>to jointly provide </a:t>
            </a:r>
            <a:r>
              <a:rPr lang="en-US" dirty="0" smtClean="0">
                <a:solidFill>
                  <a:schemeClr val="bg1"/>
                </a:solidFill>
              </a:rPr>
              <a:t>sustained support by</a:t>
            </a:r>
          </a:p>
          <a:p>
            <a:pPr lvl="1">
              <a:buClr>
                <a:schemeClr val="bg1"/>
              </a:buClr>
              <a:buFont typeface="Calibri" panose="020F0502020204030204" pitchFamily="34" charset="0"/>
              <a:buChar char="⁻"/>
            </a:pPr>
            <a:r>
              <a:rPr lang="en-US" dirty="0" smtClean="0">
                <a:solidFill>
                  <a:schemeClr val="bg1"/>
                </a:solidFill>
              </a:rPr>
              <a:t>strengthening livelihoods</a:t>
            </a:r>
          </a:p>
          <a:p>
            <a:pPr lvl="1">
              <a:buClr>
                <a:schemeClr val="bg1"/>
              </a:buClr>
              <a:buFont typeface="Calibri" panose="020F0502020204030204" pitchFamily="34" charset="0"/>
              <a:buChar char="⁻"/>
            </a:pPr>
            <a:r>
              <a:rPr lang="en-US" dirty="0" smtClean="0">
                <a:solidFill>
                  <a:schemeClr val="bg1"/>
                </a:solidFill>
              </a:rPr>
              <a:t>building resilience </a:t>
            </a:r>
            <a:r>
              <a:rPr lang="en-US" dirty="0">
                <a:solidFill>
                  <a:schemeClr val="bg1"/>
                </a:solidFill>
              </a:rPr>
              <a:t>to </a:t>
            </a:r>
            <a:r>
              <a:rPr lang="en-US" dirty="0" smtClean="0">
                <a:solidFill>
                  <a:schemeClr val="bg1"/>
                </a:solidFill>
              </a:rPr>
              <a:t>shocks</a:t>
            </a:r>
          </a:p>
          <a:p>
            <a:pPr lvl="1">
              <a:buClr>
                <a:schemeClr val="bg1"/>
              </a:buClr>
              <a:buFont typeface="Calibri" panose="020F0502020204030204" pitchFamily="34" charset="0"/>
              <a:buChar char="⁻"/>
            </a:pPr>
            <a:r>
              <a:rPr lang="en-US" dirty="0" smtClean="0">
                <a:solidFill>
                  <a:schemeClr val="bg1"/>
                </a:solidFill>
              </a:rPr>
              <a:t>simultaneously protecting  food and nutrition needs</a:t>
            </a:r>
            <a:endParaRPr lang="en-US" dirty="0">
              <a:solidFill>
                <a:schemeClr val="bg1"/>
              </a:solidFill>
            </a:endParaRPr>
          </a:p>
        </p:txBody>
      </p:sp>
    </p:spTree>
    <p:extLst>
      <p:ext uri="{BB962C8B-B14F-4D97-AF65-F5344CB8AC3E}">
        <p14:creationId xmlns:p14="http://schemas.microsoft.com/office/powerpoint/2010/main" val="2269540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a:solidFill>
                  <a:schemeClr val="bg1"/>
                </a:solidFill>
              </a:rPr>
              <a:t>Global Report on Food Crises</a:t>
            </a:r>
            <a:endParaRPr lang="en-GB" dirty="0">
              <a:solidFill>
                <a:schemeClr val="bg1"/>
              </a:solidFill>
            </a:endParaRPr>
          </a:p>
        </p:txBody>
      </p:sp>
      <p:cxnSp>
        <p:nvCxnSpPr>
          <p:cNvPr id="12" name="Straight Connector 11"/>
          <p:cNvCxnSpPr/>
          <p:nvPr/>
        </p:nvCxnSpPr>
        <p:spPr>
          <a:xfrm>
            <a:off x="577157" y="5202315"/>
            <a:ext cx="0" cy="9432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1"/>
                </a:solidFill>
              </a:rPr>
              <a:t>What purpose? </a:t>
            </a:r>
          </a:p>
          <a:p>
            <a:pPr marL="457200" lvl="1" indent="0">
              <a:buFont typeface="Arial" panose="020B0604020202020204" pitchFamily="34" charset="0"/>
              <a:buNone/>
            </a:pPr>
            <a:r>
              <a:rPr lang="en-US" dirty="0" smtClean="0">
                <a:solidFill>
                  <a:schemeClr val="bg1"/>
                </a:solidFill>
              </a:rPr>
              <a:t>Assessing acute food insecurity stemming from major crises at the national and sub-national level; famine prevention;</a:t>
            </a:r>
          </a:p>
          <a:p>
            <a:r>
              <a:rPr lang="en-US" dirty="0" smtClean="0">
                <a:solidFill>
                  <a:schemeClr val="bg1"/>
                </a:solidFill>
              </a:rPr>
              <a:t>What data?</a:t>
            </a:r>
          </a:p>
          <a:p>
            <a:pPr marL="457200" lvl="1" indent="0">
              <a:buFont typeface="Arial" panose="020B0604020202020204" pitchFamily="34" charset="0"/>
              <a:buNone/>
            </a:pPr>
            <a:r>
              <a:rPr lang="en-US" dirty="0" smtClean="0">
                <a:solidFill>
                  <a:schemeClr val="bg1"/>
                </a:solidFill>
              </a:rPr>
              <a:t>Short-term estimates of ‘peak’ food insecurity mainly based on available IPC and Cadre </a:t>
            </a:r>
            <a:r>
              <a:rPr lang="en-US" dirty="0" err="1" smtClean="0">
                <a:solidFill>
                  <a:schemeClr val="bg1"/>
                </a:solidFill>
              </a:rPr>
              <a:t>Harmonisé</a:t>
            </a:r>
            <a:r>
              <a:rPr lang="en-US" dirty="0" smtClean="0">
                <a:solidFill>
                  <a:schemeClr val="bg1"/>
                </a:solidFill>
              </a:rPr>
              <a:t> reports;</a:t>
            </a:r>
          </a:p>
          <a:p>
            <a:r>
              <a:rPr lang="en-US" dirty="0" smtClean="0">
                <a:solidFill>
                  <a:schemeClr val="bg1"/>
                </a:solidFill>
              </a:rPr>
              <a:t>What audience?</a:t>
            </a:r>
          </a:p>
          <a:p>
            <a:pPr marL="457200" lvl="1" indent="0">
              <a:buFont typeface="Arial" panose="020B0604020202020204" pitchFamily="34" charset="0"/>
              <a:buNone/>
            </a:pPr>
            <a:r>
              <a:rPr lang="en-US" dirty="0" smtClean="0">
                <a:solidFill>
                  <a:schemeClr val="bg1"/>
                </a:solidFill>
              </a:rPr>
              <a:t>Donors and policy makers that operate in humanitarian and resilience contexts.</a:t>
            </a:r>
            <a:endParaRPr lang="en-US" dirty="0">
              <a:solidFill>
                <a:schemeClr val="bg1"/>
              </a:solidFill>
            </a:endParaRPr>
          </a:p>
        </p:txBody>
      </p:sp>
    </p:spTree>
    <p:extLst>
      <p:ext uri="{BB962C8B-B14F-4D97-AF65-F5344CB8AC3E}">
        <p14:creationId xmlns:p14="http://schemas.microsoft.com/office/powerpoint/2010/main" val="333788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ormAutofit/>
          </a:bodyPr>
          <a:lstStyle/>
          <a:p>
            <a:r>
              <a:rPr lang="en-US" dirty="0">
                <a:solidFill>
                  <a:schemeClr val="bg1"/>
                </a:solidFill>
              </a:rPr>
              <a:t>The State of Food Security and Nutrition </a:t>
            </a:r>
            <a:br>
              <a:rPr lang="en-US" dirty="0">
                <a:solidFill>
                  <a:schemeClr val="bg1"/>
                </a:solidFill>
              </a:rPr>
            </a:br>
            <a:r>
              <a:rPr lang="en-US" dirty="0">
                <a:solidFill>
                  <a:schemeClr val="bg1"/>
                </a:solidFill>
              </a:rPr>
              <a:t>in the World 2017 (SOFI)</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l="3167" t="11966" r="7123"/>
          <a:stretch/>
        </p:blipFill>
        <p:spPr>
          <a:xfrm>
            <a:off x="4399547" y="1792705"/>
            <a:ext cx="7182853" cy="470663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98358" y="1921444"/>
            <a:ext cx="3212432" cy="4049827"/>
          </a:xfrm>
          <a:prstGeom prst="rect">
            <a:avLst/>
          </a:prstGeom>
          <a:noFill/>
        </p:spPr>
        <p:txBody>
          <a:bodyPr wrap="square" rtlCol="0">
            <a:spAutoFit/>
          </a:bodyPr>
          <a:lstStyle/>
          <a:p>
            <a:pPr>
              <a:lnSpc>
                <a:spcPts val="4100"/>
              </a:lnSpc>
            </a:pPr>
            <a:r>
              <a:rPr lang="en-US" sz="2800" dirty="0">
                <a:solidFill>
                  <a:schemeClr val="bg1"/>
                </a:solidFill>
              </a:rPr>
              <a:t>The number of undernourished has been on the rise since 2014, </a:t>
            </a:r>
          </a:p>
          <a:p>
            <a:pPr>
              <a:lnSpc>
                <a:spcPts val="4100"/>
              </a:lnSpc>
            </a:pPr>
            <a:r>
              <a:rPr lang="en-US" sz="2800" dirty="0">
                <a:solidFill>
                  <a:schemeClr val="bg1"/>
                </a:solidFill>
              </a:rPr>
              <a:t>reaching </a:t>
            </a:r>
          </a:p>
          <a:p>
            <a:pPr>
              <a:lnSpc>
                <a:spcPts val="4100"/>
              </a:lnSpc>
            </a:pPr>
            <a:r>
              <a:rPr lang="en-US" sz="2800" dirty="0">
                <a:solidFill>
                  <a:schemeClr val="bg1"/>
                </a:solidFill>
              </a:rPr>
              <a:t>815 million people</a:t>
            </a:r>
          </a:p>
          <a:p>
            <a:pPr>
              <a:lnSpc>
                <a:spcPts val="4100"/>
              </a:lnSpc>
            </a:pPr>
            <a:r>
              <a:rPr lang="en-US" sz="2800" dirty="0">
                <a:solidFill>
                  <a:schemeClr val="bg1"/>
                </a:solidFill>
              </a:rPr>
              <a:t>in 2016</a:t>
            </a:r>
          </a:p>
          <a:p>
            <a:endParaRPr lang="en-US" dirty="0">
              <a:solidFill>
                <a:schemeClr val="bg1"/>
              </a:solidFill>
            </a:endParaRPr>
          </a:p>
        </p:txBody>
      </p:sp>
      <p:cxnSp>
        <p:nvCxnSpPr>
          <p:cNvPr id="8" name="Straight Connector 7"/>
          <p:cNvCxnSpPr/>
          <p:nvPr/>
        </p:nvCxnSpPr>
        <p:spPr>
          <a:xfrm>
            <a:off x="609600" y="2093495"/>
            <a:ext cx="0" cy="344103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502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t="12631"/>
          <a:stretch/>
        </p:blipFill>
        <p:spPr>
          <a:xfrm>
            <a:off x="4399546" y="1792705"/>
            <a:ext cx="7182853" cy="4706632"/>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normAutofit/>
          </a:bodyPr>
          <a:lstStyle/>
          <a:p>
            <a:r>
              <a:rPr lang="en-US" dirty="0">
                <a:solidFill>
                  <a:schemeClr val="bg1"/>
                </a:solidFill>
              </a:rPr>
              <a:t>SOFI 2017</a:t>
            </a:r>
          </a:p>
        </p:txBody>
      </p:sp>
      <p:sp>
        <p:nvSpPr>
          <p:cNvPr id="6" name="TextBox 5"/>
          <p:cNvSpPr txBox="1"/>
          <p:nvPr/>
        </p:nvSpPr>
        <p:spPr>
          <a:xfrm>
            <a:off x="898357" y="1921444"/>
            <a:ext cx="3501189" cy="2998257"/>
          </a:xfrm>
          <a:prstGeom prst="rect">
            <a:avLst/>
          </a:prstGeom>
          <a:noFill/>
        </p:spPr>
        <p:txBody>
          <a:bodyPr wrap="square" rtlCol="0">
            <a:spAutoFit/>
          </a:bodyPr>
          <a:lstStyle/>
          <a:p>
            <a:pPr>
              <a:lnSpc>
                <a:spcPts val="4100"/>
              </a:lnSpc>
            </a:pPr>
            <a:r>
              <a:rPr lang="en-US" sz="2800" dirty="0">
                <a:solidFill>
                  <a:schemeClr val="bg1"/>
                </a:solidFill>
              </a:rPr>
              <a:t>The majority of chronically </a:t>
            </a:r>
          </a:p>
          <a:p>
            <a:pPr>
              <a:lnSpc>
                <a:spcPts val="4100"/>
              </a:lnSpc>
            </a:pPr>
            <a:r>
              <a:rPr lang="en-US" sz="2800" dirty="0">
                <a:solidFill>
                  <a:schemeClr val="bg1"/>
                </a:solidFill>
              </a:rPr>
              <a:t>food-insecure people live in countries affected by conflict</a:t>
            </a:r>
          </a:p>
          <a:p>
            <a:endParaRPr lang="en-US" dirty="0">
              <a:solidFill>
                <a:schemeClr val="bg1"/>
              </a:solidFill>
            </a:endParaRPr>
          </a:p>
        </p:txBody>
      </p:sp>
      <p:cxnSp>
        <p:nvCxnSpPr>
          <p:cNvPr id="8" name="Straight Connector 7"/>
          <p:cNvCxnSpPr/>
          <p:nvPr/>
        </p:nvCxnSpPr>
        <p:spPr>
          <a:xfrm>
            <a:off x="609600" y="2093495"/>
            <a:ext cx="0" cy="240631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10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314"/>
            <a:ext cx="12192000" cy="688448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dirty="0">
                <a:solidFill>
                  <a:schemeClr val="bg1"/>
                </a:solidFill>
              </a:rPr>
              <a:t>SOFI 2017</a:t>
            </a:r>
            <a:endParaRPr lang="en-GB" dirty="0">
              <a:solidFill>
                <a:schemeClr val="bg1"/>
              </a:solidFill>
            </a:endParaRPr>
          </a:p>
        </p:txBody>
      </p:sp>
      <p:cxnSp>
        <p:nvCxnSpPr>
          <p:cNvPr id="12" name="Straight Connector 11"/>
          <p:cNvCxnSpPr/>
          <p:nvPr/>
        </p:nvCxnSpPr>
        <p:spPr>
          <a:xfrm>
            <a:off x="577157" y="5202315"/>
            <a:ext cx="0" cy="9432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2637644151"/>
              </p:ext>
            </p:extLst>
          </p:nvPr>
        </p:nvGraphicFramePr>
        <p:xfrm>
          <a:off x="6476584" y="1742134"/>
          <a:ext cx="5171367" cy="3102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964371647"/>
              </p:ext>
            </p:extLst>
          </p:nvPr>
        </p:nvGraphicFramePr>
        <p:xfrm>
          <a:off x="619831" y="1742133"/>
          <a:ext cx="5171368" cy="310282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838200" y="5191483"/>
            <a:ext cx="10927080" cy="954107"/>
          </a:xfrm>
          <a:prstGeom prst="rect">
            <a:avLst/>
          </a:prstGeom>
          <a:noFill/>
        </p:spPr>
        <p:txBody>
          <a:bodyPr wrap="square" rtlCol="0">
            <a:spAutoFit/>
          </a:bodyPr>
          <a:lstStyle/>
          <a:p>
            <a:r>
              <a:rPr lang="en-US" sz="2800" dirty="0">
                <a:solidFill>
                  <a:schemeClr val="bg1"/>
                </a:solidFill>
              </a:rPr>
              <a:t>Comparing conflict and non conflict countries in both prevalence and absolute numbers show higher values for conflict affected countries</a:t>
            </a:r>
          </a:p>
        </p:txBody>
      </p:sp>
    </p:spTree>
    <p:extLst>
      <p:ext uri="{BB962C8B-B14F-4D97-AF65-F5344CB8AC3E}">
        <p14:creationId xmlns:p14="http://schemas.microsoft.com/office/powerpoint/2010/main" val="3390268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val="0"/>
              </a:ext>
            </a:extLst>
          </a:blip>
          <a:srcRect b="26411"/>
          <a:stretch/>
        </p:blipFill>
        <p:spPr>
          <a:xfrm flipH="1">
            <a:off x="4845" y="1"/>
            <a:ext cx="12195507" cy="5887844"/>
          </a:xfrm>
          <a:prstGeom prst="rect">
            <a:avLst/>
          </a:prstGeom>
        </p:spPr>
      </p:pic>
      <p:sp>
        <p:nvSpPr>
          <p:cNvPr id="10" name="Rectangle 9"/>
          <p:cNvSpPr/>
          <p:nvPr/>
        </p:nvSpPr>
        <p:spPr>
          <a:xfrm>
            <a:off x="-36099" y="-65993"/>
            <a:ext cx="6576866" cy="5963106"/>
          </a:xfrm>
          <a:prstGeom prst="rect">
            <a:avLst/>
          </a:prstGeom>
          <a:solidFill>
            <a:srgbClr val="373736">
              <a:alpha val="85098"/>
            </a:srgbClr>
          </a:solidFill>
          <a:ln w="28575">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350" dirty="0">
              <a:solidFill>
                <a:prstClr val="white"/>
              </a:solidFill>
              <a:latin typeface="Cambria"/>
            </a:endParaRPr>
          </a:p>
        </p:txBody>
      </p:sp>
      <p:grpSp>
        <p:nvGrpSpPr>
          <p:cNvPr id="13" name="Group 12"/>
          <p:cNvGrpSpPr/>
          <p:nvPr/>
        </p:nvGrpSpPr>
        <p:grpSpPr>
          <a:xfrm>
            <a:off x="5593150" y="3583176"/>
            <a:ext cx="1895234" cy="1895234"/>
            <a:chOff x="4126559" y="2452225"/>
            <a:chExt cx="1895234" cy="1895234"/>
          </a:xfrm>
        </p:grpSpPr>
        <p:sp>
          <p:nvSpPr>
            <p:cNvPr id="14" name="Oval 13"/>
            <p:cNvSpPr/>
            <p:nvPr/>
          </p:nvSpPr>
          <p:spPr>
            <a:xfrm>
              <a:off x="4126559" y="2452225"/>
              <a:ext cx="1895234" cy="1895234"/>
            </a:xfrm>
            <a:prstGeom prst="ellipse">
              <a:avLst/>
            </a:prstGeom>
            <a:solidFill>
              <a:srgbClr val="3A7F9E"/>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val="0"/>
                </a:ext>
              </a:extLst>
            </a:blip>
            <a:srcRect l="5020" t="60548" r="73319" b="14340"/>
            <a:stretch/>
          </p:blipFill>
          <p:spPr>
            <a:xfrm>
              <a:off x="4300428" y="2736651"/>
              <a:ext cx="1589723" cy="1326381"/>
            </a:xfrm>
            <a:prstGeom prst="rect">
              <a:avLst/>
            </a:prstGeom>
          </p:spPr>
        </p:pic>
        <p:sp>
          <p:nvSpPr>
            <p:cNvPr id="16" name="TextBox 15"/>
            <p:cNvSpPr txBox="1"/>
            <p:nvPr/>
          </p:nvSpPr>
          <p:spPr>
            <a:xfrm>
              <a:off x="4420059" y="3329506"/>
              <a:ext cx="482320" cy="430887"/>
            </a:xfrm>
            <a:prstGeom prst="rect">
              <a:avLst/>
            </a:prstGeom>
            <a:noFill/>
          </p:spPr>
          <p:txBody>
            <a:bodyPr wrap="square" rtlCol="0">
              <a:spAutoFit/>
            </a:bodyPr>
            <a:lstStyle/>
            <a:p>
              <a:r>
                <a:rPr lang="en-GB" sz="1100" b="1" dirty="0">
                  <a:solidFill>
                    <a:srgbClr val="FFFFFF"/>
                  </a:solidFill>
                  <a:latin typeface="avenir)"/>
                </a:rPr>
                <a:t>O</a:t>
              </a:r>
            </a:p>
            <a:p>
              <a:r>
                <a:rPr lang="en-GB" sz="1100" b="1" dirty="0">
                  <a:solidFill>
                    <a:srgbClr val="FFFFFF"/>
                  </a:solidFill>
                  <a:latin typeface="avenir)"/>
                </a:rPr>
                <a:t>N</a:t>
              </a:r>
            </a:p>
          </p:txBody>
        </p:sp>
      </p:grpSp>
      <p:sp>
        <p:nvSpPr>
          <p:cNvPr id="17" name="Content Placeholder 2"/>
          <p:cNvSpPr txBox="1">
            <a:spLocks/>
          </p:cNvSpPr>
          <p:nvPr/>
        </p:nvSpPr>
        <p:spPr>
          <a:xfrm>
            <a:off x="308984" y="1386673"/>
            <a:ext cx="5153345" cy="41399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800"/>
              </a:spcBef>
            </a:pPr>
            <a:r>
              <a:rPr lang="en-US" sz="2000" b="1" dirty="0">
                <a:solidFill>
                  <a:schemeClr val="bg1"/>
                </a:solidFill>
                <a:latin typeface="Arial" panose="020B0604020202020204" pitchFamily="34" charset="0"/>
                <a:cs typeface="Arial" panose="020B0604020202020204" pitchFamily="34" charset="0"/>
              </a:rPr>
              <a:t>What? </a:t>
            </a:r>
            <a:r>
              <a:rPr lang="en-US" sz="2000" dirty="0">
                <a:solidFill>
                  <a:schemeClr val="bg1"/>
                </a:solidFill>
                <a:latin typeface="Arial" panose="020B0604020202020204" pitchFamily="34" charset="0"/>
                <a:cs typeface="Arial" panose="020B0604020202020204" pitchFamily="34" charset="0"/>
              </a:rPr>
              <a:t>A global public good ensuring that humanitarian and development partners work from the same page </a:t>
            </a:r>
          </a:p>
          <a:p>
            <a:pPr algn="l">
              <a:lnSpc>
                <a:spcPct val="100000"/>
              </a:lnSpc>
              <a:spcBef>
                <a:spcPts val="1800"/>
              </a:spcBef>
            </a:pPr>
            <a:r>
              <a:rPr lang="en-US" sz="2000" b="1" dirty="0" smtClean="0">
                <a:solidFill>
                  <a:schemeClr val="bg1"/>
                </a:solidFill>
                <a:latin typeface="Arial" panose="020B0604020202020204" pitchFamily="34" charset="0"/>
                <a:cs typeface="Arial" panose="020B0604020202020204" pitchFamily="34" charset="0"/>
              </a:rPr>
              <a:t>Why</a:t>
            </a:r>
            <a:r>
              <a:rPr lang="en-US" sz="2000" b="1"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 credible evidence-based analysis for response towards the Humanitarian-Development-Peace nexus</a:t>
            </a:r>
          </a:p>
          <a:p>
            <a:pPr algn="l">
              <a:lnSpc>
                <a:spcPct val="100000"/>
              </a:lnSpc>
              <a:spcBef>
                <a:spcPts val="1800"/>
              </a:spcBef>
            </a:pPr>
            <a:r>
              <a:rPr lang="en-US" sz="2000" b="1" dirty="0" smtClean="0">
                <a:solidFill>
                  <a:schemeClr val="bg1"/>
                </a:solidFill>
                <a:latin typeface="Arial" panose="020B0604020202020204" pitchFamily="34" charset="0"/>
                <a:cs typeface="Arial" panose="020B0604020202020204" pitchFamily="34" charset="0"/>
              </a:rPr>
              <a:t>Who</a:t>
            </a:r>
            <a:r>
              <a:rPr lang="en-US" sz="2000" b="1"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12 global and regional partners providing joint food security and nutrition analysis under the umbrella of the Food Security Information Network</a:t>
            </a:r>
          </a:p>
          <a:p>
            <a:pPr algn="l">
              <a:lnSpc>
                <a:spcPct val="100000"/>
              </a:lnSpc>
              <a:spcBef>
                <a:spcPts val="1800"/>
              </a:spcBef>
            </a:pPr>
            <a:r>
              <a:rPr lang="en-US" sz="2000" b="1" dirty="0" smtClean="0">
                <a:solidFill>
                  <a:schemeClr val="bg1"/>
                </a:solidFill>
                <a:latin typeface="Arial" panose="020B0604020202020204" pitchFamily="34" charset="0"/>
                <a:cs typeface="Arial" panose="020B0604020202020204" pitchFamily="34" charset="0"/>
              </a:rPr>
              <a:t>When?</a:t>
            </a: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2017 data and projection for 2018</a:t>
            </a:r>
          </a:p>
        </p:txBody>
      </p:sp>
      <p:sp>
        <p:nvSpPr>
          <p:cNvPr id="7" name="TextBox 6"/>
          <p:cNvSpPr txBox="1"/>
          <p:nvPr/>
        </p:nvSpPr>
        <p:spPr>
          <a:xfrm>
            <a:off x="268008" y="585082"/>
            <a:ext cx="6059504" cy="461665"/>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GLOBAL REPORT ON FOOD CRISES</a:t>
            </a:r>
          </a:p>
        </p:txBody>
      </p:sp>
      <p:grpSp>
        <p:nvGrpSpPr>
          <p:cNvPr id="11" name="Group 10"/>
          <p:cNvGrpSpPr/>
          <p:nvPr/>
        </p:nvGrpSpPr>
        <p:grpSpPr>
          <a:xfrm>
            <a:off x="116615" y="5897112"/>
            <a:ext cx="12252517" cy="851387"/>
            <a:chOff x="116615" y="5897112"/>
            <a:chExt cx="12252517" cy="851387"/>
          </a:xfrm>
        </p:grpSpPr>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521119" y="5953839"/>
              <a:ext cx="1066870" cy="656422"/>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082140" y="6049007"/>
              <a:ext cx="570746" cy="570746"/>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146059" y="6123327"/>
              <a:ext cx="1563218" cy="443721"/>
            </a:xfrm>
            <a:prstGeom prst="rect">
              <a:avLst/>
            </a:prstGeom>
          </p:spPr>
        </p:pic>
        <p:pic>
          <p:nvPicPr>
            <p:cNvPr id="20" name="Picture 1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86340" y="6086136"/>
              <a:ext cx="714295" cy="471246"/>
            </a:xfrm>
            <a:prstGeom prst="rect">
              <a:avLst/>
            </a:prstGeom>
          </p:spPr>
        </p:pic>
        <p:pic>
          <p:nvPicPr>
            <p:cNvPr id="21" name="Picture 2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577336" y="6085521"/>
              <a:ext cx="1680980" cy="466066"/>
            </a:xfrm>
            <a:prstGeom prst="rect">
              <a:avLst/>
            </a:prstGeom>
          </p:spPr>
        </p:pic>
        <p:pic>
          <p:nvPicPr>
            <p:cNvPr id="22" name="Picture 2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305611" y="5953839"/>
              <a:ext cx="729432" cy="729432"/>
            </a:xfrm>
            <a:prstGeom prst="rect">
              <a:avLst/>
            </a:prstGeom>
          </p:spPr>
        </p:pic>
        <p:pic>
          <p:nvPicPr>
            <p:cNvPr id="23" name="Picture 2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587989" y="5897112"/>
              <a:ext cx="1781143" cy="768814"/>
            </a:xfrm>
            <a:prstGeom prst="rect">
              <a:avLst/>
            </a:prstGeom>
          </p:spPr>
        </p:pic>
        <p:pic>
          <p:nvPicPr>
            <p:cNvPr id="24" name="Picture 2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6615" y="6050792"/>
              <a:ext cx="575136" cy="552746"/>
            </a:xfrm>
            <a:prstGeom prst="rect">
              <a:avLst/>
            </a:prstGeom>
          </p:spPr>
        </p:pic>
        <p:pic>
          <p:nvPicPr>
            <p:cNvPr id="25" name="Picture 24"/>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747475" y="5924775"/>
              <a:ext cx="741151" cy="741151"/>
            </a:xfrm>
            <a:prstGeom prst="rect">
              <a:avLst/>
            </a:prstGeom>
          </p:spPr>
        </p:pic>
        <p:grpSp>
          <p:nvGrpSpPr>
            <p:cNvPr id="26" name="Group 25"/>
            <p:cNvGrpSpPr/>
            <p:nvPr/>
          </p:nvGrpSpPr>
          <p:grpSpPr>
            <a:xfrm>
              <a:off x="6676721" y="6003272"/>
              <a:ext cx="765566" cy="745227"/>
              <a:chOff x="6021046" y="5957176"/>
              <a:chExt cx="723809" cy="704579"/>
            </a:xfrm>
          </p:grpSpPr>
          <p:pic>
            <p:nvPicPr>
              <p:cNvPr id="29" name="Picture 28"/>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6021046" y="5957176"/>
                <a:ext cx="654062" cy="651337"/>
              </a:xfrm>
              <a:prstGeom prst="rect">
                <a:avLst/>
              </a:prstGeom>
            </p:spPr>
          </p:pic>
          <p:sp>
            <p:nvSpPr>
              <p:cNvPr id="30" name="Rectangle 29"/>
              <p:cNvSpPr/>
              <p:nvPr/>
            </p:nvSpPr>
            <p:spPr>
              <a:xfrm>
                <a:off x="6475615" y="6574673"/>
                <a:ext cx="269240" cy="87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7" name="Picture 26"/>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783048" y="6087489"/>
              <a:ext cx="877709" cy="479559"/>
            </a:xfrm>
            <a:prstGeom prst="rect">
              <a:avLst/>
            </a:prstGeom>
          </p:spPr>
        </p:pic>
        <p:pic>
          <p:nvPicPr>
            <p:cNvPr id="28" name="Picture 27"/>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7391008" y="6049007"/>
              <a:ext cx="557369" cy="570746"/>
            </a:xfrm>
            <a:prstGeom prst="rect">
              <a:avLst/>
            </a:prstGeom>
          </p:spPr>
        </p:pic>
      </p:grpSp>
    </p:spTree>
    <p:extLst>
      <p:ext uri="{BB962C8B-B14F-4D97-AF65-F5344CB8AC3E}">
        <p14:creationId xmlns:p14="http://schemas.microsoft.com/office/powerpoint/2010/main" val="486040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8314"/>
            <a:ext cx="12192000" cy="6884483"/>
          </a:xfrm>
          <a:prstGeom prst="rect">
            <a:avLst/>
          </a:prstGeom>
          <a:solidFill>
            <a:srgbClr val="4454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630315" y="455718"/>
            <a:ext cx="11213432" cy="1143000"/>
          </a:xfrm>
        </p:spPr>
        <p:txBody>
          <a:bodyPr>
            <a:normAutofit/>
          </a:bodyPr>
          <a:lstStyle/>
          <a:p>
            <a:pPr algn="l"/>
            <a:r>
              <a:rPr lang="en-US" sz="2400" b="0" dirty="0">
                <a:latin typeface="Arial" panose="020B0604020202020204" pitchFamily="34" charset="0"/>
                <a:ea typeface="+mn-ea"/>
                <a:cs typeface="Arial" panose="020B0604020202020204" pitchFamily="34" charset="0"/>
              </a:rPr>
              <a:t>Integrated Food Security Phase Classification (IPC) &amp; </a:t>
            </a:r>
            <a:r>
              <a:rPr lang="en-GB" sz="2400" b="0" i="1" dirty="0">
                <a:latin typeface="Arial" panose="020B0604020202020204" pitchFamily="34" charset="0"/>
                <a:ea typeface="+mn-ea"/>
                <a:cs typeface="Arial" panose="020B0604020202020204" pitchFamily="34" charset="0"/>
              </a:rPr>
              <a:t>Cadre </a:t>
            </a:r>
            <a:r>
              <a:rPr lang="en-GB" sz="2400" b="0" i="1" dirty="0" err="1">
                <a:latin typeface="Arial" panose="020B0604020202020204" pitchFamily="34" charset="0"/>
                <a:ea typeface="+mn-ea"/>
                <a:cs typeface="Arial" panose="020B0604020202020204" pitchFamily="34" charset="0"/>
              </a:rPr>
              <a:t>Harmonisé</a:t>
            </a:r>
            <a:r>
              <a:rPr lang="en-US" sz="2400" b="0" i="1" dirty="0">
                <a:latin typeface="Arial" panose="020B0604020202020204" pitchFamily="34" charset="0"/>
                <a:ea typeface="+mn-ea"/>
                <a:cs typeface="Arial" panose="020B0604020202020204" pitchFamily="34" charset="0"/>
              </a:rPr>
              <a:t> </a:t>
            </a:r>
            <a:r>
              <a:rPr lang="en-US" sz="2400" b="0" dirty="0">
                <a:latin typeface="Arial" panose="020B0604020202020204" pitchFamily="34" charset="0"/>
                <a:ea typeface="+mn-ea"/>
                <a:cs typeface="Arial" panose="020B0604020202020204" pitchFamily="34" charset="0"/>
              </a:rPr>
              <a:t>(CH)</a:t>
            </a:r>
            <a:endParaRPr lang="en-GB" sz="2400" b="0" dirty="0">
              <a:latin typeface="Arial" panose="020B0604020202020204" pitchFamily="34" charset="0"/>
              <a:ea typeface="+mn-ea"/>
              <a:cs typeface="Arial" panose="020B0604020202020204" pitchFamily="34" charset="0"/>
            </a:endParaRPr>
          </a:p>
        </p:txBody>
      </p:sp>
      <p:grpSp>
        <p:nvGrpSpPr>
          <p:cNvPr id="6" name="Group 5"/>
          <p:cNvGrpSpPr/>
          <p:nvPr/>
        </p:nvGrpSpPr>
        <p:grpSpPr>
          <a:xfrm>
            <a:off x="630315" y="2024108"/>
            <a:ext cx="10899592" cy="4003713"/>
            <a:chOff x="472736" y="1518080"/>
            <a:chExt cx="8174694" cy="2877751"/>
          </a:xfrm>
        </p:grpSpPr>
        <p:sp>
          <p:nvSpPr>
            <p:cNvPr id="7" name="Rectangle 6"/>
            <p:cNvSpPr/>
            <p:nvPr/>
          </p:nvSpPr>
          <p:spPr>
            <a:xfrm>
              <a:off x="472736" y="1518080"/>
              <a:ext cx="1512000" cy="486000"/>
            </a:xfrm>
            <a:prstGeom prst="rect">
              <a:avLst/>
            </a:prstGeom>
            <a:solidFill>
              <a:srgbClr val="CDF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Phase 1: </a:t>
              </a:r>
            </a:p>
            <a:p>
              <a:pPr algn="ctr" defTabSz="914377"/>
              <a:r>
                <a:rPr lang="en-GB"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Minimal</a:t>
              </a:r>
            </a:p>
          </p:txBody>
        </p:sp>
        <p:sp>
          <p:nvSpPr>
            <p:cNvPr id="8" name="Rectangle 7"/>
            <p:cNvSpPr/>
            <p:nvPr/>
          </p:nvSpPr>
          <p:spPr>
            <a:xfrm>
              <a:off x="2138410" y="1518080"/>
              <a:ext cx="1512000" cy="486000"/>
            </a:xfrm>
            <a:prstGeom prst="rect">
              <a:avLst/>
            </a:prstGeom>
            <a:solidFill>
              <a:srgbClr val="FAE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Phase 2: </a:t>
              </a:r>
            </a:p>
            <a:p>
              <a:pPr algn="ctr" defTabSz="914377"/>
              <a:r>
                <a:rPr lang="en-GB" dirty="0">
                  <a:solidFill>
                    <a:schemeClr val="bg1">
                      <a:lumMod val="75000"/>
                      <a:lumOff val="25000"/>
                    </a:schemeClr>
                  </a:solidFill>
                  <a:latin typeface="Arial" panose="020B0604020202020204" pitchFamily="34" charset="0"/>
                  <a:ea typeface="Verdana" panose="020B0604030504040204" pitchFamily="34" charset="0"/>
                  <a:cs typeface="Arial" panose="020B0604020202020204" pitchFamily="34" charset="0"/>
                </a:rPr>
                <a:t>Stressed</a:t>
              </a:r>
            </a:p>
          </p:txBody>
        </p:sp>
        <p:sp>
          <p:nvSpPr>
            <p:cNvPr id="9" name="Rectangle 8"/>
            <p:cNvSpPr/>
            <p:nvPr/>
          </p:nvSpPr>
          <p:spPr>
            <a:xfrm>
              <a:off x="3804083" y="1518080"/>
              <a:ext cx="1512000" cy="486000"/>
            </a:xfrm>
            <a:prstGeom prst="rect">
              <a:avLst/>
            </a:prstGeom>
            <a:solidFill>
              <a:srgbClr val="E6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tx1"/>
                  </a:solidFill>
                  <a:latin typeface="Arial" panose="020B0604020202020204" pitchFamily="34" charset="0"/>
                  <a:ea typeface="Verdana" panose="020B0604030504040204" pitchFamily="34" charset="0"/>
                  <a:cs typeface="Arial" panose="020B0604020202020204" pitchFamily="34" charset="0"/>
                </a:rPr>
                <a:t>Phase 3: </a:t>
              </a:r>
            </a:p>
            <a:p>
              <a:pPr algn="ctr" defTabSz="914377"/>
              <a:r>
                <a:rPr lang="en-GB" dirty="0">
                  <a:solidFill>
                    <a:schemeClr val="tx1"/>
                  </a:solidFill>
                  <a:latin typeface="Arial" panose="020B0604020202020204" pitchFamily="34" charset="0"/>
                  <a:ea typeface="Verdana" panose="020B0604030504040204" pitchFamily="34" charset="0"/>
                  <a:cs typeface="Arial" panose="020B0604020202020204" pitchFamily="34" charset="0"/>
                </a:rPr>
                <a:t>Crisis</a:t>
              </a:r>
            </a:p>
          </p:txBody>
        </p:sp>
        <p:sp>
          <p:nvSpPr>
            <p:cNvPr id="10" name="Rectangle 9"/>
            <p:cNvSpPr/>
            <p:nvPr/>
          </p:nvSpPr>
          <p:spPr>
            <a:xfrm>
              <a:off x="5469757" y="1518080"/>
              <a:ext cx="1512000" cy="486000"/>
            </a:xfrm>
            <a:prstGeom prst="rect">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tx1"/>
                  </a:solidFill>
                  <a:latin typeface="Arial" panose="020B0604020202020204" pitchFamily="34" charset="0"/>
                  <a:ea typeface="Verdana" panose="020B0604030504040204" pitchFamily="34" charset="0"/>
                  <a:cs typeface="Arial" panose="020B0604020202020204" pitchFamily="34" charset="0"/>
                </a:rPr>
                <a:t>Phase 4: </a:t>
              </a:r>
            </a:p>
            <a:p>
              <a:pPr algn="ctr" defTabSz="914377"/>
              <a:r>
                <a:rPr lang="en-GB" dirty="0">
                  <a:solidFill>
                    <a:schemeClr val="tx1"/>
                  </a:solidFill>
                  <a:latin typeface="Arial" panose="020B0604020202020204" pitchFamily="34" charset="0"/>
                  <a:ea typeface="Verdana" panose="020B0604030504040204" pitchFamily="34" charset="0"/>
                  <a:cs typeface="Arial" panose="020B0604020202020204" pitchFamily="34" charset="0"/>
                </a:rPr>
                <a:t>Emergency</a:t>
              </a:r>
            </a:p>
          </p:txBody>
        </p:sp>
        <p:sp>
          <p:nvSpPr>
            <p:cNvPr id="11" name="Rectangle 10"/>
            <p:cNvSpPr/>
            <p:nvPr/>
          </p:nvSpPr>
          <p:spPr>
            <a:xfrm>
              <a:off x="7135430" y="1518080"/>
              <a:ext cx="1512000" cy="486000"/>
            </a:xfrm>
            <a:prstGeom prst="rect">
              <a:avLst/>
            </a:prstGeom>
            <a:solidFill>
              <a:srgbClr val="6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b="1" dirty="0">
                  <a:solidFill>
                    <a:schemeClr val="tx1"/>
                  </a:solidFill>
                  <a:latin typeface="Arial" panose="020B0604020202020204" pitchFamily="34" charset="0"/>
                  <a:ea typeface="Verdana" panose="020B0604030504040204" pitchFamily="34" charset="0"/>
                  <a:cs typeface="Arial" panose="020B0604020202020204" pitchFamily="34" charset="0"/>
                </a:rPr>
                <a:t>Phase 5: </a:t>
              </a:r>
            </a:p>
            <a:p>
              <a:pPr algn="ctr" defTabSz="914377"/>
              <a:r>
                <a:rPr lang="en-GB" dirty="0" smtClean="0">
                  <a:solidFill>
                    <a:schemeClr val="tx1"/>
                  </a:solidFill>
                  <a:latin typeface="Arial" panose="020B0604020202020204" pitchFamily="34" charset="0"/>
                  <a:ea typeface="Verdana" panose="020B0604030504040204" pitchFamily="34" charset="0"/>
                  <a:cs typeface="Arial" panose="020B0604020202020204" pitchFamily="34" charset="0"/>
                </a:rPr>
                <a:t>Famine</a:t>
              </a:r>
              <a:endParaRPr lang="en-GB"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12" name="Rectangle 11"/>
            <p:cNvSpPr/>
            <p:nvPr/>
          </p:nvSpPr>
          <p:spPr>
            <a:xfrm>
              <a:off x="472736"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Usually adequate and stable food access </a:t>
              </a:r>
            </a:p>
          </p:txBody>
        </p:sp>
        <p:sp>
          <p:nvSpPr>
            <p:cNvPr id="13" name="Rectangle 12"/>
            <p:cNvSpPr/>
            <p:nvPr/>
          </p:nvSpPr>
          <p:spPr>
            <a:xfrm>
              <a:off x="2138410"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Borderline adequate food access </a:t>
              </a:r>
            </a:p>
          </p:txBody>
        </p:sp>
        <p:sp>
          <p:nvSpPr>
            <p:cNvPr id="14" name="Rectangle 13"/>
            <p:cNvSpPr/>
            <p:nvPr/>
          </p:nvSpPr>
          <p:spPr>
            <a:xfrm>
              <a:off x="3804083"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Highly stressed and critical lack of food access with high and above usual malnutrition and accelerated depletion of livelihood assets</a:t>
              </a:r>
            </a:p>
          </p:txBody>
        </p:sp>
        <p:sp>
          <p:nvSpPr>
            <p:cNvPr id="15" name="Rectangle 14"/>
            <p:cNvSpPr/>
            <p:nvPr/>
          </p:nvSpPr>
          <p:spPr>
            <a:xfrm>
              <a:off x="5469757"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Severe lack of food access with excess mortality, very high and increasing malnutrition, and irreversible livelihood asset stripping</a:t>
              </a:r>
            </a:p>
          </p:txBody>
        </p:sp>
        <p:sp>
          <p:nvSpPr>
            <p:cNvPr id="16" name="Rectangle 15"/>
            <p:cNvSpPr/>
            <p:nvPr/>
          </p:nvSpPr>
          <p:spPr>
            <a:xfrm>
              <a:off x="7135430" y="2037373"/>
              <a:ext cx="1512000" cy="2358458"/>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r>
                <a:rPr lang="en-GB" sz="1600" dirty="0">
                  <a:solidFill>
                    <a:prstClr val="black"/>
                  </a:solidFill>
                  <a:latin typeface="Arial" panose="020B0604020202020204" pitchFamily="34" charset="0"/>
                  <a:ea typeface="Verdana" panose="020B0604030504040204" pitchFamily="34" charset="0"/>
                  <a:cs typeface="Arial" panose="020B0604020202020204" pitchFamily="34" charset="0"/>
                </a:rPr>
                <a:t>Extreme social upheaval with complete lack of food access and/or other basic needs where mass starvation, death, and displacement are evident</a:t>
              </a:r>
            </a:p>
          </p:txBody>
        </p:sp>
      </p:grpSp>
    </p:spTree>
    <p:extLst>
      <p:ext uri="{BB962C8B-B14F-4D97-AF65-F5344CB8AC3E}">
        <p14:creationId xmlns:p14="http://schemas.microsoft.com/office/powerpoint/2010/main" val="41264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 id="{399F1B65-2C93-4A54-85B5-F6F07C0A75FA}" vid="{24A0C2F4-4C14-48EE-A35C-2CFAF7E031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1580</TotalTime>
  <Words>5611</Words>
  <Application>Microsoft Office PowerPoint</Application>
  <PresentationFormat>Widescreen</PresentationFormat>
  <Paragraphs>414</Paragraphs>
  <Slides>31</Slides>
  <Notes>31</Notes>
  <HiddenSlides>8</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avenir)</vt:lpstr>
      <vt:lpstr>AvenirNext LT Pro Regular</vt:lpstr>
      <vt:lpstr>Calibri</vt:lpstr>
      <vt:lpstr>Calibri Light</vt:lpstr>
      <vt:lpstr>Cambria</vt:lpstr>
      <vt:lpstr>Verdana</vt:lpstr>
      <vt:lpstr>Wingdings</vt:lpstr>
      <vt:lpstr>Office Theme</vt:lpstr>
      <vt:lpstr>3_Custom Design</vt:lpstr>
      <vt:lpstr>PowerPoint Presentation</vt:lpstr>
      <vt:lpstr>PowerPoint Presentation</vt:lpstr>
      <vt:lpstr>State of Food Insecurity in the World (SOFI)</vt:lpstr>
      <vt:lpstr>Global Report on Food Crises</vt:lpstr>
      <vt:lpstr>The State of Food Security and Nutrition  in the World 2017 (SOFI)</vt:lpstr>
      <vt:lpstr>SOFI 2017</vt:lpstr>
      <vt:lpstr>SOFI 2017</vt:lpstr>
      <vt:lpstr>PowerPoint Presentation</vt:lpstr>
      <vt:lpstr>Integrated Food Security Phase Classification (IPC) &amp; Cadre Harmonisé (CH)</vt:lpstr>
      <vt:lpstr>Famine is an acknowledgment of collective failure</vt:lpstr>
      <vt:lpstr>PowerPoint Presentation</vt:lpstr>
      <vt:lpstr>PowerPoint Presentation</vt:lpstr>
      <vt:lpstr>Number of people in hunger Crisis or worse in countries affected by conflict</vt:lpstr>
      <vt:lpstr>PowerPoint Presentation</vt:lpstr>
      <vt:lpstr>Number of people in hunger Crisis or worse in countries affected by climate shocks</vt:lpstr>
      <vt:lpstr>Combination  of conflict and  climatic events  has fostered  large-scale displacement  (internal &amp; external)</vt:lpstr>
      <vt:lpstr>PowerPoint Presentation</vt:lpstr>
      <vt:lpstr>SOUTH SUDAN</vt:lpstr>
      <vt:lpstr>SOMALIA</vt:lpstr>
      <vt:lpstr>YEMEN</vt:lpstr>
      <vt:lpstr>NORTHEAST NIGERIA</vt:lpstr>
      <vt:lpstr>LAKE CHAD BASIN</vt:lpstr>
      <vt:lpstr>SAHEL – Burkina Faso, Chad, Mali, Mauritania, Niger, Senegal</vt:lpstr>
      <vt:lpstr>DEMOCRATIC REPUBLIC  OF THE CONGO</vt:lpstr>
      <vt:lpstr>PowerPoint Presentation</vt:lpstr>
      <vt:lpstr>From analysis  to consensus building and coordination</vt:lpstr>
      <vt:lpstr>Global Network Against Food Crises</vt:lpstr>
      <vt:lpstr>PowerPoint Presentation</vt:lpstr>
      <vt:lpstr>Objectives of network </vt:lpstr>
      <vt:lpstr>Humanitarian  and development programming</vt:lpstr>
      <vt:lpstr>Rome-based Agencies Resilience Initiative</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Report on Food Crises 2018</dc:title>
  <dc:creator>Antonaci, Lavinia (ESA)</dc:creator>
  <cp:lastModifiedBy>Russo, Luca (SP5)</cp:lastModifiedBy>
  <cp:revision>114</cp:revision>
  <cp:lastPrinted>2018-04-16T14:11:03Z</cp:lastPrinted>
  <dcterms:created xsi:type="dcterms:W3CDTF">2018-03-19T14:54:00Z</dcterms:created>
  <dcterms:modified xsi:type="dcterms:W3CDTF">2018-05-11T12:56:54Z</dcterms:modified>
</cp:coreProperties>
</file>