
<file path=[Content_Types].xml><?xml version="1.0" encoding="utf-8"?>
<Types xmlns="http://schemas.openxmlformats.org/package/2006/content-types">
  <Default Extension="bin" ContentType="application/vnd.openxmlformats-officedocument.oleObject"/>
  <Default Extension="tmp"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58" r:id="rId5"/>
    <p:sldId id="259" r:id="rId6"/>
    <p:sldId id="261" r:id="rId7"/>
    <p:sldId id="273" r:id="rId8"/>
    <p:sldId id="262" r:id="rId9"/>
    <p:sldId id="271" r:id="rId10"/>
    <p:sldId id="264" r:id="rId11"/>
    <p:sldId id="278" r:id="rId12"/>
    <p:sldId id="265" r:id="rId13"/>
    <p:sldId id="266" r:id="rId14"/>
    <p:sldId id="267" r:id="rId15"/>
    <p:sldId id="268" r:id="rId16"/>
    <p:sldId id="269" r:id="rId17"/>
    <p:sldId id="272" r:id="rId18"/>
    <p:sldId id="274" r:id="rId19"/>
    <p:sldId id="275" r:id="rId20"/>
    <p:sldId id="276" r:id="rId21"/>
    <p:sldId id="277"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bschnitt" id="{01B4E4EF-4A25-486F-8BF0-BD6030AF2D79}">
          <p14:sldIdLst>
            <p14:sldId id="256"/>
            <p14:sldId id="257"/>
            <p14:sldId id="260"/>
            <p14:sldId id="258"/>
            <p14:sldId id="259"/>
            <p14:sldId id="261"/>
            <p14:sldId id="273"/>
            <p14:sldId id="262"/>
            <p14:sldId id="271"/>
            <p14:sldId id="264"/>
            <p14:sldId id="278"/>
            <p14:sldId id="265"/>
            <p14:sldId id="266"/>
            <p14:sldId id="267"/>
            <p14:sldId id="268"/>
            <p14:sldId id="269"/>
            <p14:sldId id="272"/>
            <p14:sldId id="274"/>
            <p14:sldId id="275"/>
            <p14:sldId id="276"/>
            <p14:sldId id="27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3" autoAdjust="0"/>
    <p:restoredTop sz="94660"/>
  </p:normalViewPr>
  <p:slideViewPr>
    <p:cSldViewPr snapToGrid="0">
      <p:cViewPr varScale="1">
        <p:scale>
          <a:sx n="65" d="100"/>
          <a:sy n="65" d="100"/>
        </p:scale>
        <p:origin x="212" y="60"/>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de-DE"/>
              <a:t>Mastertitelformat bearbeiten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89C9C681-965A-4768-8BDB-B32E8980C837}" type="datetimeFigureOut">
              <a:rPr lang="de-DE" smtClean="0"/>
              <a:t>21.05.2018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C747F12-F405-435D-BDD6-61F588FB4A74}" type="slidenum">
              <a:rPr lang="de-DE" smtClean="0"/>
              <a:t>‹Nr.›</a:t>
            </a:fld>
            <a:endParaRPr lang="de-DE"/>
          </a:p>
        </p:txBody>
      </p:sp>
    </p:spTree>
    <p:extLst>
      <p:ext uri="{BB962C8B-B14F-4D97-AF65-F5344CB8AC3E}">
        <p14:creationId xmlns:p14="http://schemas.microsoft.com/office/powerpoint/2010/main" val="2779091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de-DE"/>
              <a:t>Mastertitelformat bearbeiten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89C9C681-965A-4768-8BDB-B32E8980C837}" type="datetimeFigureOut">
              <a:rPr lang="de-DE" smtClean="0"/>
              <a:t>21.05.2018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C747F12-F405-435D-BDD6-61F588FB4A74}" type="slidenum">
              <a:rPr lang="de-DE" smtClean="0"/>
              <a:t>‹Nr.›</a:t>
            </a:fld>
            <a:endParaRPr lang="de-DE"/>
          </a:p>
        </p:txBody>
      </p:sp>
    </p:spTree>
    <p:extLst>
      <p:ext uri="{BB962C8B-B14F-4D97-AF65-F5344CB8AC3E}">
        <p14:creationId xmlns:p14="http://schemas.microsoft.com/office/powerpoint/2010/main" val="2436875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e-DE"/>
              <a:t>Mastertitelformat bearbeiten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89C9C681-965A-4768-8BDB-B32E8980C837}" type="datetimeFigureOut">
              <a:rPr lang="de-DE" smtClean="0"/>
              <a:t>21.05.2018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C747F12-F405-435D-BDD6-61F588FB4A74}" type="slidenum">
              <a:rPr lang="de-DE" smtClean="0"/>
              <a:t>‹Nr.›</a:t>
            </a:fld>
            <a:endParaRPr lang="de-DE"/>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276165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de-DE"/>
              <a:t>Mastertitelformat bearbeiten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89C9C681-965A-4768-8BDB-B32E8980C837}" type="datetimeFigureOut">
              <a:rPr lang="de-DE" smtClean="0"/>
              <a:t>21.05.2018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C747F12-F405-435D-BDD6-61F588FB4A74}" type="slidenum">
              <a:rPr lang="de-DE" smtClean="0"/>
              <a:t>‹Nr.›</a:t>
            </a:fld>
            <a:endParaRPr lang="de-DE"/>
          </a:p>
        </p:txBody>
      </p:sp>
    </p:spTree>
    <p:extLst>
      <p:ext uri="{BB962C8B-B14F-4D97-AF65-F5344CB8AC3E}">
        <p14:creationId xmlns:p14="http://schemas.microsoft.com/office/powerpoint/2010/main" val="4769038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e-DE"/>
              <a:t>Mastertitelformat bearbeiten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89C9C681-965A-4768-8BDB-B32E8980C837}" type="datetimeFigureOut">
              <a:rPr lang="de-DE" smtClean="0"/>
              <a:t>21.05.2018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C747F12-F405-435D-BDD6-61F588FB4A74}" type="slidenum">
              <a:rPr lang="de-DE" smtClean="0"/>
              <a:t>‹Nr.›</a:t>
            </a:fld>
            <a:endParaRPr lang="de-DE"/>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7447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de-DE"/>
              <a:t>Mastertitelformat bearbeiten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89C9C681-965A-4768-8BDB-B32E8980C837}" type="datetimeFigureOut">
              <a:rPr lang="de-DE" smtClean="0"/>
              <a:t>21.05.2018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C747F12-F405-435D-BDD6-61F588FB4A74}" type="slidenum">
              <a:rPr lang="de-DE" smtClean="0"/>
              <a:t>‹Nr.›</a:t>
            </a:fld>
            <a:endParaRPr lang="de-DE"/>
          </a:p>
        </p:txBody>
      </p:sp>
    </p:spTree>
    <p:extLst>
      <p:ext uri="{BB962C8B-B14F-4D97-AF65-F5344CB8AC3E}">
        <p14:creationId xmlns:p14="http://schemas.microsoft.com/office/powerpoint/2010/main" val="26298662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89C9C681-965A-4768-8BDB-B32E8980C837}" type="datetimeFigureOut">
              <a:rPr lang="de-DE" smtClean="0"/>
              <a:t>21.05.2018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C747F12-F405-435D-BDD6-61F588FB4A74}" type="slidenum">
              <a:rPr lang="de-DE" smtClean="0"/>
              <a:t>‹Nr.›</a:t>
            </a:fld>
            <a:endParaRPr lang="de-DE"/>
          </a:p>
        </p:txBody>
      </p:sp>
    </p:spTree>
    <p:extLst>
      <p:ext uri="{BB962C8B-B14F-4D97-AF65-F5344CB8AC3E}">
        <p14:creationId xmlns:p14="http://schemas.microsoft.com/office/powerpoint/2010/main" val="19379547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de-DE"/>
              <a:t>Mastertitelformat bearbeiten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89C9C681-965A-4768-8BDB-B32E8980C837}" type="datetimeFigureOut">
              <a:rPr lang="de-DE" smtClean="0"/>
              <a:t>21.05.2018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C747F12-F405-435D-BDD6-61F588FB4A74}" type="slidenum">
              <a:rPr lang="de-DE" smtClean="0"/>
              <a:t>‹Nr.›</a:t>
            </a:fld>
            <a:endParaRPr lang="de-DE"/>
          </a:p>
        </p:txBody>
      </p:sp>
    </p:spTree>
    <p:extLst>
      <p:ext uri="{BB962C8B-B14F-4D97-AF65-F5344CB8AC3E}">
        <p14:creationId xmlns:p14="http://schemas.microsoft.com/office/powerpoint/2010/main" val="1179419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89C9C681-965A-4768-8BDB-B32E8980C837}" type="datetimeFigureOut">
              <a:rPr lang="de-DE" smtClean="0"/>
              <a:t>21.05.2018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C747F12-F405-435D-BDD6-61F588FB4A74}" type="slidenum">
              <a:rPr lang="de-DE" smtClean="0"/>
              <a:t>‹Nr.›</a:t>
            </a:fld>
            <a:endParaRPr lang="de-DE"/>
          </a:p>
        </p:txBody>
      </p:sp>
    </p:spTree>
    <p:extLst>
      <p:ext uri="{BB962C8B-B14F-4D97-AF65-F5344CB8AC3E}">
        <p14:creationId xmlns:p14="http://schemas.microsoft.com/office/powerpoint/2010/main" val="2107161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de-DE"/>
              <a:t>Mastertitelformat bearbeiten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89C9C681-965A-4768-8BDB-B32E8980C837}" type="datetimeFigureOut">
              <a:rPr lang="de-DE" smtClean="0"/>
              <a:t>21.05.2018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C747F12-F405-435D-BDD6-61F588FB4A74}" type="slidenum">
              <a:rPr lang="de-DE" smtClean="0"/>
              <a:t>‹Nr.›</a:t>
            </a:fld>
            <a:endParaRPr lang="de-DE"/>
          </a:p>
        </p:txBody>
      </p:sp>
    </p:spTree>
    <p:extLst>
      <p:ext uri="{BB962C8B-B14F-4D97-AF65-F5344CB8AC3E}">
        <p14:creationId xmlns:p14="http://schemas.microsoft.com/office/powerpoint/2010/main" val="350011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89C9C681-965A-4768-8BDB-B32E8980C837}" type="datetimeFigureOut">
              <a:rPr lang="de-DE" smtClean="0"/>
              <a:t>21.05.2018</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2C747F12-F405-435D-BDD6-61F588FB4A74}" type="slidenum">
              <a:rPr lang="de-DE" smtClean="0"/>
              <a:t>‹Nr.›</a:t>
            </a:fld>
            <a:endParaRPr lang="de-DE"/>
          </a:p>
        </p:txBody>
      </p:sp>
    </p:spTree>
    <p:extLst>
      <p:ext uri="{BB962C8B-B14F-4D97-AF65-F5344CB8AC3E}">
        <p14:creationId xmlns:p14="http://schemas.microsoft.com/office/powerpoint/2010/main" val="2870451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a:t>Mastertitelformat bearbeiten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89C9C681-965A-4768-8BDB-B32E8980C837}" type="datetimeFigureOut">
              <a:rPr lang="de-DE" smtClean="0"/>
              <a:t>21.05.2018</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2C747F12-F405-435D-BDD6-61F588FB4A74}" type="slidenum">
              <a:rPr lang="de-DE" smtClean="0"/>
              <a:t>‹Nr.›</a:t>
            </a:fld>
            <a:endParaRPr lang="de-DE"/>
          </a:p>
        </p:txBody>
      </p:sp>
    </p:spTree>
    <p:extLst>
      <p:ext uri="{BB962C8B-B14F-4D97-AF65-F5344CB8AC3E}">
        <p14:creationId xmlns:p14="http://schemas.microsoft.com/office/powerpoint/2010/main" val="3627870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89C9C681-965A-4768-8BDB-B32E8980C837}" type="datetimeFigureOut">
              <a:rPr lang="de-DE" smtClean="0"/>
              <a:t>21.05.2018</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2C747F12-F405-435D-BDD6-61F588FB4A74}" type="slidenum">
              <a:rPr lang="de-DE" smtClean="0"/>
              <a:t>‹Nr.›</a:t>
            </a:fld>
            <a:endParaRPr lang="de-DE"/>
          </a:p>
        </p:txBody>
      </p:sp>
    </p:spTree>
    <p:extLst>
      <p:ext uri="{BB962C8B-B14F-4D97-AF65-F5344CB8AC3E}">
        <p14:creationId xmlns:p14="http://schemas.microsoft.com/office/powerpoint/2010/main" val="854567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C9C681-965A-4768-8BDB-B32E8980C837}" type="datetimeFigureOut">
              <a:rPr lang="de-DE" smtClean="0"/>
              <a:t>21.05.2018</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2C747F12-F405-435D-BDD6-61F588FB4A74}" type="slidenum">
              <a:rPr lang="de-DE" smtClean="0"/>
              <a:t>‹Nr.›</a:t>
            </a:fld>
            <a:endParaRPr lang="de-DE"/>
          </a:p>
        </p:txBody>
      </p:sp>
    </p:spTree>
    <p:extLst>
      <p:ext uri="{BB962C8B-B14F-4D97-AF65-F5344CB8AC3E}">
        <p14:creationId xmlns:p14="http://schemas.microsoft.com/office/powerpoint/2010/main" val="3175283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de-DE"/>
              <a:t>Mastertitelformat bearbeiten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89C9C681-965A-4768-8BDB-B32E8980C837}" type="datetimeFigureOut">
              <a:rPr lang="de-DE" smtClean="0"/>
              <a:t>21.05.2018</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2C747F12-F405-435D-BDD6-61F588FB4A74}" type="slidenum">
              <a:rPr lang="de-DE" smtClean="0"/>
              <a:t>‹Nr.›</a:t>
            </a:fld>
            <a:endParaRPr lang="de-DE"/>
          </a:p>
        </p:txBody>
      </p:sp>
    </p:spTree>
    <p:extLst>
      <p:ext uri="{BB962C8B-B14F-4D97-AF65-F5344CB8AC3E}">
        <p14:creationId xmlns:p14="http://schemas.microsoft.com/office/powerpoint/2010/main" val="404084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de-DE"/>
              <a:t>Mastertitelformat bearbeiten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89C9C681-965A-4768-8BDB-B32E8980C837}" type="datetimeFigureOut">
              <a:rPr lang="de-DE" smtClean="0"/>
              <a:t>21.05.2018</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2C747F12-F405-435D-BDD6-61F588FB4A74}" type="slidenum">
              <a:rPr lang="de-DE" smtClean="0"/>
              <a:t>‹Nr.›</a:t>
            </a:fld>
            <a:endParaRPr lang="de-DE"/>
          </a:p>
        </p:txBody>
      </p:sp>
    </p:spTree>
    <p:extLst>
      <p:ext uri="{BB962C8B-B14F-4D97-AF65-F5344CB8AC3E}">
        <p14:creationId xmlns:p14="http://schemas.microsoft.com/office/powerpoint/2010/main" val="24200418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de-DE"/>
              <a:t>Mastertitelformat bearbeiten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9C9C681-965A-4768-8BDB-B32E8980C837}" type="datetimeFigureOut">
              <a:rPr lang="de-DE" smtClean="0"/>
              <a:t>21.05.2018</a:t>
            </a:fld>
            <a:endParaRPr lang="de-DE"/>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C747F12-F405-435D-BDD6-61F588FB4A74}" type="slidenum">
              <a:rPr lang="de-DE" smtClean="0"/>
              <a:t>‹Nr.›</a:t>
            </a:fld>
            <a:endParaRPr lang="de-DE"/>
          </a:p>
        </p:txBody>
      </p:sp>
    </p:spTree>
    <p:extLst>
      <p:ext uri="{BB962C8B-B14F-4D97-AF65-F5344CB8AC3E}">
        <p14:creationId xmlns:p14="http://schemas.microsoft.com/office/powerpoint/2010/main" val="21808550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E92EE9-4E6D-4027-907A-B9340B0C2D7E}"/>
              </a:ext>
            </a:extLst>
          </p:cNvPr>
          <p:cNvSpPr>
            <a:spLocks noGrp="1"/>
          </p:cNvSpPr>
          <p:nvPr>
            <p:ph type="ctrTitle"/>
          </p:nvPr>
        </p:nvSpPr>
        <p:spPr>
          <a:xfrm>
            <a:off x="140677" y="2605849"/>
            <a:ext cx="9934084" cy="1646302"/>
          </a:xfrm>
        </p:spPr>
        <p:txBody>
          <a:bodyPr>
            <a:normAutofit fontScale="90000"/>
          </a:bodyPr>
          <a:lstStyle/>
          <a:p>
            <a:pPr algn="ctr"/>
            <a:br>
              <a:rPr lang="de-DE" sz="6000" dirty="0"/>
            </a:br>
            <a:r>
              <a:rPr lang="de-DE" sz="6000" b="1" dirty="0"/>
              <a:t>Food Security</a:t>
            </a:r>
            <a:br>
              <a:rPr lang="de-DE" dirty="0"/>
            </a:br>
            <a:r>
              <a:rPr lang="de-DE" dirty="0" err="1"/>
              <a:t>Policies</a:t>
            </a:r>
            <a:r>
              <a:rPr lang="de-DE" dirty="0"/>
              <a:t>, </a:t>
            </a:r>
            <a:r>
              <a:rPr lang="de-DE" dirty="0" err="1"/>
              <a:t>Strategies</a:t>
            </a:r>
            <a:r>
              <a:rPr lang="de-DE" dirty="0"/>
              <a:t> &amp; Programmes</a:t>
            </a:r>
            <a:br>
              <a:rPr lang="de-DE" dirty="0"/>
            </a:br>
            <a:r>
              <a:rPr lang="de-DE" sz="4000" dirty="0"/>
              <a:t>- Elements and Features -</a:t>
            </a:r>
          </a:p>
        </p:txBody>
      </p:sp>
      <p:sp>
        <p:nvSpPr>
          <p:cNvPr id="3" name="Untertitel 2">
            <a:extLst>
              <a:ext uri="{FF2B5EF4-FFF2-40B4-BE49-F238E27FC236}">
                <a16:creationId xmlns:a16="http://schemas.microsoft.com/office/drawing/2014/main" id="{CCDE9D62-1B56-4721-A2DF-A69A5EB653A0}"/>
              </a:ext>
            </a:extLst>
          </p:cNvPr>
          <p:cNvSpPr>
            <a:spLocks noGrp="1"/>
          </p:cNvSpPr>
          <p:nvPr>
            <p:ph type="subTitle" idx="1"/>
          </p:nvPr>
        </p:nvSpPr>
        <p:spPr>
          <a:xfrm>
            <a:off x="3434576" y="5167147"/>
            <a:ext cx="2895886" cy="1096899"/>
          </a:xfrm>
        </p:spPr>
        <p:txBody>
          <a:bodyPr>
            <a:normAutofit fontScale="92500" lnSpcReduction="20000"/>
          </a:bodyPr>
          <a:lstStyle/>
          <a:p>
            <a:endParaRPr lang="de-DE" dirty="0"/>
          </a:p>
          <a:p>
            <a:pPr algn="ctr"/>
            <a:r>
              <a:rPr lang="de-DE" sz="2400" dirty="0"/>
              <a:t>Dr. Manfred  Metz</a:t>
            </a:r>
          </a:p>
          <a:p>
            <a:pPr algn="ctr"/>
            <a:r>
              <a:rPr lang="de-DE" sz="2400" dirty="0"/>
              <a:t>Berlin</a:t>
            </a:r>
          </a:p>
          <a:p>
            <a:endParaRPr lang="de-DE" dirty="0"/>
          </a:p>
        </p:txBody>
      </p:sp>
    </p:spTree>
    <p:extLst>
      <p:ext uri="{BB962C8B-B14F-4D97-AF65-F5344CB8AC3E}">
        <p14:creationId xmlns:p14="http://schemas.microsoft.com/office/powerpoint/2010/main" val="24734441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275EE26-CD09-49D5-AED3-BE99CC5579CA}"/>
              </a:ext>
            </a:extLst>
          </p:cNvPr>
          <p:cNvSpPr>
            <a:spLocks noGrp="1"/>
          </p:cNvSpPr>
          <p:nvPr>
            <p:ph type="title"/>
          </p:nvPr>
        </p:nvSpPr>
        <p:spPr>
          <a:xfrm>
            <a:off x="677334" y="609600"/>
            <a:ext cx="8596668" cy="797169"/>
          </a:xfrm>
        </p:spPr>
        <p:txBody>
          <a:bodyPr/>
          <a:lstStyle/>
          <a:p>
            <a:pPr algn="ctr"/>
            <a:r>
              <a:rPr lang="de-DE" dirty="0"/>
              <a:t>(1) </a:t>
            </a:r>
            <a:r>
              <a:rPr lang="de-DE" b="1" dirty="0" err="1"/>
              <a:t>Availability</a:t>
            </a:r>
            <a:endParaRPr lang="de-DE" b="1" dirty="0"/>
          </a:p>
        </p:txBody>
      </p:sp>
      <p:sp>
        <p:nvSpPr>
          <p:cNvPr id="3" name="Inhaltsplatzhalter 2">
            <a:extLst>
              <a:ext uri="{FF2B5EF4-FFF2-40B4-BE49-F238E27FC236}">
                <a16:creationId xmlns:a16="http://schemas.microsoft.com/office/drawing/2014/main" id="{A9499B8D-F1D2-47EF-85A6-865F10F260D2}"/>
              </a:ext>
            </a:extLst>
          </p:cNvPr>
          <p:cNvSpPr>
            <a:spLocks noGrp="1"/>
          </p:cNvSpPr>
          <p:nvPr>
            <p:ph idx="1"/>
          </p:nvPr>
        </p:nvSpPr>
        <p:spPr>
          <a:xfrm>
            <a:off x="677334" y="1505243"/>
            <a:ext cx="8596668" cy="4536119"/>
          </a:xfrm>
        </p:spPr>
        <p:txBody>
          <a:bodyPr>
            <a:normAutofit lnSpcReduction="10000"/>
          </a:bodyPr>
          <a:lstStyle/>
          <a:p>
            <a:pPr marL="0" indent="0">
              <a:buNone/>
            </a:pPr>
            <a:r>
              <a:rPr lang="en-GB" sz="2400" dirty="0"/>
              <a:t>Availability refers to the supply side of the food system. One precondition for food security is that food supplies, in quantitative and qualitative terms, are sufficient to adequately feed the population. </a:t>
            </a:r>
          </a:p>
          <a:p>
            <a:pPr marL="0" indent="0">
              <a:buNone/>
            </a:pPr>
            <a:r>
              <a:rPr lang="en-GB" sz="2400" dirty="0"/>
              <a:t>Sources of food supplies are:</a:t>
            </a:r>
            <a:endParaRPr lang="de-DE" sz="2400" dirty="0"/>
          </a:p>
          <a:p>
            <a:pPr lvl="0"/>
            <a:r>
              <a:rPr lang="en-GB" sz="2400" dirty="0"/>
              <a:t>Domestic food production (subsistence plus marketed production),</a:t>
            </a:r>
            <a:endParaRPr lang="de-DE" sz="2400" dirty="0"/>
          </a:p>
          <a:p>
            <a:pPr lvl="0"/>
            <a:r>
              <a:rPr lang="en-GB" sz="2400" dirty="0"/>
              <a:t>Available food stocks (public, commercial, household stocks),</a:t>
            </a:r>
            <a:endParaRPr lang="de-DE" sz="2400" dirty="0"/>
          </a:p>
          <a:p>
            <a:pPr lvl="0"/>
            <a:r>
              <a:rPr lang="en-GB" sz="2400" dirty="0"/>
              <a:t>Commercial food imports,</a:t>
            </a:r>
            <a:endParaRPr lang="de-DE" sz="2400" dirty="0"/>
          </a:p>
          <a:p>
            <a:pPr lvl="0"/>
            <a:r>
              <a:rPr lang="en-GB" sz="2400" dirty="0"/>
              <a:t>Food aid deliveries.</a:t>
            </a:r>
            <a:endParaRPr lang="de-DE" sz="2400" dirty="0"/>
          </a:p>
          <a:p>
            <a:endParaRPr lang="de-DE" dirty="0"/>
          </a:p>
        </p:txBody>
      </p:sp>
    </p:spTree>
    <p:extLst>
      <p:ext uri="{BB962C8B-B14F-4D97-AF65-F5344CB8AC3E}">
        <p14:creationId xmlns:p14="http://schemas.microsoft.com/office/powerpoint/2010/main" val="21447920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6A0DFC6-EF2E-409E-A89E-FC11433BE5D7}"/>
              </a:ext>
            </a:extLst>
          </p:cNvPr>
          <p:cNvSpPr>
            <a:spLocks noGrp="1"/>
          </p:cNvSpPr>
          <p:nvPr>
            <p:ph type="title"/>
          </p:nvPr>
        </p:nvSpPr>
        <p:spPr>
          <a:xfrm>
            <a:off x="677334" y="1032387"/>
            <a:ext cx="8596668" cy="2530168"/>
          </a:xfrm>
        </p:spPr>
        <p:txBody>
          <a:bodyPr>
            <a:noAutofit/>
          </a:bodyPr>
          <a:lstStyle/>
          <a:p>
            <a:pPr algn="ctr"/>
            <a:r>
              <a:rPr lang="de-DE" sz="4400" dirty="0" err="1"/>
              <a:t>Assessing</a:t>
            </a:r>
            <a:r>
              <a:rPr lang="de-DE" sz="4400" dirty="0"/>
              <a:t> and </a:t>
            </a:r>
            <a:r>
              <a:rPr lang="de-DE" sz="4400" dirty="0" err="1"/>
              <a:t>Addressing</a:t>
            </a:r>
            <a:br>
              <a:rPr lang="de-DE" sz="4400" dirty="0"/>
            </a:br>
            <a:br>
              <a:rPr lang="de-DE" sz="4400" dirty="0"/>
            </a:br>
            <a:r>
              <a:rPr lang="de-DE" sz="4400" dirty="0" err="1"/>
              <a:t>the</a:t>
            </a:r>
            <a:r>
              <a:rPr lang="de-DE" sz="4400" dirty="0"/>
              <a:t> 4 </a:t>
            </a:r>
            <a:r>
              <a:rPr lang="de-DE" sz="4400" dirty="0" err="1"/>
              <a:t>Conditions</a:t>
            </a:r>
            <a:r>
              <a:rPr lang="de-DE" sz="4400" dirty="0"/>
              <a:t> / </a:t>
            </a:r>
            <a:r>
              <a:rPr lang="de-DE" sz="4400" dirty="0" err="1"/>
              <a:t>Dimensions</a:t>
            </a:r>
            <a:br>
              <a:rPr lang="de-DE" sz="4400" dirty="0"/>
            </a:br>
            <a:br>
              <a:rPr lang="de-DE" sz="4400" dirty="0"/>
            </a:br>
            <a:r>
              <a:rPr lang="de-DE" sz="4400" dirty="0" err="1"/>
              <a:t>of</a:t>
            </a:r>
            <a:r>
              <a:rPr lang="de-DE" sz="4400" dirty="0"/>
              <a:t> Food Security</a:t>
            </a:r>
          </a:p>
        </p:txBody>
      </p:sp>
      <p:sp>
        <p:nvSpPr>
          <p:cNvPr id="3" name="Inhaltsplatzhalter 2">
            <a:extLst>
              <a:ext uri="{FF2B5EF4-FFF2-40B4-BE49-F238E27FC236}">
                <a16:creationId xmlns:a16="http://schemas.microsoft.com/office/drawing/2014/main" id="{4F79B7AA-86D6-44FE-9127-505EAC4EEB94}"/>
              </a:ext>
            </a:extLst>
          </p:cNvPr>
          <p:cNvSpPr>
            <a:spLocks noGrp="1"/>
          </p:cNvSpPr>
          <p:nvPr>
            <p:ph idx="1"/>
          </p:nvPr>
        </p:nvSpPr>
        <p:spPr/>
        <p:txBody>
          <a:bodyPr/>
          <a:lstStyle/>
          <a:p>
            <a:endParaRPr lang="de-DE" dirty="0"/>
          </a:p>
          <a:p>
            <a:endParaRPr lang="de-DE" dirty="0"/>
          </a:p>
        </p:txBody>
      </p:sp>
    </p:spTree>
    <p:extLst>
      <p:ext uri="{BB962C8B-B14F-4D97-AF65-F5344CB8AC3E}">
        <p14:creationId xmlns:p14="http://schemas.microsoft.com/office/powerpoint/2010/main" val="15271182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23D370-B25A-472D-B84F-35DDEA9AB7BB}"/>
              </a:ext>
            </a:extLst>
          </p:cNvPr>
          <p:cNvSpPr>
            <a:spLocks noGrp="1"/>
          </p:cNvSpPr>
          <p:nvPr>
            <p:ph type="title"/>
          </p:nvPr>
        </p:nvSpPr>
        <p:spPr>
          <a:xfrm>
            <a:off x="677334" y="609600"/>
            <a:ext cx="8596668" cy="762000"/>
          </a:xfrm>
        </p:spPr>
        <p:txBody>
          <a:bodyPr>
            <a:normAutofit/>
          </a:bodyPr>
          <a:lstStyle/>
          <a:p>
            <a:r>
              <a:rPr lang="de-DE" dirty="0"/>
              <a:t>Food </a:t>
            </a:r>
            <a:r>
              <a:rPr lang="de-DE" dirty="0" err="1"/>
              <a:t>production</a:t>
            </a:r>
            <a:r>
              <a:rPr lang="de-DE" dirty="0"/>
              <a:t> and </a:t>
            </a:r>
            <a:r>
              <a:rPr lang="de-DE" dirty="0" err="1"/>
              <a:t>food</a:t>
            </a:r>
            <a:r>
              <a:rPr lang="de-DE" dirty="0"/>
              <a:t> </a:t>
            </a:r>
            <a:r>
              <a:rPr lang="de-DE" dirty="0" err="1"/>
              <a:t>imports</a:t>
            </a:r>
            <a:endParaRPr lang="de-DE" dirty="0"/>
          </a:p>
        </p:txBody>
      </p:sp>
      <p:sp>
        <p:nvSpPr>
          <p:cNvPr id="3" name="Inhaltsplatzhalter 2">
            <a:extLst>
              <a:ext uri="{FF2B5EF4-FFF2-40B4-BE49-F238E27FC236}">
                <a16:creationId xmlns:a16="http://schemas.microsoft.com/office/drawing/2014/main" id="{4967259E-DE45-4F9D-8B36-ED09622F1B03}"/>
              </a:ext>
            </a:extLst>
          </p:cNvPr>
          <p:cNvSpPr>
            <a:spLocks noGrp="1"/>
          </p:cNvSpPr>
          <p:nvPr>
            <p:ph idx="1"/>
          </p:nvPr>
        </p:nvSpPr>
        <p:spPr>
          <a:xfrm>
            <a:off x="677334" y="1649506"/>
            <a:ext cx="8596668" cy="4852894"/>
          </a:xfrm>
        </p:spPr>
        <p:txBody>
          <a:bodyPr>
            <a:normAutofit fontScale="92500" lnSpcReduction="20000"/>
          </a:bodyPr>
          <a:lstStyle/>
          <a:p>
            <a:pPr marL="0" indent="0">
              <a:buNone/>
            </a:pPr>
            <a:r>
              <a:rPr lang="en-GB" sz="2800" dirty="0"/>
              <a:t>In </a:t>
            </a:r>
            <a:r>
              <a:rPr lang="en-GB" sz="2800" dirty="0" err="1"/>
              <a:t>generaL</a:t>
            </a:r>
            <a:r>
              <a:rPr lang="en-GB" sz="2800" dirty="0"/>
              <a:t>, </a:t>
            </a:r>
            <a:r>
              <a:rPr lang="en-GB" sz="2800" b="1" dirty="0"/>
              <a:t>domestic food production</a:t>
            </a:r>
            <a:r>
              <a:rPr lang="en-GB" sz="2800" dirty="0"/>
              <a:t> is the main source of food supplies of a country.</a:t>
            </a:r>
            <a:endParaRPr lang="de-DE" sz="2800" dirty="0"/>
          </a:p>
          <a:p>
            <a:r>
              <a:rPr lang="en-GB" sz="2800" dirty="0"/>
              <a:t>Therefore, in situations with insufficient food supplies, food security policies, strategies and programmes have to </a:t>
            </a:r>
            <a:r>
              <a:rPr lang="en-GB" sz="2800" b="1" dirty="0"/>
              <a:t>focus on promoting agriculture and increasing domestic food production</a:t>
            </a:r>
            <a:r>
              <a:rPr lang="en-GB" sz="2800" dirty="0"/>
              <a:t>.</a:t>
            </a:r>
            <a:endParaRPr lang="de-DE" sz="2800" dirty="0"/>
          </a:p>
          <a:p>
            <a:r>
              <a:rPr lang="en-GB" sz="2800" dirty="0"/>
              <a:t>If food supplies from domestic production are insufficient to cover the national needs, the balance has to be covered by </a:t>
            </a:r>
            <a:r>
              <a:rPr lang="en-GB" sz="2800" b="1" dirty="0"/>
              <a:t>food imports</a:t>
            </a:r>
            <a:r>
              <a:rPr lang="en-GB" sz="2800" dirty="0"/>
              <a:t>.</a:t>
            </a:r>
          </a:p>
          <a:p>
            <a:r>
              <a:rPr lang="en-GB" sz="2800" dirty="0"/>
              <a:t>Role of food aid deliveries.</a:t>
            </a:r>
          </a:p>
          <a:p>
            <a:pPr marL="0" indent="0">
              <a:buNone/>
            </a:pPr>
            <a:r>
              <a:rPr lang="en-GB" sz="2400" dirty="0"/>
              <a:t>While dependence on food imports is not necessarily an indication of food insecurity, food insecurity may exist even in situations with excessive production surpluses (example: India), see ACCESS. </a:t>
            </a:r>
            <a:endParaRPr lang="de-DE" sz="2400" dirty="0"/>
          </a:p>
          <a:p>
            <a:endParaRPr lang="de-DE" dirty="0"/>
          </a:p>
        </p:txBody>
      </p:sp>
    </p:spTree>
    <p:extLst>
      <p:ext uri="{BB962C8B-B14F-4D97-AF65-F5344CB8AC3E}">
        <p14:creationId xmlns:p14="http://schemas.microsoft.com/office/powerpoint/2010/main" val="13700425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306AD93-FB9E-4FA6-B7DE-A219CA89FED9}"/>
              </a:ext>
            </a:extLst>
          </p:cNvPr>
          <p:cNvSpPr>
            <a:spLocks noGrp="1"/>
          </p:cNvSpPr>
          <p:nvPr>
            <p:ph type="title"/>
          </p:nvPr>
        </p:nvSpPr>
        <p:spPr/>
        <p:txBody>
          <a:bodyPr/>
          <a:lstStyle/>
          <a:p>
            <a:r>
              <a:rPr lang="de-DE" dirty="0"/>
              <a:t>(2) Access</a:t>
            </a:r>
          </a:p>
        </p:txBody>
      </p:sp>
      <p:sp>
        <p:nvSpPr>
          <p:cNvPr id="3" name="Inhaltsplatzhalter 2">
            <a:extLst>
              <a:ext uri="{FF2B5EF4-FFF2-40B4-BE49-F238E27FC236}">
                <a16:creationId xmlns:a16="http://schemas.microsoft.com/office/drawing/2014/main" id="{BD997322-30AF-4E80-92BB-7B3A96260352}"/>
              </a:ext>
            </a:extLst>
          </p:cNvPr>
          <p:cNvSpPr>
            <a:spLocks noGrp="1"/>
          </p:cNvSpPr>
          <p:nvPr>
            <p:ph idx="1"/>
          </p:nvPr>
        </p:nvSpPr>
        <p:spPr>
          <a:xfrm>
            <a:off x="677334" y="1270000"/>
            <a:ext cx="8596668" cy="5236817"/>
          </a:xfrm>
        </p:spPr>
        <p:txBody>
          <a:bodyPr>
            <a:normAutofit/>
          </a:bodyPr>
          <a:lstStyle/>
          <a:p>
            <a:pPr marL="0" indent="0">
              <a:buNone/>
            </a:pPr>
            <a:r>
              <a:rPr lang="en-GB" sz="2400" dirty="0"/>
              <a:t>Access refers to the means and ways that enable households and individuals to obtain the food they need. </a:t>
            </a:r>
            <a:endParaRPr lang="de-DE" sz="2400" dirty="0"/>
          </a:p>
          <a:p>
            <a:pPr marL="0" indent="0">
              <a:buNone/>
            </a:pPr>
            <a:r>
              <a:rPr lang="en-GB" sz="2400" dirty="0"/>
              <a:t>Typical means and ways of getting access to food are:</a:t>
            </a:r>
            <a:endParaRPr lang="de-DE" sz="2400" dirty="0"/>
          </a:p>
          <a:p>
            <a:pPr lvl="0"/>
            <a:r>
              <a:rPr lang="en-GB" sz="2400" b="1" i="1" dirty="0"/>
              <a:t>Income</a:t>
            </a:r>
            <a:endParaRPr lang="de-DE" sz="2400" b="1" i="1" dirty="0"/>
          </a:p>
          <a:p>
            <a:pPr lvl="0"/>
            <a:r>
              <a:rPr lang="en-GB" sz="2400" b="1" i="1" dirty="0"/>
              <a:t>Own food production</a:t>
            </a:r>
            <a:endParaRPr lang="de-DE" sz="2400" b="1" i="1" dirty="0"/>
          </a:p>
          <a:p>
            <a:pPr lvl="0"/>
            <a:r>
              <a:rPr lang="en-GB" sz="2400" b="1" i="1" dirty="0"/>
              <a:t>Private transfers (e.g. remittances)</a:t>
            </a:r>
            <a:endParaRPr lang="de-DE" sz="2400" b="1" i="1" dirty="0"/>
          </a:p>
          <a:p>
            <a:pPr lvl="0"/>
            <a:r>
              <a:rPr lang="en-GB" sz="2400" b="1" i="1" dirty="0"/>
              <a:t>Safety nets / public transfer system</a:t>
            </a:r>
            <a:r>
              <a:rPr lang="en-GB" sz="2400" dirty="0"/>
              <a:t> </a:t>
            </a:r>
            <a:endParaRPr lang="de-DE" sz="2400" dirty="0"/>
          </a:p>
          <a:p>
            <a:pPr marL="0" indent="0">
              <a:buNone/>
            </a:pPr>
            <a:r>
              <a:rPr lang="en-GB" sz="2200" dirty="0"/>
              <a:t>In general, </a:t>
            </a:r>
            <a:r>
              <a:rPr lang="en-GB" sz="2200" b="1" dirty="0"/>
              <a:t>income</a:t>
            </a:r>
            <a:r>
              <a:rPr lang="en-GB" sz="2200" dirty="0"/>
              <a:t>, i.e. purchasing power, is the most decisive determining factor for access to food, while </a:t>
            </a:r>
            <a:r>
              <a:rPr lang="en-GB" sz="2200" b="1" dirty="0"/>
              <a:t>insufficient access to food is the result of poverty.  </a:t>
            </a:r>
            <a:endParaRPr lang="de-DE" sz="2200" b="1" dirty="0"/>
          </a:p>
          <a:p>
            <a:pPr marL="0" indent="0">
              <a:buNone/>
            </a:pPr>
            <a:r>
              <a:rPr lang="en-GB" sz="2200" dirty="0"/>
              <a:t>Therefore, </a:t>
            </a:r>
            <a:r>
              <a:rPr lang="en-GB" sz="2200" b="1" dirty="0"/>
              <a:t>policy measures</a:t>
            </a:r>
            <a:r>
              <a:rPr lang="en-GB" sz="2200" dirty="0"/>
              <a:t> to improve access to food have to </a:t>
            </a:r>
            <a:r>
              <a:rPr lang="en-GB" sz="2200" dirty="0" err="1"/>
              <a:t>bew</a:t>
            </a:r>
            <a:r>
              <a:rPr lang="en-GB" sz="2200" dirty="0"/>
              <a:t> primarily aimed at </a:t>
            </a:r>
            <a:r>
              <a:rPr lang="en-GB" sz="2200" b="1" dirty="0"/>
              <a:t>poverty alleviation.</a:t>
            </a:r>
            <a:endParaRPr lang="de-DE" sz="2200" dirty="0"/>
          </a:p>
          <a:p>
            <a:endParaRPr lang="de-DE" dirty="0"/>
          </a:p>
        </p:txBody>
      </p:sp>
    </p:spTree>
    <p:extLst>
      <p:ext uri="{BB962C8B-B14F-4D97-AF65-F5344CB8AC3E}">
        <p14:creationId xmlns:p14="http://schemas.microsoft.com/office/powerpoint/2010/main" val="7608708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BAFFEDB-EE96-4ADA-BD30-B18D8CA5617C}"/>
              </a:ext>
            </a:extLst>
          </p:cNvPr>
          <p:cNvSpPr>
            <a:spLocks noGrp="1"/>
          </p:cNvSpPr>
          <p:nvPr>
            <p:ph type="title"/>
          </p:nvPr>
        </p:nvSpPr>
        <p:spPr>
          <a:xfrm>
            <a:off x="677334" y="609600"/>
            <a:ext cx="8596668" cy="834887"/>
          </a:xfrm>
        </p:spPr>
        <p:txBody>
          <a:bodyPr>
            <a:normAutofit fontScale="90000"/>
          </a:bodyPr>
          <a:lstStyle/>
          <a:p>
            <a:r>
              <a:rPr lang="de-DE" dirty="0"/>
              <a:t>Income </a:t>
            </a:r>
            <a:r>
              <a:rPr lang="de-DE" dirty="0" err="1"/>
              <a:t>generation</a:t>
            </a:r>
            <a:r>
              <a:rPr lang="de-DE" dirty="0"/>
              <a:t> </a:t>
            </a:r>
            <a:r>
              <a:rPr lang="de-DE" dirty="0" err="1"/>
              <a:t>to</a:t>
            </a:r>
            <a:r>
              <a:rPr lang="de-DE" dirty="0"/>
              <a:t> </a:t>
            </a:r>
            <a:r>
              <a:rPr lang="de-DE" dirty="0" err="1"/>
              <a:t>improve</a:t>
            </a:r>
            <a:r>
              <a:rPr lang="de-DE" dirty="0"/>
              <a:t> ACCESS.</a:t>
            </a:r>
            <a:br>
              <a:rPr lang="de-DE" dirty="0"/>
            </a:br>
            <a:endParaRPr lang="de-DE" dirty="0"/>
          </a:p>
        </p:txBody>
      </p:sp>
      <p:sp>
        <p:nvSpPr>
          <p:cNvPr id="3" name="Inhaltsplatzhalter 2">
            <a:extLst>
              <a:ext uri="{FF2B5EF4-FFF2-40B4-BE49-F238E27FC236}">
                <a16:creationId xmlns:a16="http://schemas.microsoft.com/office/drawing/2014/main" id="{8BC25A8B-4405-4EF9-9C41-FAA3909430A1}"/>
              </a:ext>
            </a:extLst>
          </p:cNvPr>
          <p:cNvSpPr>
            <a:spLocks noGrp="1"/>
          </p:cNvSpPr>
          <p:nvPr>
            <p:ph idx="1"/>
          </p:nvPr>
        </p:nvSpPr>
        <p:spPr>
          <a:xfrm>
            <a:off x="580103" y="1563757"/>
            <a:ext cx="8790039" cy="5294243"/>
          </a:xfrm>
        </p:spPr>
        <p:txBody>
          <a:bodyPr>
            <a:normAutofit/>
          </a:bodyPr>
          <a:lstStyle/>
          <a:p>
            <a:pPr marL="0" indent="0">
              <a:buNone/>
            </a:pPr>
            <a:r>
              <a:rPr lang="en-GB" sz="2400" dirty="0"/>
              <a:t>Most development countries are agriculture based economies, where farming is the major source of subsistence and income. </a:t>
            </a:r>
          </a:p>
          <a:p>
            <a:r>
              <a:rPr lang="en-GB" sz="2400" dirty="0"/>
              <a:t>Therefore, in such cases, measures of </a:t>
            </a:r>
            <a:r>
              <a:rPr lang="en-GB" sz="2400" b="1" dirty="0"/>
              <a:t>agricultural</a:t>
            </a:r>
            <a:r>
              <a:rPr lang="en-GB" sz="2400" dirty="0"/>
              <a:t> </a:t>
            </a:r>
            <a:r>
              <a:rPr lang="en-GB" sz="2400" b="1" dirty="0"/>
              <a:t>and rural development,</a:t>
            </a:r>
            <a:r>
              <a:rPr lang="en-GB" sz="2400" dirty="0"/>
              <a:t> targeting </a:t>
            </a:r>
            <a:r>
              <a:rPr lang="en-GB" sz="2400" b="1" dirty="0"/>
              <a:t>small farmers and poor rural households,</a:t>
            </a:r>
            <a:r>
              <a:rPr lang="en-GB" sz="2400" dirty="0"/>
              <a:t> have to be a main focus of </a:t>
            </a:r>
            <a:r>
              <a:rPr lang="en-GB" sz="2400" b="1" dirty="0"/>
              <a:t>food security and poverty alleviation strategies</a:t>
            </a:r>
            <a:r>
              <a:rPr lang="en-GB" sz="2400" dirty="0"/>
              <a:t>.</a:t>
            </a:r>
          </a:p>
          <a:p>
            <a:r>
              <a:rPr lang="en-GB" sz="2400" dirty="0"/>
              <a:t>But strategies of agricultural and rural development need to be </a:t>
            </a:r>
            <a:r>
              <a:rPr lang="en-GB" sz="2400" b="1" dirty="0"/>
              <a:t>complemented </a:t>
            </a:r>
            <a:r>
              <a:rPr lang="en-GB" sz="2400" dirty="0"/>
              <a:t>by </a:t>
            </a:r>
            <a:r>
              <a:rPr lang="en-GB" sz="2400" b="1" dirty="0"/>
              <a:t>employment and income generation strategies in other sectors</a:t>
            </a:r>
            <a:r>
              <a:rPr lang="en-GB" sz="2400" dirty="0"/>
              <a:t>, to ensure that the poor rural and urban population obtain the means to gain adequate access to food.</a:t>
            </a:r>
            <a:endParaRPr lang="de-DE" sz="2400" dirty="0"/>
          </a:p>
          <a:p>
            <a:endParaRPr lang="de-DE" sz="2400" dirty="0"/>
          </a:p>
          <a:p>
            <a:endParaRPr lang="de-DE" dirty="0"/>
          </a:p>
        </p:txBody>
      </p:sp>
    </p:spTree>
    <p:extLst>
      <p:ext uri="{BB962C8B-B14F-4D97-AF65-F5344CB8AC3E}">
        <p14:creationId xmlns:p14="http://schemas.microsoft.com/office/powerpoint/2010/main" val="40045870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24D279-1CFD-42D9-9AB3-103761D4BCEA}"/>
              </a:ext>
            </a:extLst>
          </p:cNvPr>
          <p:cNvSpPr>
            <a:spLocks noGrp="1"/>
          </p:cNvSpPr>
          <p:nvPr>
            <p:ph type="title"/>
          </p:nvPr>
        </p:nvSpPr>
        <p:spPr>
          <a:xfrm>
            <a:off x="677334" y="331305"/>
            <a:ext cx="8596668" cy="768625"/>
          </a:xfrm>
        </p:spPr>
        <p:txBody>
          <a:bodyPr/>
          <a:lstStyle/>
          <a:p>
            <a:r>
              <a:rPr lang="de-DE" dirty="0" err="1"/>
              <a:t>Social</a:t>
            </a:r>
            <a:r>
              <a:rPr lang="de-DE" dirty="0"/>
              <a:t> </a:t>
            </a:r>
            <a:r>
              <a:rPr lang="de-DE" dirty="0" err="1"/>
              <a:t>safety</a:t>
            </a:r>
            <a:r>
              <a:rPr lang="de-DE" dirty="0"/>
              <a:t> </a:t>
            </a:r>
            <a:r>
              <a:rPr lang="de-DE" dirty="0" err="1"/>
              <a:t>nets</a:t>
            </a:r>
            <a:r>
              <a:rPr lang="de-DE" dirty="0"/>
              <a:t> </a:t>
            </a:r>
            <a:r>
              <a:rPr lang="de-DE" dirty="0" err="1"/>
              <a:t>to</a:t>
            </a:r>
            <a:r>
              <a:rPr lang="de-DE" dirty="0"/>
              <a:t> </a:t>
            </a:r>
            <a:r>
              <a:rPr lang="de-DE" dirty="0" err="1"/>
              <a:t>ensure</a:t>
            </a:r>
            <a:r>
              <a:rPr lang="de-DE" dirty="0"/>
              <a:t> ACCESS.</a:t>
            </a:r>
          </a:p>
        </p:txBody>
      </p:sp>
      <p:sp>
        <p:nvSpPr>
          <p:cNvPr id="4" name="Rechteck 3">
            <a:extLst>
              <a:ext uri="{FF2B5EF4-FFF2-40B4-BE49-F238E27FC236}">
                <a16:creationId xmlns:a16="http://schemas.microsoft.com/office/drawing/2014/main" id="{08361833-39A0-4B29-9627-D422610A6374}"/>
              </a:ext>
            </a:extLst>
          </p:cNvPr>
          <p:cNvSpPr/>
          <p:nvPr/>
        </p:nvSpPr>
        <p:spPr>
          <a:xfrm>
            <a:off x="677333" y="1099930"/>
            <a:ext cx="8731709" cy="4893647"/>
          </a:xfrm>
          <a:prstGeom prst="rect">
            <a:avLst/>
          </a:prstGeom>
        </p:spPr>
        <p:txBody>
          <a:bodyPr wrap="square">
            <a:spAutoFit/>
          </a:bodyPr>
          <a:lstStyle/>
          <a:p>
            <a:r>
              <a:rPr lang="en-GB" sz="2400" dirty="0"/>
              <a:t>Until poverty alleviation is achieved and poverty is eliminated on a sustainable basis, special </a:t>
            </a:r>
            <a:r>
              <a:rPr lang="en-GB" sz="2400" b="1" dirty="0"/>
              <a:t>targeted approaches</a:t>
            </a:r>
            <a:r>
              <a:rPr lang="en-GB" sz="2400" dirty="0"/>
              <a:t> are needed to ensure that the poor, vulnerable and food insecure population groups obtain the food they need. </a:t>
            </a:r>
          </a:p>
          <a:p>
            <a:endParaRPr lang="en-GB" sz="2400" dirty="0"/>
          </a:p>
          <a:p>
            <a:r>
              <a:rPr lang="en-GB" sz="2400" dirty="0"/>
              <a:t>Typical targeted approaches are </a:t>
            </a:r>
            <a:r>
              <a:rPr lang="en-GB" sz="2400" b="1" dirty="0"/>
              <a:t>social safety nets </a:t>
            </a:r>
            <a:r>
              <a:rPr lang="en-GB" sz="2400" dirty="0"/>
              <a:t>and public transfer systems, such as: </a:t>
            </a:r>
          </a:p>
          <a:p>
            <a:pPr marL="342900" indent="-342900">
              <a:buFont typeface="Wingdings" panose="05000000000000000000" pitchFamily="2" charset="2"/>
              <a:buChar char="Ø"/>
            </a:pPr>
            <a:r>
              <a:rPr lang="en-GB" sz="2400" dirty="0"/>
              <a:t>institutional / thera­peutic / supplementary / school feeding, </a:t>
            </a:r>
          </a:p>
          <a:p>
            <a:pPr marL="342900" indent="-342900">
              <a:buFont typeface="Wingdings" panose="05000000000000000000" pitchFamily="2" charset="2"/>
              <a:buChar char="Ø"/>
            </a:pPr>
            <a:r>
              <a:rPr lang="en-GB" sz="2400" dirty="0"/>
              <a:t>food aid distribution / food assistance, </a:t>
            </a:r>
          </a:p>
          <a:p>
            <a:pPr marL="342900" indent="-342900">
              <a:buFont typeface="Wingdings" panose="05000000000000000000" pitchFamily="2" charset="2"/>
              <a:buChar char="Ø"/>
            </a:pPr>
            <a:r>
              <a:rPr lang="en-GB" sz="2400" dirty="0"/>
              <a:t>cash transfers, </a:t>
            </a:r>
          </a:p>
          <a:p>
            <a:pPr marL="342900" indent="-342900">
              <a:buFont typeface="Wingdings" panose="05000000000000000000" pitchFamily="2" charset="2"/>
              <a:buChar char="Ø"/>
            </a:pPr>
            <a:r>
              <a:rPr lang="en-GB" sz="2400" dirty="0"/>
              <a:t>targeted subsidies, </a:t>
            </a:r>
          </a:p>
          <a:p>
            <a:pPr marL="342900" indent="-342900">
              <a:buFont typeface="Wingdings" panose="05000000000000000000" pitchFamily="2" charset="2"/>
              <a:buChar char="Ø"/>
            </a:pPr>
            <a:r>
              <a:rPr lang="en-GB" sz="2400" dirty="0"/>
              <a:t>cash-/food-for-work programmes. </a:t>
            </a:r>
            <a:endParaRPr lang="de-DE" sz="2400" dirty="0"/>
          </a:p>
        </p:txBody>
      </p:sp>
    </p:spTree>
    <p:extLst>
      <p:ext uri="{BB962C8B-B14F-4D97-AF65-F5344CB8AC3E}">
        <p14:creationId xmlns:p14="http://schemas.microsoft.com/office/powerpoint/2010/main" val="10064380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F64920-D1C8-431A-8F65-150079CD854A}"/>
              </a:ext>
            </a:extLst>
          </p:cNvPr>
          <p:cNvSpPr>
            <a:spLocks noGrp="1"/>
          </p:cNvSpPr>
          <p:nvPr>
            <p:ph type="title"/>
          </p:nvPr>
        </p:nvSpPr>
        <p:spPr>
          <a:xfrm>
            <a:off x="677334" y="609600"/>
            <a:ext cx="8596668" cy="728870"/>
          </a:xfrm>
        </p:spPr>
        <p:txBody>
          <a:bodyPr/>
          <a:lstStyle/>
          <a:p>
            <a:r>
              <a:rPr lang="de-DE" dirty="0"/>
              <a:t>(3) </a:t>
            </a:r>
            <a:r>
              <a:rPr lang="de-DE" dirty="0" err="1"/>
              <a:t>Utilisation</a:t>
            </a:r>
            <a:endParaRPr lang="de-DE" dirty="0"/>
          </a:p>
        </p:txBody>
      </p:sp>
      <p:sp>
        <p:nvSpPr>
          <p:cNvPr id="3" name="Inhaltsplatzhalter 2">
            <a:extLst>
              <a:ext uri="{FF2B5EF4-FFF2-40B4-BE49-F238E27FC236}">
                <a16:creationId xmlns:a16="http://schemas.microsoft.com/office/drawing/2014/main" id="{475275F4-4BDD-4273-BF1A-EC62F3280576}"/>
              </a:ext>
            </a:extLst>
          </p:cNvPr>
          <p:cNvSpPr>
            <a:spLocks noGrp="1"/>
          </p:cNvSpPr>
          <p:nvPr>
            <p:ph idx="1"/>
          </p:nvPr>
        </p:nvSpPr>
        <p:spPr>
          <a:xfrm>
            <a:off x="677334" y="1338471"/>
            <a:ext cx="8596668" cy="4702892"/>
          </a:xfrm>
        </p:spPr>
        <p:txBody>
          <a:bodyPr>
            <a:normAutofit lnSpcReduction="10000"/>
          </a:bodyPr>
          <a:lstStyle/>
          <a:p>
            <a:pPr marL="0" indent="0">
              <a:buNone/>
            </a:pPr>
            <a:r>
              <a:rPr lang="en-GB" sz="2400" b="1" dirty="0"/>
              <a:t>Effective utilisation</a:t>
            </a:r>
            <a:r>
              <a:rPr lang="en-GB" sz="2400" dirty="0"/>
              <a:t> refers to the ability to utilise the food consumed in a manner that the </a:t>
            </a:r>
            <a:r>
              <a:rPr lang="en-GB" sz="2400" b="1" dirty="0"/>
              <a:t>nutritive contents and value of the food</a:t>
            </a:r>
            <a:r>
              <a:rPr lang="en-GB" sz="2400" dirty="0"/>
              <a:t> are available to and absorbed by the person consuming the food.</a:t>
            </a:r>
            <a:br>
              <a:rPr lang="en-GB" sz="2400" dirty="0"/>
            </a:br>
            <a:endParaRPr lang="en-GB" sz="2400" dirty="0"/>
          </a:p>
          <a:p>
            <a:pPr marL="0" indent="0">
              <a:buNone/>
            </a:pPr>
            <a:r>
              <a:rPr lang="en-GB" sz="2400" dirty="0"/>
              <a:t>Effective utilisation may be inhibited by</a:t>
            </a:r>
            <a:endParaRPr lang="de-DE" dirty="0"/>
          </a:p>
          <a:p>
            <a:pPr lvl="0"/>
            <a:r>
              <a:rPr lang="en-GB" sz="2400" dirty="0"/>
              <a:t>Diseases and lack of health services,</a:t>
            </a:r>
          </a:p>
          <a:p>
            <a:pPr lvl="0"/>
            <a:r>
              <a:rPr lang="en-GB" sz="2400" dirty="0"/>
              <a:t>Lack of safe drinking water,</a:t>
            </a:r>
          </a:p>
          <a:p>
            <a:pPr lvl="0"/>
            <a:r>
              <a:rPr lang="en-GB" sz="2400" dirty="0"/>
              <a:t>Poor hygiene and poor sanitation, </a:t>
            </a:r>
          </a:p>
          <a:p>
            <a:pPr lvl="0"/>
            <a:r>
              <a:rPr lang="en-GB" sz="2400" dirty="0"/>
              <a:t>Insufficient knowledge about nutritional needs and facts. </a:t>
            </a:r>
            <a:endParaRPr lang="de-DE" sz="2400" dirty="0"/>
          </a:p>
          <a:p>
            <a:pPr marL="0" indent="0">
              <a:buNone/>
            </a:pPr>
            <a:r>
              <a:rPr lang="en-GB" sz="2400" dirty="0"/>
              <a:t> </a:t>
            </a:r>
            <a:endParaRPr lang="de-DE" sz="2400" dirty="0"/>
          </a:p>
        </p:txBody>
      </p:sp>
    </p:spTree>
    <p:extLst>
      <p:ext uri="{BB962C8B-B14F-4D97-AF65-F5344CB8AC3E}">
        <p14:creationId xmlns:p14="http://schemas.microsoft.com/office/powerpoint/2010/main" val="8438722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25FAB3C-4C47-4A4B-95AB-99FDD5720636}"/>
              </a:ext>
            </a:extLst>
          </p:cNvPr>
          <p:cNvSpPr>
            <a:spLocks noGrp="1"/>
          </p:cNvSpPr>
          <p:nvPr>
            <p:ph type="title"/>
          </p:nvPr>
        </p:nvSpPr>
        <p:spPr/>
        <p:txBody>
          <a:bodyPr/>
          <a:lstStyle/>
          <a:p>
            <a:r>
              <a:rPr lang="de-DE" dirty="0"/>
              <a:t>Food and </a:t>
            </a:r>
            <a:r>
              <a:rPr lang="de-DE" b="1" i="1" dirty="0"/>
              <a:t>Nutrition </a:t>
            </a:r>
            <a:r>
              <a:rPr lang="de-DE" dirty="0"/>
              <a:t>Security</a:t>
            </a:r>
          </a:p>
        </p:txBody>
      </p:sp>
      <p:sp>
        <p:nvSpPr>
          <p:cNvPr id="3" name="Inhaltsplatzhalter 2">
            <a:extLst>
              <a:ext uri="{FF2B5EF4-FFF2-40B4-BE49-F238E27FC236}">
                <a16:creationId xmlns:a16="http://schemas.microsoft.com/office/drawing/2014/main" id="{40621AF8-411D-4F16-A5B6-666E7E979289}"/>
              </a:ext>
            </a:extLst>
          </p:cNvPr>
          <p:cNvSpPr>
            <a:spLocks noGrp="1"/>
          </p:cNvSpPr>
          <p:nvPr>
            <p:ph idx="1"/>
          </p:nvPr>
        </p:nvSpPr>
        <p:spPr>
          <a:xfrm>
            <a:off x="484094" y="1385047"/>
            <a:ext cx="9117106" cy="4656315"/>
          </a:xfrm>
        </p:spPr>
        <p:txBody>
          <a:bodyPr/>
          <a:lstStyle/>
          <a:p>
            <a:pPr marL="0" indent="0">
              <a:buNone/>
            </a:pPr>
            <a:r>
              <a:rPr lang="en-GB" sz="2400" dirty="0"/>
              <a:t>Addressing the utilisation issues often requires complementary measures aiming at: </a:t>
            </a:r>
            <a:endParaRPr lang="de-DE" sz="2400" dirty="0"/>
          </a:p>
          <a:p>
            <a:pPr lvl="0"/>
            <a:r>
              <a:rPr lang="en-GB" sz="2400" dirty="0"/>
              <a:t>Improving public health,</a:t>
            </a:r>
            <a:endParaRPr lang="de-DE" sz="2400" dirty="0"/>
          </a:p>
          <a:p>
            <a:pPr lvl="0"/>
            <a:r>
              <a:rPr lang="en-GB" sz="2400" dirty="0"/>
              <a:t>Access to safe drinking water,</a:t>
            </a:r>
            <a:endParaRPr lang="de-DE" sz="2400" dirty="0"/>
          </a:p>
          <a:p>
            <a:pPr lvl="0"/>
            <a:r>
              <a:rPr lang="en-GB" sz="2400" dirty="0"/>
              <a:t>Improved sanitation,</a:t>
            </a:r>
            <a:endParaRPr lang="de-DE" sz="2400" dirty="0"/>
          </a:p>
          <a:p>
            <a:pPr lvl="0"/>
            <a:r>
              <a:rPr lang="en-GB" sz="2400" dirty="0"/>
              <a:t>Hygiene and nutrition education,</a:t>
            </a:r>
          </a:p>
          <a:p>
            <a:pPr lvl="0"/>
            <a:endParaRPr lang="en-GB" sz="2400" dirty="0"/>
          </a:p>
          <a:p>
            <a:pPr marL="0" lvl="0" indent="0">
              <a:buNone/>
            </a:pPr>
            <a:r>
              <a:rPr lang="en-GB" sz="2400" dirty="0"/>
              <a:t>….aiming at a situation which is called:</a:t>
            </a:r>
          </a:p>
          <a:p>
            <a:pPr marL="0" lvl="0" indent="0">
              <a:buNone/>
            </a:pPr>
            <a:r>
              <a:rPr lang="en-GB" sz="2400" dirty="0"/>
              <a:t>                          </a:t>
            </a:r>
            <a:r>
              <a:rPr lang="en-GB" sz="2400" b="1" i="1" dirty="0"/>
              <a:t>Food and Nutrition Security.</a:t>
            </a:r>
          </a:p>
          <a:p>
            <a:pPr marL="0" lvl="0" indent="0">
              <a:buNone/>
            </a:pPr>
            <a:endParaRPr lang="de-DE" sz="2400" dirty="0"/>
          </a:p>
          <a:p>
            <a:pPr marL="0" indent="0">
              <a:buNone/>
            </a:pPr>
            <a:endParaRPr lang="de-DE" dirty="0"/>
          </a:p>
        </p:txBody>
      </p:sp>
    </p:spTree>
    <p:extLst>
      <p:ext uri="{BB962C8B-B14F-4D97-AF65-F5344CB8AC3E}">
        <p14:creationId xmlns:p14="http://schemas.microsoft.com/office/powerpoint/2010/main" val="18807833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938F5C-1E48-4167-BC84-78770C5EEEAE}"/>
              </a:ext>
            </a:extLst>
          </p:cNvPr>
          <p:cNvSpPr>
            <a:spLocks noGrp="1"/>
          </p:cNvSpPr>
          <p:nvPr>
            <p:ph type="title"/>
          </p:nvPr>
        </p:nvSpPr>
        <p:spPr>
          <a:xfrm>
            <a:off x="677334" y="383158"/>
            <a:ext cx="8596668" cy="775855"/>
          </a:xfrm>
        </p:spPr>
        <p:txBody>
          <a:bodyPr/>
          <a:lstStyle/>
          <a:p>
            <a:r>
              <a:rPr lang="de-DE" dirty="0"/>
              <a:t>(4) </a:t>
            </a:r>
            <a:r>
              <a:rPr lang="de-DE" dirty="0" err="1"/>
              <a:t>Stability</a:t>
            </a:r>
            <a:r>
              <a:rPr lang="de-DE" dirty="0"/>
              <a:t> </a:t>
            </a:r>
          </a:p>
        </p:txBody>
      </p:sp>
      <p:sp>
        <p:nvSpPr>
          <p:cNvPr id="3" name="Inhaltsplatzhalter 2">
            <a:extLst>
              <a:ext uri="{FF2B5EF4-FFF2-40B4-BE49-F238E27FC236}">
                <a16:creationId xmlns:a16="http://schemas.microsoft.com/office/drawing/2014/main" id="{F2D16391-5BAE-4E20-9B95-94F1DE641BDB}"/>
              </a:ext>
            </a:extLst>
          </p:cNvPr>
          <p:cNvSpPr>
            <a:spLocks noGrp="1"/>
          </p:cNvSpPr>
          <p:nvPr>
            <p:ph idx="1"/>
          </p:nvPr>
        </p:nvSpPr>
        <p:spPr>
          <a:xfrm>
            <a:off x="677334" y="1295515"/>
            <a:ext cx="8596668" cy="5333999"/>
          </a:xfrm>
        </p:spPr>
        <p:txBody>
          <a:bodyPr>
            <a:noAutofit/>
          </a:bodyPr>
          <a:lstStyle/>
          <a:p>
            <a:pPr marL="0" indent="0">
              <a:buNone/>
            </a:pPr>
            <a:r>
              <a:rPr lang="en-GB" sz="2600" dirty="0"/>
              <a:t>Food Security implies that sufficient food supplies ar</a:t>
            </a:r>
            <a:r>
              <a:rPr lang="en-GB" sz="2600" b="1" dirty="0"/>
              <a:t>e ensured over time</a:t>
            </a:r>
            <a:r>
              <a:rPr lang="en-GB" sz="2600" dirty="0"/>
              <a:t>. </a:t>
            </a:r>
          </a:p>
          <a:p>
            <a:pPr marL="0" indent="0">
              <a:buNone/>
            </a:pPr>
            <a:r>
              <a:rPr lang="en-GB" sz="2600" dirty="0"/>
              <a:t>Stability of food supplies is endangered by </a:t>
            </a:r>
            <a:endParaRPr lang="de-DE" sz="2600" dirty="0"/>
          </a:p>
          <a:p>
            <a:r>
              <a:rPr lang="en-GB" sz="2600" b="1" dirty="0"/>
              <a:t>Occasional, seasonal or annual variations/shortfalls in </a:t>
            </a:r>
            <a:r>
              <a:rPr lang="en-GB" sz="2600" dirty="0"/>
              <a:t>food production and supplies, </a:t>
            </a:r>
          </a:p>
          <a:p>
            <a:r>
              <a:rPr lang="en-GB" sz="2600" b="1" dirty="0"/>
              <a:t>Instabilities resulting from internal or external market and price fluctuations, </a:t>
            </a:r>
            <a:r>
              <a:rPr lang="en-GB" sz="2600" dirty="0"/>
              <a:t> </a:t>
            </a:r>
          </a:p>
          <a:p>
            <a:r>
              <a:rPr lang="en-GB" sz="2600" b="1" dirty="0"/>
              <a:t>disruptions in the context of natural disasters </a:t>
            </a:r>
            <a:r>
              <a:rPr lang="en-GB" sz="2600" dirty="0"/>
              <a:t>(droughts, floods, earthquakes, etc.) or</a:t>
            </a:r>
            <a:r>
              <a:rPr lang="en-GB" sz="2600" b="1" dirty="0"/>
              <a:t> man-made disasters</a:t>
            </a:r>
            <a:r>
              <a:rPr lang="en-GB" sz="2600" dirty="0"/>
              <a:t> (armed conflicts, war, refugee influx, displacements). </a:t>
            </a:r>
            <a:endParaRPr lang="de-DE" sz="2600" dirty="0"/>
          </a:p>
        </p:txBody>
      </p:sp>
    </p:spTree>
    <p:extLst>
      <p:ext uri="{BB962C8B-B14F-4D97-AF65-F5344CB8AC3E}">
        <p14:creationId xmlns:p14="http://schemas.microsoft.com/office/powerpoint/2010/main" val="4026952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A051469-4AFD-476C-9B77-ED1755DB5FEE}"/>
              </a:ext>
            </a:extLst>
          </p:cNvPr>
          <p:cNvSpPr>
            <a:spLocks noGrp="1"/>
          </p:cNvSpPr>
          <p:nvPr>
            <p:ph type="title"/>
          </p:nvPr>
        </p:nvSpPr>
        <p:spPr>
          <a:xfrm>
            <a:off x="677334" y="609600"/>
            <a:ext cx="8596668" cy="979357"/>
          </a:xfrm>
        </p:spPr>
        <p:txBody>
          <a:bodyPr/>
          <a:lstStyle/>
          <a:p>
            <a:r>
              <a:rPr lang="de-DE" dirty="0" err="1"/>
              <a:t>Stabilizing</a:t>
            </a:r>
            <a:r>
              <a:rPr lang="de-DE" dirty="0"/>
              <a:t> </a:t>
            </a:r>
            <a:r>
              <a:rPr lang="de-DE" dirty="0" err="1"/>
              <a:t>food</a:t>
            </a:r>
            <a:r>
              <a:rPr lang="de-DE" dirty="0"/>
              <a:t> </a:t>
            </a:r>
            <a:r>
              <a:rPr lang="de-DE" dirty="0" err="1"/>
              <a:t>supplies</a:t>
            </a:r>
            <a:endParaRPr lang="de-DE" dirty="0"/>
          </a:p>
        </p:txBody>
      </p:sp>
      <p:sp>
        <p:nvSpPr>
          <p:cNvPr id="3" name="Inhaltsplatzhalter 2">
            <a:extLst>
              <a:ext uri="{FF2B5EF4-FFF2-40B4-BE49-F238E27FC236}">
                <a16:creationId xmlns:a16="http://schemas.microsoft.com/office/drawing/2014/main" id="{53156DDC-8BE9-407D-9D1F-4F0135C3EB03}"/>
              </a:ext>
            </a:extLst>
          </p:cNvPr>
          <p:cNvSpPr>
            <a:spLocks noGrp="1"/>
          </p:cNvSpPr>
          <p:nvPr>
            <p:ph idx="1"/>
          </p:nvPr>
        </p:nvSpPr>
        <p:spPr>
          <a:xfrm>
            <a:off x="572403" y="1678898"/>
            <a:ext cx="8596668" cy="4569502"/>
          </a:xfrm>
        </p:spPr>
        <p:txBody>
          <a:bodyPr>
            <a:normAutofit fontScale="92500"/>
          </a:bodyPr>
          <a:lstStyle/>
          <a:p>
            <a:pPr marL="0" indent="0">
              <a:buNone/>
            </a:pPr>
            <a:r>
              <a:rPr lang="en-GB" sz="2600" dirty="0"/>
              <a:t>Food Security Policies, Strategies and Programmes have to prepare and cater for such events where they (are likely to) occur, e.g. by </a:t>
            </a:r>
          </a:p>
          <a:p>
            <a:r>
              <a:rPr lang="en-GB" sz="2600" dirty="0"/>
              <a:t>establishing or improving </a:t>
            </a:r>
            <a:r>
              <a:rPr lang="en-GB" sz="2600" b="1" dirty="0"/>
              <a:t>early warning system</a:t>
            </a:r>
            <a:r>
              <a:rPr lang="en-GB" sz="2600" dirty="0"/>
              <a:t>, </a:t>
            </a:r>
          </a:p>
          <a:p>
            <a:r>
              <a:rPr lang="en-GB" sz="2600" dirty="0"/>
              <a:t>building-up </a:t>
            </a:r>
            <a:r>
              <a:rPr lang="en-GB" sz="2600" b="1" dirty="0"/>
              <a:t>strategic food security reserves</a:t>
            </a:r>
            <a:r>
              <a:rPr lang="en-GB" sz="2600" dirty="0"/>
              <a:t>, </a:t>
            </a:r>
          </a:p>
          <a:p>
            <a:r>
              <a:rPr lang="en-GB" sz="2600" dirty="0"/>
              <a:t>providing </a:t>
            </a:r>
            <a:r>
              <a:rPr lang="en-GB" sz="2600" b="1" dirty="0"/>
              <a:t>emergency assistance when a disaster strikes, </a:t>
            </a:r>
          </a:p>
          <a:p>
            <a:r>
              <a:rPr lang="en-GB" sz="2600" b="1" dirty="0"/>
              <a:t>offering </a:t>
            </a:r>
            <a:r>
              <a:rPr lang="en-GB" sz="2600" dirty="0"/>
              <a:t>temporary </a:t>
            </a:r>
            <a:r>
              <a:rPr lang="en-GB" sz="2600" b="1" dirty="0"/>
              <a:t>employment and income</a:t>
            </a:r>
            <a:r>
              <a:rPr lang="en-GB" sz="2600" dirty="0"/>
              <a:t> earning possibilities during lean seasons or after disasters, </a:t>
            </a:r>
          </a:p>
          <a:p>
            <a:r>
              <a:rPr lang="en-GB" sz="2600" dirty="0"/>
              <a:t>other measures of </a:t>
            </a:r>
            <a:r>
              <a:rPr lang="en-GB" sz="2600" b="1" dirty="0"/>
              <a:t>emergency preparedness, mitigation and response. </a:t>
            </a:r>
            <a:endParaRPr lang="de-DE" sz="2600" dirty="0"/>
          </a:p>
          <a:p>
            <a:endParaRPr lang="de-DE" dirty="0"/>
          </a:p>
        </p:txBody>
      </p:sp>
    </p:spTree>
    <p:extLst>
      <p:ext uri="{BB962C8B-B14F-4D97-AF65-F5344CB8AC3E}">
        <p14:creationId xmlns:p14="http://schemas.microsoft.com/office/powerpoint/2010/main" val="3268795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5C8C54-B23A-46F3-AB48-EBC88636160C}"/>
              </a:ext>
            </a:extLst>
          </p:cNvPr>
          <p:cNvSpPr>
            <a:spLocks noGrp="1"/>
          </p:cNvSpPr>
          <p:nvPr>
            <p:ph type="title"/>
          </p:nvPr>
        </p:nvSpPr>
        <p:spPr/>
        <p:txBody>
          <a:bodyPr/>
          <a:lstStyle/>
          <a:p>
            <a:pPr algn="ctr"/>
            <a:r>
              <a:rPr lang="de-DE" dirty="0"/>
              <a:t>The Right </a:t>
            </a:r>
            <a:r>
              <a:rPr lang="de-DE" dirty="0" err="1"/>
              <a:t>to</a:t>
            </a:r>
            <a:r>
              <a:rPr lang="de-DE" dirty="0"/>
              <a:t> Food</a:t>
            </a:r>
          </a:p>
        </p:txBody>
      </p:sp>
      <p:sp>
        <p:nvSpPr>
          <p:cNvPr id="3" name="Inhaltsplatzhalter 2">
            <a:extLst>
              <a:ext uri="{FF2B5EF4-FFF2-40B4-BE49-F238E27FC236}">
                <a16:creationId xmlns:a16="http://schemas.microsoft.com/office/drawing/2014/main" id="{4294E326-CB44-4E1C-BC09-515E21506DC2}"/>
              </a:ext>
            </a:extLst>
          </p:cNvPr>
          <p:cNvSpPr>
            <a:spLocks noGrp="1"/>
          </p:cNvSpPr>
          <p:nvPr>
            <p:ph idx="1"/>
          </p:nvPr>
        </p:nvSpPr>
        <p:spPr>
          <a:xfrm>
            <a:off x="855754" y="1795346"/>
            <a:ext cx="8596668" cy="4141220"/>
          </a:xfrm>
        </p:spPr>
        <p:txBody>
          <a:bodyPr>
            <a:normAutofit fontScale="92500"/>
          </a:bodyPr>
          <a:lstStyle/>
          <a:p>
            <a:pPr marL="0" indent="0">
              <a:buNone/>
            </a:pPr>
            <a:r>
              <a:rPr lang="en-GB" sz="3200" b="1" dirty="0"/>
              <a:t>Adequate nutrition </a:t>
            </a:r>
            <a:r>
              <a:rPr lang="en-GB" sz="3200" dirty="0"/>
              <a:t>is a </a:t>
            </a:r>
            <a:r>
              <a:rPr lang="en-GB" sz="3200" b="1" dirty="0"/>
              <a:t>basic human right</a:t>
            </a:r>
            <a:r>
              <a:rPr lang="en-GB" sz="3200" dirty="0"/>
              <a:t>, as proclaimed by the “Universal Declaration of Human Rights” of the United Nations in 1948. </a:t>
            </a:r>
          </a:p>
          <a:p>
            <a:pPr marL="0" indent="0">
              <a:buNone/>
            </a:pPr>
            <a:endParaRPr lang="en-GB" sz="3200" dirty="0"/>
          </a:p>
          <a:p>
            <a:pPr marL="0" indent="0">
              <a:buNone/>
            </a:pPr>
            <a:r>
              <a:rPr lang="en-GB" sz="3200" dirty="0"/>
              <a:t>The </a:t>
            </a:r>
            <a:r>
              <a:rPr lang="en-GB" sz="3200" b="1" dirty="0"/>
              <a:t>World Food Summit </a:t>
            </a:r>
            <a:r>
              <a:rPr lang="en-GB" sz="3200" dirty="0"/>
              <a:t>1996 reconfirmed </a:t>
            </a:r>
            <a:r>
              <a:rPr lang="en-GB" sz="3200" b="1" dirty="0"/>
              <a:t>the right of each and everyone to ensured access to sufficient food and to be free of hunger.</a:t>
            </a:r>
            <a:endParaRPr lang="de-DE" sz="3200" b="1" dirty="0"/>
          </a:p>
          <a:p>
            <a:pPr marL="0" indent="0">
              <a:buNone/>
            </a:pPr>
            <a:endParaRPr lang="de-DE" dirty="0"/>
          </a:p>
        </p:txBody>
      </p:sp>
    </p:spTree>
    <p:extLst>
      <p:ext uri="{BB962C8B-B14F-4D97-AF65-F5344CB8AC3E}">
        <p14:creationId xmlns:p14="http://schemas.microsoft.com/office/powerpoint/2010/main" val="37773211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Foliennummernplatzhalter 32"/>
          <p:cNvSpPr>
            <a:spLocks noGrp="1"/>
          </p:cNvSpPr>
          <p:nvPr>
            <p:ph type="sldNum" sz="quarter" idx="12"/>
          </p:nvPr>
        </p:nvSpPr>
        <p:spPr>
          <a:xfrm>
            <a:off x="9264352" y="6453337"/>
            <a:ext cx="1033926" cy="216023"/>
          </a:xfrm>
        </p:spPr>
        <p:txBody>
          <a:bodyPr vert="horz" lIns="36000" tIns="0" rIns="36000" bIns="36000" rtlCol="0" anchor="ctr"/>
          <a:lstStyle/>
          <a:p>
            <a:pPr algn="ctr">
              <a:defRPr/>
            </a:pPr>
            <a:r>
              <a:rPr lang="en-GB" dirty="0">
                <a:solidFill>
                  <a:schemeClr val="tx1"/>
                </a:solidFill>
              </a:rPr>
              <a:t>Design: </a:t>
            </a:r>
            <a:r>
              <a:rPr lang="en-GB" dirty="0" err="1">
                <a:solidFill>
                  <a:schemeClr val="tx1"/>
                </a:solidFill>
              </a:rPr>
              <a:t>MMetz</a:t>
            </a:r>
            <a:endParaRPr lang="en-GB" dirty="0">
              <a:solidFill>
                <a:schemeClr val="tx1"/>
              </a:solidFill>
            </a:endParaRPr>
          </a:p>
          <a:p>
            <a:pPr>
              <a:defRPr/>
            </a:pPr>
            <a:endParaRPr lang="en-GB" dirty="0">
              <a:solidFill>
                <a:schemeClr val="tx1"/>
              </a:solidFill>
            </a:endParaRPr>
          </a:p>
        </p:txBody>
      </p:sp>
      <p:sp>
        <p:nvSpPr>
          <p:cNvPr id="31" name="Rectangle 2"/>
          <p:cNvSpPr>
            <a:spLocks noGrp="1" noChangeArrowheads="1"/>
          </p:cNvSpPr>
          <p:nvPr>
            <p:ph type="title"/>
          </p:nvPr>
        </p:nvSpPr>
        <p:spPr>
          <a:xfrm>
            <a:off x="89725" y="258756"/>
            <a:ext cx="10141890" cy="708949"/>
          </a:xfrm>
          <a:noFill/>
        </p:spPr>
        <p:txBody>
          <a:bodyPr rtlCol="0">
            <a:normAutofit fontScale="90000"/>
          </a:bodyPr>
          <a:lstStyle/>
          <a:p>
            <a:pPr>
              <a:spcBef>
                <a:spcPts val="600"/>
              </a:spcBef>
              <a:defRPr/>
            </a:pPr>
            <a:r>
              <a:rPr lang="en-GB" sz="2300" b="1" dirty="0"/>
              <a:t>Overview: Strategic Fields of Action to Improve Food  Security &amp; Nutrition</a:t>
            </a:r>
            <a:br>
              <a:rPr lang="en-GB" sz="2400" b="1" dirty="0"/>
            </a:br>
            <a:r>
              <a:rPr lang="en-GB" sz="2000" b="1" dirty="0"/>
              <a:t>&amp; (possible combined) Impacts on Availability, Access, Stability, Utilisation  &amp; Nutrition</a:t>
            </a:r>
          </a:p>
        </p:txBody>
      </p:sp>
      <p:sp>
        <p:nvSpPr>
          <p:cNvPr id="34" name="Fußzeilenplatzhalter 33"/>
          <p:cNvSpPr>
            <a:spLocks noGrp="1"/>
          </p:cNvSpPr>
          <p:nvPr>
            <p:ph type="ftr" sz="quarter" idx="11"/>
          </p:nvPr>
        </p:nvSpPr>
        <p:spPr>
          <a:xfrm>
            <a:off x="989342" y="6400800"/>
            <a:ext cx="2895600" cy="457200"/>
          </a:xfrm>
        </p:spPr>
        <p:txBody>
          <a:bodyPr/>
          <a:lstStyle/>
          <a:p>
            <a:pPr>
              <a:defRPr/>
            </a:pPr>
            <a:endParaRPr lang="en-GB" dirty="0">
              <a:solidFill>
                <a:schemeClr val="tx1"/>
              </a:solidFill>
            </a:endParaRPr>
          </a:p>
        </p:txBody>
      </p:sp>
      <p:grpSp>
        <p:nvGrpSpPr>
          <p:cNvPr id="43" name="Gruppieren 42"/>
          <p:cNvGrpSpPr/>
          <p:nvPr/>
        </p:nvGrpSpPr>
        <p:grpSpPr>
          <a:xfrm>
            <a:off x="584315" y="1300808"/>
            <a:ext cx="8919449" cy="5328592"/>
            <a:chOff x="323591" y="908720"/>
            <a:chExt cx="8560117" cy="5328592"/>
          </a:xfrm>
        </p:grpSpPr>
        <p:sp>
          <p:nvSpPr>
            <p:cNvPr id="166917" name="Oval 65"/>
            <p:cNvSpPr>
              <a:spLocks noChangeArrowheads="1"/>
            </p:cNvSpPr>
            <p:nvPr/>
          </p:nvSpPr>
          <p:spPr bwMode="auto">
            <a:xfrm>
              <a:off x="2445690" y="3789106"/>
              <a:ext cx="4544957" cy="2376198"/>
            </a:xfrm>
            <a:prstGeom prst="ellipse">
              <a:avLst/>
            </a:prstGeom>
            <a:solidFill>
              <a:srgbClr val="FFFF99"/>
            </a:solidFill>
            <a:ln w="9525">
              <a:solidFill>
                <a:schemeClr val="accent6">
                  <a:lumMod val="75000"/>
                </a:schemeClr>
              </a:solidFill>
              <a:round/>
              <a:headEnd/>
              <a:tailEnd/>
            </a:ln>
          </p:spPr>
          <p:txBody>
            <a:bodyPr/>
            <a:lstStyle/>
            <a:p>
              <a:endParaRPr lang="de-DE"/>
            </a:p>
          </p:txBody>
        </p:sp>
        <p:sp>
          <p:nvSpPr>
            <p:cNvPr id="166919" name="Oval 64"/>
            <p:cNvSpPr>
              <a:spLocks noChangeArrowheads="1"/>
            </p:cNvSpPr>
            <p:nvPr/>
          </p:nvSpPr>
          <p:spPr bwMode="auto">
            <a:xfrm>
              <a:off x="1241382" y="948660"/>
              <a:ext cx="5058606" cy="4568572"/>
            </a:xfrm>
            <a:prstGeom prst="ellipse">
              <a:avLst/>
            </a:prstGeom>
            <a:solidFill>
              <a:srgbClr val="C9FBA7">
                <a:alpha val="55000"/>
              </a:srgbClr>
            </a:solidFill>
            <a:ln w="15875">
              <a:solidFill>
                <a:schemeClr val="accent6">
                  <a:lumMod val="50000"/>
                </a:schemeClr>
              </a:solidFill>
              <a:round/>
              <a:headEnd/>
              <a:tailEnd/>
            </a:ln>
          </p:spPr>
          <p:txBody>
            <a:bodyPr/>
            <a:lstStyle/>
            <a:p>
              <a:endParaRPr lang="de-DE"/>
            </a:p>
          </p:txBody>
        </p:sp>
        <p:sp>
          <p:nvSpPr>
            <p:cNvPr id="40988" name="Oval 87"/>
            <p:cNvSpPr>
              <a:spLocks noChangeArrowheads="1"/>
            </p:cNvSpPr>
            <p:nvPr/>
          </p:nvSpPr>
          <p:spPr bwMode="auto">
            <a:xfrm>
              <a:off x="2051721" y="2421157"/>
              <a:ext cx="5112568" cy="3131917"/>
            </a:xfrm>
            <a:prstGeom prst="ellipse">
              <a:avLst/>
            </a:prstGeom>
            <a:solidFill>
              <a:srgbClr val="FFC000">
                <a:alpha val="30000"/>
              </a:srgbClr>
            </a:solidFill>
            <a:ln w="9525">
              <a:solidFill>
                <a:srgbClr val="000000"/>
              </a:solidFill>
              <a:round/>
              <a:headEnd/>
              <a:tailEnd/>
            </a:ln>
          </p:spPr>
          <p:txBody>
            <a:bodyPr/>
            <a:lstStyle/>
            <a:p>
              <a:pPr>
                <a:defRPr/>
              </a:pPr>
              <a:r>
                <a:rPr lang="de-DE" dirty="0"/>
                <a:t> </a:t>
              </a:r>
            </a:p>
          </p:txBody>
        </p:sp>
        <p:sp>
          <p:nvSpPr>
            <p:cNvPr id="45" name="Ellipse 44"/>
            <p:cNvSpPr/>
            <p:nvPr/>
          </p:nvSpPr>
          <p:spPr>
            <a:xfrm>
              <a:off x="7308367" y="5085184"/>
              <a:ext cx="1224136" cy="1152128"/>
            </a:xfrm>
            <a:prstGeom prst="ellipse">
              <a:avLst/>
            </a:prstGeom>
            <a:solidFill>
              <a:srgbClr val="FFFF00">
                <a:alpha val="42000"/>
              </a:srgb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Ellipse 46"/>
            <p:cNvSpPr/>
            <p:nvPr/>
          </p:nvSpPr>
          <p:spPr>
            <a:xfrm>
              <a:off x="7668407" y="980728"/>
              <a:ext cx="1152128" cy="1080120"/>
            </a:xfrm>
            <a:prstGeom prst="ellipse">
              <a:avLst/>
            </a:prstGeom>
            <a:solidFill>
              <a:srgbClr val="00B0F0">
                <a:alpha val="39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Ellipse 43"/>
            <p:cNvSpPr/>
            <p:nvPr/>
          </p:nvSpPr>
          <p:spPr>
            <a:xfrm>
              <a:off x="395599" y="908720"/>
              <a:ext cx="1224136" cy="1152128"/>
            </a:xfrm>
            <a:prstGeom prst="ellipse">
              <a:avLst/>
            </a:prstGeom>
            <a:solidFill>
              <a:srgbClr val="C9FBA7">
                <a:alpha val="40000"/>
              </a:srgb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Ellipse 45"/>
            <p:cNvSpPr/>
            <p:nvPr/>
          </p:nvSpPr>
          <p:spPr>
            <a:xfrm>
              <a:off x="539615" y="5013176"/>
              <a:ext cx="1224136" cy="1152128"/>
            </a:xfrm>
            <a:prstGeom prst="ellipse">
              <a:avLst/>
            </a:prstGeom>
            <a:solidFill>
              <a:srgbClr val="FFC000">
                <a:alpha val="66000"/>
              </a:srgbClr>
            </a:solidFill>
            <a:ln w="28575">
              <a:solidFill>
                <a:schemeClr val="accent6">
                  <a:lumMod val="75000"/>
                </a:schemeClr>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GB"/>
            </a:p>
          </p:txBody>
        </p:sp>
        <p:sp>
          <p:nvSpPr>
            <p:cNvPr id="37" name="Text Box 67"/>
            <p:cNvSpPr txBox="1">
              <a:spLocks noChangeArrowheads="1"/>
            </p:cNvSpPr>
            <p:nvPr/>
          </p:nvSpPr>
          <p:spPr bwMode="auto">
            <a:xfrm>
              <a:off x="323591" y="908720"/>
              <a:ext cx="1373381" cy="854385"/>
            </a:xfrm>
            <a:prstGeom prst="rect">
              <a:avLst/>
            </a:prstGeom>
            <a:noFill/>
            <a:ln w="9525">
              <a:noFill/>
              <a:miter lim="800000"/>
              <a:headEnd/>
              <a:tailEnd/>
            </a:ln>
          </p:spPr>
          <p:txBody>
            <a:bodyPr lIns="18000" tIns="10800" rIns="18000" bIns="10800"/>
            <a:lstStyle/>
            <a:p>
              <a:pPr algn="ctr">
                <a:lnSpc>
                  <a:spcPts val="1500"/>
                </a:lnSpc>
              </a:pPr>
              <a:endParaRPr lang="en-GB" sz="1200" b="1" dirty="0"/>
            </a:p>
            <a:p>
              <a:pPr algn="ctr">
                <a:lnSpc>
                  <a:spcPct val="114000"/>
                </a:lnSpc>
              </a:pPr>
              <a:r>
                <a:rPr lang="en-GB" sz="1300" b="1" dirty="0"/>
                <a:t>Increasing </a:t>
              </a:r>
            </a:p>
            <a:p>
              <a:pPr algn="ctr">
                <a:lnSpc>
                  <a:spcPct val="114000"/>
                </a:lnSpc>
              </a:pPr>
              <a:r>
                <a:rPr lang="en-GB" sz="1300" b="1" dirty="0"/>
                <a:t>FOOD </a:t>
              </a:r>
            </a:p>
            <a:p>
              <a:pPr algn="ctr">
                <a:lnSpc>
                  <a:spcPct val="114000"/>
                </a:lnSpc>
              </a:pPr>
              <a:r>
                <a:rPr lang="en-GB" sz="1300" b="1" dirty="0"/>
                <a:t>AVAILABILITY</a:t>
              </a:r>
            </a:p>
            <a:p>
              <a:pPr algn="ctr">
                <a:lnSpc>
                  <a:spcPct val="114000"/>
                </a:lnSpc>
              </a:pPr>
              <a:endParaRPr lang="en-GB" sz="1300" b="1" dirty="0"/>
            </a:p>
          </p:txBody>
        </p:sp>
        <p:sp>
          <p:nvSpPr>
            <p:cNvPr id="40964" name="Oval 63"/>
            <p:cNvSpPr>
              <a:spLocks noChangeArrowheads="1"/>
            </p:cNvSpPr>
            <p:nvPr/>
          </p:nvSpPr>
          <p:spPr bwMode="auto">
            <a:xfrm>
              <a:off x="2987660" y="908720"/>
              <a:ext cx="4963987" cy="4608512"/>
            </a:xfrm>
            <a:prstGeom prst="ellipse">
              <a:avLst/>
            </a:prstGeom>
            <a:solidFill>
              <a:srgbClr val="00B0F0">
                <a:alpha val="30000"/>
              </a:srgbClr>
            </a:solidFill>
            <a:ln w="15875">
              <a:solidFill>
                <a:schemeClr val="accent1">
                  <a:lumMod val="75000"/>
                </a:schemeClr>
              </a:solidFill>
              <a:round/>
              <a:headEnd/>
              <a:tailEnd/>
            </a:ln>
          </p:spPr>
          <p:txBody>
            <a:bodyPr/>
            <a:lstStyle/>
            <a:p>
              <a:pPr>
                <a:defRPr/>
              </a:pPr>
              <a:endParaRPr lang="de-DE"/>
            </a:p>
          </p:txBody>
        </p:sp>
        <p:sp>
          <p:nvSpPr>
            <p:cNvPr id="166921" name="Text Box 67"/>
            <p:cNvSpPr txBox="1">
              <a:spLocks noChangeArrowheads="1"/>
            </p:cNvSpPr>
            <p:nvPr/>
          </p:nvSpPr>
          <p:spPr bwMode="auto">
            <a:xfrm>
              <a:off x="395599" y="5013153"/>
              <a:ext cx="1539016" cy="863998"/>
            </a:xfrm>
            <a:prstGeom prst="rect">
              <a:avLst/>
            </a:prstGeom>
            <a:noFill/>
            <a:ln w="9525">
              <a:noFill/>
              <a:miter lim="800000"/>
              <a:headEnd/>
              <a:tailEnd/>
            </a:ln>
          </p:spPr>
          <p:txBody>
            <a:bodyPr lIns="18000" tIns="10800" rIns="18000" bIns="10800"/>
            <a:lstStyle/>
            <a:p>
              <a:pPr algn="ctr">
                <a:lnSpc>
                  <a:spcPts val="1200"/>
                </a:lnSpc>
              </a:pPr>
              <a:endParaRPr lang="en-GB" sz="1200" b="1" dirty="0"/>
            </a:p>
            <a:p>
              <a:pPr algn="ctr">
                <a:lnSpc>
                  <a:spcPct val="114000"/>
                </a:lnSpc>
              </a:pPr>
              <a:r>
                <a:rPr lang="en-GB" sz="1300" b="1" dirty="0"/>
                <a:t>Improving</a:t>
              </a:r>
              <a:br>
                <a:rPr lang="en-GB" sz="1300" b="1" dirty="0"/>
              </a:br>
              <a:r>
                <a:rPr lang="en-GB" sz="1300" b="1" dirty="0"/>
                <a:t>STABILITY </a:t>
              </a:r>
              <a:br>
                <a:rPr lang="en-GB" sz="1300" b="1" dirty="0"/>
              </a:br>
              <a:r>
                <a:rPr lang="en-GB" sz="1300" b="1" dirty="0"/>
                <a:t>of food</a:t>
              </a:r>
              <a:br>
                <a:rPr lang="en-GB" sz="1300" b="1" dirty="0"/>
              </a:br>
              <a:r>
                <a:rPr lang="en-GB" sz="1300" b="1" dirty="0"/>
                <a:t>supplies</a:t>
              </a:r>
            </a:p>
          </p:txBody>
        </p:sp>
        <p:sp>
          <p:nvSpPr>
            <p:cNvPr id="166924" name="Text Box 70"/>
            <p:cNvSpPr txBox="1">
              <a:spLocks noChangeArrowheads="1"/>
            </p:cNvSpPr>
            <p:nvPr/>
          </p:nvSpPr>
          <p:spPr bwMode="auto">
            <a:xfrm>
              <a:off x="3197576" y="1412670"/>
              <a:ext cx="2785059" cy="1080226"/>
            </a:xfrm>
            <a:prstGeom prst="rect">
              <a:avLst/>
            </a:prstGeom>
            <a:solidFill>
              <a:srgbClr val="FFFFFF">
                <a:alpha val="0"/>
              </a:srgbClr>
            </a:solidFill>
            <a:ln w="9525">
              <a:noFill/>
              <a:miter lim="800000"/>
              <a:headEnd/>
              <a:tailEnd/>
            </a:ln>
          </p:spPr>
          <p:txBody>
            <a:bodyPr lIns="18000" tIns="10800" rIns="18000" bIns="10800"/>
            <a:lstStyle/>
            <a:p>
              <a:pPr algn="ctr"/>
              <a:r>
                <a:rPr lang="en-GB" sz="1200" b="1" dirty="0"/>
                <a:t>     </a:t>
              </a:r>
              <a:r>
                <a:rPr lang="en-GB" sz="1300" b="1" dirty="0"/>
                <a:t>Promotion  of</a:t>
              </a:r>
              <a:br>
                <a:rPr lang="en-GB" sz="1300" b="1" dirty="0"/>
              </a:br>
              <a:r>
                <a:rPr lang="en-GB" sz="1300" b="1" dirty="0"/>
                <a:t>     food &amp; cash crop, livestock  </a:t>
              </a:r>
              <a:br>
                <a:rPr lang="en-GB" sz="1300" b="1" dirty="0"/>
              </a:br>
              <a:r>
                <a:rPr lang="en-GB" sz="1300" b="1" dirty="0"/>
                <a:t>   horticulture production, by</a:t>
              </a:r>
              <a:br>
                <a:rPr lang="en-GB" sz="1300" b="1" dirty="0"/>
              </a:br>
              <a:r>
                <a:rPr lang="en-GB" sz="1300" b="1" dirty="0"/>
                <a:t> agric. research, extension, training, input supply, technologies, etc. </a:t>
              </a:r>
            </a:p>
            <a:p>
              <a:pPr algn="ctr"/>
              <a:r>
                <a:rPr lang="en-GB" sz="1300" b="1" dirty="0"/>
                <a:t>  </a:t>
              </a:r>
            </a:p>
          </p:txBody>
        </p:sp>
        <p:sp>
          <p:nvSpPr>
            <p:cNvPr id="166925" name="Text Box 71"/>
            <p:cNvSpPr txBox="1">
              <a:spLocks noChangeArrowheads="1"/>
            </p:cNvSpPr>
            <p:nvPr/>
          </p:nvSpPr>
          <p:spPr bwMode="auto">
            <a:xfrm>
              <a:off x="6078245" y="1412776"/>
              <a:ext cx="1009306" cy="1168835"/>
            </a:xfrm>
            <a:prstGeom prst="rect">
              <a:avLst/>
            </a:prstGeom>
            <a:solidFill>
              <a:srgbClr val="FFFFFF">
                <a:alpha val="0"/>
              </a:srgbClr>
            </a:solidFill>
            <a:ln w="9525">
              <a:noFill/>
              <a:miter lim="800000"/>
              <a:headEnd/>
              <a:tailEnd/>
            </a:ln>
          </p:spPr>
          <p:txBody>
            <a:bodyPr lIns="18000" tIns="10800" rIns="18000" bIns="10800"/>
            <a:lstStyle/>
            <a:p>
              <a:r>
                <a:rPr lang="en-GB" sz="1300" b="1" dirty="0"/>
                <a:t>Employment </a:t>
              </a:r>
            </a:p>
            <a:p>
              <a:pPr marL="88900" indent="-88900"/>
              <a:r>
                <a:rPr lang="en-GB" sz="1300" b="1" dirty="0"/>
                <a:t>generation </a:t>
              </a:r>
            </a:p>
            <a:p>
              <a:pPr marL="173038" indent="-173038">
                <a:buFont typeface="Symbol" pitchFamily="18" charset="2"/>
                <a:buChar char="·"/>
              </a:pPr>
              <a:r>
                <a:rPr lang="en-GB" sz="1300" b="1" dirty="0"/>
                <a:t>Formal</a:t>
              </a:r>
            </a:p>
            <a:p>
              <a:pPr marL="173038" indent="-173038">
                <a:buFont typeface="Symbol" pitchFamily="18" charset="2"/>
                <a:buChar char="·"/>
              </a:pPr>
              <a:r>
                <a:rPr lang="en-GB" sz="1300" b="1" dirty="0"/>
                <a:t>Informal</a:t>
              </a:r>
            </a:p>
            <a:p>
              <a:pPr marL="173038" indent="-173038">
                <a:buFont typeface="Symbol" pitchFamily="18" charset="2"/>
                <a:buChar char="·"/>
              </a:pPr>
              <a:r>
                <a:rPr lang="en-GB" sz="1300" b="1" dirty="0"/>
                <a:t>Urban</a:t>
              </a:r>
            </a:p>
            <a:p>
              <a:pPr marL="173038" indent="-173038">
                <a:buFont typeface="Symbol" pitchFamily="18" charset="2"/>
                <a:buChar char="·"/>
              </a:pPr>
              <a:r>
                <a:rPr lang="en-GB" sz="1300" b="1" dirty="0"/>
                <a:t>Rural</a:t>
              </a:r>
            </a:p>
          </p:txBody>
        </p:sp>
        <p:sp>
          <p:nvSpPr>
            <p:cNvPr id="166926" name="Text Box 72"/>
            <p:cNvSpPr txBox="1">
              <a:spLocks noChangeArrowheads="1"/>
            </p:cNvSpPr>
            <p:nvPr/>
          </p:nvSpPr>
          <p:spPr bwMode="auto">
            <a:xfrm>
              <a:off x="6012160" y="3030860"/>
              <a:ext cx="1781680" cy="732431"/>
            </a:xfrm>
            <a:prstGeom prst="rect">
              <a:avLst/>
            </a:prstGeom>
            <a:solidFill>
              <a:srgbClr val="FFFFFF">
                <a:alpha val="0"/>
              </a:srgbClr>
            </a:solidFill>
            <a:ln w="9525">
              <a:noFill/>
              <a:miter lim="800000"/>
              <a:headEnd/>
              <a:tailEnd/>
            </a:ln>
          </p:spPr>
          <p:txBody>
            <a:bodyPr lIns="18000" tIns="10800" rIns="18000" bIns="10800"/>
            <a:lstStyle/>
            <a:p>
              <a:pPr>
                <a:spcBef>
                  <a:spcPts val="600"/>
                </a:spcBef>
              </a:pPr>
              <a:r>
                <a:rPr lang="en-GB" sz="1300" b="1" dirty="0"/>
                <a:t>           Safety nets /</a:t>
              </a:r>
              <a:br>
                <a:rPr lang="en-GB" sz="1300" b="1" dirty="0"/>
              </a:br>
              <a:r>
                <a:rPr lang="en-GB" sz="1300" b="1" dirty="0"/>
                <a:t>  Food-/cash-for-work       </a:t>
              </a:r>
            </a:p>
            <a:p>
              <a:pPr algn="ctr">
                <a:spcBef>
                  <a:spcPts val="600"/>
                </a:spcBef>
              </a:pPr>
              <a:r>
                <a:rPr lang="en-GB" sz="1300" b="1" dirty="0"/>
                <a:t>   Social protection</a:t>
              </a:r>
            </a:p>
            <a:p>
              <a:pPr algn="ctr">
                <a:spcBef>
                  <a:spcPts val="600"/>
                </a:spcBef>
              </a:pPr>
              <a:r>
                <a:rPr lang="en-GB" sz="1300" b="1" dirty="0"/>
                <a:t>   Relief assistance</a:t>
              </a:r>
            </a:p>
            <a:p>
              <a:pPr algn="ctr">
                <a:spcBef>
                  <a:spcPts val="600"/>
                </a:spcBef>
              </a:pPr>
              <a:r>
                <a:rPr lang="en-GB" sz="1300" b="1" dirty="0"/>
                <a:t> </a:t>
              </a:r>
            </a:p>
          </p:txBody>
        </p:sp>
        <p:sp>
          <p:nvSpPr>
            <p:cNvPr id="166927" name="Text Box 73"/>
            <p:cNvSpPr txBox="1">
              <a:spLocks noChangeArrowheads="1"/>
            </p:cNvSpPr>
            <p:nvPr/>
          </p:nvSpPr>
          <p:spPr bwMode="auto">
            <a:xfrm>
              <a:off x="3780018" y="5589240"/>
              <a:ext cx="1699290" cy="432293"/>
            </a:xfrm>
            <a:prstGeom prst="rect">
              <a:avLst/>
            </a:prstGeom>
            <a:solidFill>
              <a:srgbClr val="FFFFFF">
                <a:alpha val="0"/>
              </a:srgbClr>
            </a:solidFill>
            <a:ln w="9525">
              <a:noFill/>
              <a:miter lim="800000"/>
              <a:headEnd/>
              <a:tailEnd/>
            </a:ln>
          </p:spPr>
          <p:txBody>
            <a:bodyPr lIns="18000" tIns="10800" rIns="18000" bIns="10800"/>
            <a:lstStyle/>
            <a:p>
              <a:pPr algn="ctr"/>
              <a:r>
                <a:rPr lang="en-GB" sz="1300" b="1" dirty="0"/>
                <a:t>Water and sanitation</a:t>
              </a:r>
            </a:p>
            <a:p>
              <a:pPr algn="ctr"/>
              <a:r>
                <a:rPr lang="en-GB" sz="1300" b="1" dirty="0"/>
                <a:t>Food safety</a:t>
              </a:r>
            </a:p>
          </p:txBody>
        </p:sp>
        <p:sp>
          <p:nvSpPr>
            <p:cNvPr id="166928" name="Text Box 75"/>
            <p:cNvSpPr txBox="1">
              <a:spLocks noChangeArrowheads="1"/>
            </p:cNvSpPr>
            <p:nvPr/>
          </p:nvSpPr>
          <p:spPr bwMode="auto">
            <a:xfrm>
              <a:off x="3419897" y="3560619"/>
              <a:ext cx="2591370" cy="315463"/>
            </a:xfrm>
            <a:prstGeom prst="rect">
              <a:avLst/>
            </a:prstGeom>
            <a:solidFill>
              <a:srgbClr val="FFFFFF">
                <a:alpha val="0"/>
              </a:srgbClr>
            </a:solidFill>
            <a:ln w="9525">
              <a:noFill/>
              <a:miter lim="800000"/>
              <a:headEnd/>
              <a:tailEnd/>
            </a:ln>
          </p:spPr>
          <p:txBody>
            <a:bodyPr lIns="18000" tIns="10800" rIns="18000" bIns="10800"/>
            <a:lstStyle/>
            <a:p>
              <a:r>
                <a:rPr lang="en-GB" sz="1300" b="1" dirty="0"/>
                <a:t>Food stocks / strategic reserves </a:t>
              </a:r>
            </a:p>
          </p:txBody>
        </p:sp>
        <p:sp>
          <p:nvSpPr>
            <p:cNvPr id="166929" name="Text Box 76"/>
            <p:cNvSpPr txBox="1">
              <a:spLocks noChangeArrowheads="1"/>
            </p:cNvSpPr>
            <p:nvPr/>
          </p:nvSpPr>
          <p:spPr bwMode="auto">
            <a:xfrm>
              <a:off x="1259632" y="3377958"/>
              <a:ext cx="1808714" cy="522158"/>
            </a:xfrm>
            <a:prstGeom prst="rect">
              <a:avLst/>
            </a:prstGeom>
            <a:solidFill>
              <a:srgbClr val="FFFFFF">
                <a:alpha val="0"/>
              </a:srgbClr>
            </a:solidFill>
            <a:ln w="9525">
              <a:noFill/>
              <a:miter lim="800000"/>
              <a:headEnd/>
              <a:tailEnd/>
            </a:ln>
          </p:spPr>
          <p:txBody>
            <a:bodyPr lIns="18000" tIns="10800" rIns="18000" bIns="10800"/>
            <a:lstStyle/>
            <a:p>
              <a:pPr algn="ctr"/>
              <a:r>
                <a:rPr lang="en-GB" sz="1300" b="1" dirty="0"/>
                <a:t>Food imports</a:t>
              </a:r>
            </a:p>
            <a:p>
              <a:pPr algn="ctr">
                <a:spcBef>
                  <a:spcPts val="600"/>
                </a:spcBef>
              </a:pPr>
              <a:r>
                <a:rPr lang="en-GB" sz="1300" b="1" dirty="0"/>
                <a:t>Food aid supplies</a:t>
              </a:r>
            </a:p>
          </p:txBody>
        </p:sp>
        <p:sp>
          <p:nvSpPr>
            <p:cNvPr id="166930" name="Text Box 77"/>
            <p:cNvSpPr txBox="1">
              <a:spLocks noChangeArrowheads="1"/>
            </p:cNvSpPr>
            <p:nvPr/>
          </p:nvSpPr>
          <p:spPr bwMode="auto">
            <a:xfrm>
              <a:off x="3780018" y="3199990"/>
              <a:ext cx="1796484" cy="229068"/>
            </a:xfrm>
            <a:prstGeom prst="rect">
              <a:avLst/>
            </a:prstGeom>
            <a:solidFill>
              <a:srgbClr val="FFFFFF">
                <a:alpha val="0"/>
              </a:srgbClr>
            </a:solidFill>
            <a:ln w="9525">
              <a:noFill/>
              <a:miter lim="800000"/>
              <a:headEnd/>
              <a:tailEnd/>
            </a:ln>
          </p:spPr>
          <p:txBody>
            <a:bodyPr lIns="18000" tIns="10800" rIns="18000" bIns="10800"/>
            <a:lstStyle/>
            <a:p>
              <a:pPr algn="ctr"/>
              <a:r>
                <a:rPr lang="en-GB" sz="1300" b="1" dirty="0"/>
                <a:t>Rural  infrastructure</a:t>
              </a:r>
            </a:p>
          </p:txBody>
        </p:sp>
        <p:sp>
          <p:nvSpPr>
            <p:cNvPr id="166931" name="Text Box 78"/>
            <p:cNvSpPr txBox="1">
              <a:spLocks noChangeArrowheads="1"/>
            </p:cNvSpPr>
            <p:nvPr/>
          </p:nvSpPr>
          <p:spPr bwMode="auto">
            <a:xfrm>
              <a:off x="3563745" y="2996765"/>
              <a:ext cx="2313352" cy="219083"/>
            </a:xfrm>
            <a:prstGeom prst="rect">
              <a:avLst/>
            </a:prstGeom>
            <a:solidFill>
              <a:srgbClr val="FFFFFF">
                <a:alpha val="0"/>
              </a:srgbClr>
            </a:solidFill>
            <a:ln w="9525">
              <a:noFill/>
              <a:miter lim="800000"/>
              <a:headEnd/>
              <a:tailEnd/>
            </a:ln>
          </p:spPr>
          <p:txBody>
            <a:bodyPr lIns="18000" tIns="10800" rIns="18000" bIns="10800"/>
            <a:lstStyle/>
            <a:p>
              <a:pPr algn="ctr"/>
              <a:r>
                <a:rPr lang="en-GB" sz="1300" b="1" dirty="0"/>
                <a:t>Natural resource protection </a:t>
              </a:r>
            </a:p>
          </p:txBody>
        </p:sp>
        <p:sp>
          <p:nvSpPr>
            <p:cNvPr id="166932" name="Text Box 80"/>
            <p:cNvSpPr txBox="1">
              <a:spLocks noChangeArrowheads="1"/>
            </p:cNvSpPr>
            <p:nvPr/>
          </p:nvSpPr>
          <p:spPr bwMode="auto">
            <a:xfrm>
              <a:off x="3898838" y="3789105"/>
              <a:ext cx="1614969" cy="648333"/>
            </a:xfrm>
            <a:prstGeom prst="rect">
              <a:avLst/>
            </a:prstGeom>
            <a:solidFill>
              <a:srgbClr val="FFFFFF">
                <a:alpha val="0"/>
              </a:srgbClr>
            </a:solidFill>
            <a:ln w="9525">
              <a:noFill/>
              <a:miter lim="800000"/>
              <a:headEnd/>
              <a:tailEnd/>
            </a:ln>
          </p:spPr>
          <p:txBody>
            <a:bodyPr lIns="18000" tIns="10800" rIns="18000" bIns="10800"/>
            <a:lstStyle/>
            <a:p>
              <a:pPr algn="ctr"/>
              <a:r>
                <a:rPr lang="en-GB" sz="1300" b="1" dirty="0"/>
                <a:t>Food processing </a:t>
              </a:r>
              <a:br>
                <a:rPr lang="en-GB" sz="1300" b="1" dirty="0"/>
              </a:br>
              <a:r>
                <a:rPr lang="en-GB" sz="1300" b="1" dirty="0"/>
                <a:t>&amp; preservation</a:t>
              </a:r>
              <a:br>
                <a:rPr lang="en-GB" sz="1300" b="1" dirty="0"/>
              </a:br>
              <a:r>
                <a:rPr lang="en-GB" sz="1300" b="1" dirty="0"/>
                <a:t>(value added chains)</a:t>
              </a:r>
            </a:p>
          </p:txBody>
        </p:sp>
        <p:sp>
          <p:nvSpPr>
            <p:cNvPr id="166933" name="Text Box 81"/>
            <p:cNvSpPr txBox="1">
              <a:spLocks noChangeArrowheads="1"/>
            </p:cNvSpPr>
            <p:nvPr/>
          </p:nvSpPr>
          <p:spPr bwMode="auto">
            <a:xfrm>
              <a:off x="5436096" y="4768215"/>
              <a:ext cx="1271893" cy="873983"/>
            </a:xfrm>
            <a:prstGeom prst="rect">
              <a:avLst/>
            </a:prstGeom>
            <a:solidFill>
              <a:srgbClr val="FFFFFF">
                <a:alpha val="0"/>
              </a:srgbClr>
            </a:solidFill>
            <a:ln w="9525">
              <a:noFill/>
              <a:miter lim="800000"/>
              <a:headEnd/>
              <a:tailEnd/>
            </a:ln>
          </p:spPr>
          <p:txBody>
            <a:bodyPr lIns="18000" tIns="10800" rIns="18000" bIns="10800"/>
            <a:lstStyle/>
            <a:p>
              <a:pPr algn="ctr"/>
              <a:r>
                <a:rPr lang="en-GB" sz="1300" b="1" dirty="0"/>
                <a:t>Feeding </a:t>
              </a:r>
            </a:p>
            <a:p>
              <a:pPr algn="ctr">
                <a:spcBef>
                  <a:spcPts val="300"/>
                </a:spcBef>
              </a:pPr>
              <a:r>
                <a:rPr lang="en-GB" sz="1300" b="1" dirty="0"/>
                <a:t>&amp;</a:t>
              </a:r>
            </a:p>
            <a:p>
              <a:pPr algn="ctr"/>
              <a:r>
                <a:rPr lang="en-GB" sz="1300" b="1" dirty="0"/>
                <a:t>Nutrition</a:t>
              </a:r>
              <a:br>
                <a:rPr lang="en-GB" sz="1300" b="1" dirty="0"/>
              </a:br>
              <a:r>
                <a:rPr lang="en-GB" sz="1300" b="1" dirty="0"/>
                <a:t>Programmes</a:t>
              </a:r>
            </a:p>
          </p:txBody>
        </p:sp>
        <p:sp>
          <p:nvSpPr>
            <p:cNvPr id="166934" name="Text Box 82"/>
            <p:cNvSpPr txBox="1">
              <a:spLocks noChangeArrowheads="1"/>
            </p:cNvSpPr>
            <p:nvPr/>
          </p:nvSpPr>
          <p:spPr bwMode="auto">
            <a:xfrm>
              <a:off x="3996292" y="5321573"/>
              <a:ext cx="1281548" cy="233767"/>
            </a:xfrm>
            <a:prstGeom prst="rect">
              <a:avLst/>
            </a:prstGeom>
            <a:solidFill>
              <a:srgbClr val="FFFFFF">
                <a:alpha val="0"/>
              </a:srgbClr>
            </a:solidFill>
            <a:ln w="9525">
              <a:noFill/>
              <a:miter lim="800000"/>
              <a:headEnd/>
              <a:tailEnd/>
            </a:ln>
          </p:spPr>
          <p:txBody>
            <a:bodyPr lIns="18000" tIns="10800" rIns="18000" bIns="10800"/>
            <a:lstStyle/>
            <a:p>
              <a:pPr algn="ctr"/>
              <a:r>
                <a:rPr lang="en-GB" sz="1300" b="1" dirty="0"/>
                <a:t>Education</a:t>
              </a:r>
            </a:p>
          </p:txBody>
        </p:sp>
        <p:sp>
          <p:nvSpPr>
            <p:cNvPr id="166935" name="Text Box 83"/>
            <p:cNvSpPr txBox="1">
              <a:spLocks noChangeArrowheads="1"/>
            </p:cNvSpPr>
            <p:nvPr/>
          </p:nvSpPr>
          <p:spPr bwMode="auto">
            <a:xfrm>
              <a:off x="4049073" y="5070940"/>
              <a:ext cx="1224905" cy="171977"/>
            </a:xfrm>
            <a:prstGeom prst="rect">
              <a:avLst/>
            </a:prstGeom>
            <a:solidFill>
              <a:srgbClr val="FFFFFF">
                <a:alpha val="0"/>
              </a:srgbClr>
            </a:solidFill>
            <a:ln w="9525">
              <a:noFill/>
              <a:miter lim="800000"/>
              <a:headEnd/>
              <a:tailEnd/>
            </a:ln>
          </p:spPr>
          <p:txBody>
            <a:bodyPr lIns="18000" tIns="10800" rIns="18000" bIns="10800"/>
            <a:lstStyle/>
            <a:p>
              <a:pPr algn="ctr"/>
              <a:r>
                <a:rPr lang="en-GB" sz="1300" b="1" dirty="0"/>
                <a:t>Health</a:t>
              </a:r>
            </a:p>
          </p:txBody>
        </p:sp>
        <p:sp>
          <p:nvSpPr>
            <p:cNvPr id="166936" name="Text Box 84"/>
            <p:cNvSpPr txBox="1">
              <a:spLocks noChangeArrowheads="1"/>
            </p:cNvSpPr>
            <p:nvPr/>
          </p:nvSpPr>
          <p:spPr bwMode="auto">
            <a:xfrm>
              <a:off x="3526001" y="4447374"/>
              <a:ext cx="2304398" cy="583018"/>
            </a:xfrm>
            <a:prstGeom prst="rect">
              <a:avLst/>
            </a:prstGeom>
            <a:solidFill>
              <a:srgbClr val="FFFFFF">
                <a:alpha val="0"/>
              </a:srgbClr>
            </a:solidFill>
            <a:ln w="9525">
              <a:noFill/>
              <a:miter lim="800000"/>
              <a:headEnd/>
              <a:tailEnd/>
            </a:ln>
          </p:spPr>
          <p:txBody>
            <a:bodyPr lIns="18000" tIns="10800" rIns="18000" bIns="10800"/>
            <a:lstStyle/>
            <a:p>
              <a:pPr algn="ctr">
                <a:spcBef>
                  <a:spcPts val="600"/>
                </a:spcBef>
              </a:pPr>
              <a:r>
                <a:rPr lang="en-GB" sz="1300" b="1" dirty="0"/>
                <a:t>Research, extension, training</a:t>
              </a:r>
              <a:br>
                <a:rPr lang="en-GB" sz="1400" b="1" dirty="0"/>
              </a:br>
              <a:r>
                <a:rPr lang="en-GB" sz="1300" b="1" dirty="0"/>
                <a:t>Food and nutrition</a:t>
              </a:r>
              <a:br>
                <a:rPr lang="en-GB" sz="1300" b="1" dirty="0"/>
              </a:br>
              <a:r>
                <a:rPr lang="en-GB" sz="1300" b="1" dirty="0"/>
                <a:t>information</a:t>
              </a:r>
              <a:br>
                <a:rPr lang="en-GB" sz="1300" b="1" dirty="0"/>
              </a:br>
              <a:endParaRPr lang="en-GB" sz="1300" b="1" dirty="0"/>
            </a:p>
          </p:txBody>
        </p:sp>
        <p:sp>
          <p:nvSpPr>
            <p:cNvPr id="166937" name="Text Box 85"/>
            <p:cNvSpPr txBox="1">
              <a:spLocks noChangeArrowheads="1"/>
            </p:cNvSpPr>
            <p:nvPr/>
          </p:nvSpPr>
          <p:spPr bwMode="auto">
            <a:xfrm>
              <a:off x="3779912" y="2636913"/>
              <a:ext cx="1728192" cy="216024"/>
            </a:xfrm>
            <a:prstGeom prst="rect">
              <a:avLst/>
            </a:prstGeom>
            <a:solidFill>
              <a:srgbClr val="FFFFFF">
                <a:alpha val="0"/>
              </a:srgbClr>
            </a:solidFill>
            <a:ln w="9525">
              <a:noFill/>
              <a:miter lim="800000"/>
              <a:headEnd/>
              <a:tailEnd/>
            </a:ln>
          </p:spPr>
          <p:txBody>
            <a:bodyPr lIns="18000" tIns="10800" rIns="18000" bIns="10800"/>
            <a:lstStyle/>
            <a:p>
              <a:pPr algn="ctr"/>
              <a:r>
                <a:rPr lang="en-GB" sz="1300" b="1" dirty="0"/>
                <a:t>Rural finance</a:t>
              </a:r>
            </a:p>
          </p:txBody>
        </p:sp>
        <p:sp>
          <p:nvSpPr>
            <p:cNvPr id="166940" name="Line 88"/>
            <p:cNvSpPr>
              <a:spLocks noChangeShapeType="1"/>
            </p:cNvSpPr>
            <p:nvPr/>
          </p:nvSpPr>
          <p:spPr bwMode="auto">
            <a:xfrm flipV="1">
              <a:off x="1619860" y="4180284"/>
              <a:ext cx="966793" cy="1049015"/>
            </a:xfrm>
            <a:prstGeom prst="line">
              <a:avLst/>
            </a:prstGeom>
            <a:noFill/>
            <a:ln w="38100">
              <a:solidFill>
                <a:srgbClr val="000000"/>
              </a:solidFill>
              <a:round/>
              <a:headEnd/>
              <a:tailEnd type="triangle" w="lg" len="med"/>
            </a:ln>
          </p:spPr>
          <p:txBody>
            <a:bodyPr/>
            <a:lstStyle/>
            <a:p>
              <a:endParaRPr lang="en-US"/>
            </a:p>
          </p:txBody>
        </p:sp>
        <p:sp>
          <p:nvSpPr>
            <p:cNvPr id="166941" name="Text Box 89"/>
            <p:cNvSpPr txBox="1">
              <a:spLocks noChangeArrowheads="1"/>
            </p:cNvSpPr>
            <p:nvPr/>
          </p:nvSpPr>
          <p:spPr bwMode="auto">
            <a:xfrm>
              <a:off x="3804478" y="3394991"/>
              <a:ext cx="1761726" cy="282517"/>
            </a:xfrm>
            <a:prstGeom prst="rect">
              <a:avLst/>
            </a:prstGeom>
            <a:solidFill>
              <a:srgbClr val="FFFFFF">
                <a:alpha val="0"/>
              </a:srgbClr>
            </a:solidFill>
            <a:ln w="9525">
              <a:noFill/>
              <a:miter lim="800000"/>
              <a:headEnd/>
              <a:tailEnd/>
            </a:ln>
          </p:spPr>
          <p:txBody>
            <a:bodyPr lIns="18000" tIns="10800" rIns="18000" bIns="10800"/>
            <a:lstStyle/>
            <a:p>
              <a:pPr algn="ctr"/>
              <a:r>
                <a:rPr lang="en-GB" sz="1300" b="1" dirty="0"/>
                <a:t>Food marketing </a:t>
              </a:r>
            </a:p>
          </p:txBody>
        </p:sp>
        <p:sp>
          <p:nvSpPr>
            <p:cNvPr id="166942" name="Text Box 90"/>
            <p:cNvSpPr txBox="1">
              <a:spLocks noChangeArrowheads="1"/>
            </p:cNvSpPr>
            <p:nvPr/>
          </p:nvSpPr>
          <p:spPr bwMode="auto">
            <a:xfrm>
              <a:off x="3707904" y="2449309"/>
              <a:ext cx="1781202" cy="259611"/>
            </a:xfrm>
            <a:prstGeom prst="rect">
              <a:avLst/>
            </a:prstGeom>
            <a:solidFill>
              <a:srgbClr val="FFFFFF">
                <a:alpha val="0"/>
              </a:srgbClr>
            </a:solidFill>
            <a:ln w="9525">
              <a:noFill/>
              <a:miter lim="800000"/>
              <a:headEnd/>
              <a:tailEnd/>
            </a:ln>
          </p:spPr>
          <p:txBody>
            <a:bodyPr lIns="18000" tIns="10800" rIns="18000" bIns="10800"/>
            <a:lstStyle/>
            <a:p>
              <a:pPr algn="ctr"/>
              <a:r>
                <a:rPr lang="en-GB" sz="1300" b="1" dirty="0"/>
                <a:t>Irrigation</a:t>
              </a:r>
            </a:p>
          </p:txBody>
        </p:sp>
        <p:sp>
          <p:nvSpPr>
            <p:cNvPr id="32" name="Text Box 89"/>
            <p:cNvSpPr txBox="1">
              <a:spLocks noChangeArrowheads="1"/>
            </p:cNvSpPr>
            <p:nvPr/>
          </p:nvSpPr>
          <p:spPr bwMode="auto">
            <a:xfrm>
              <a:off x="3347865" y="2798768"/>
              <a:ext cx="2520279" cy="504056"/>
            </a:xfrm>
            <a:prstGeom prst="rect">
              <a:avLst/>
            </a:prstGeom>
            <a:solidFill>
              <a:srgbClr val="FFFFFF">
                <a:alpha val="0"/>
              </a:srgbClr>
            </a:solidFill>
            <a:ln w="9525">
              <a:noFill/>
              <a:miter lim="800000"/>
              <a:headEnd/>
              <a:tailEnd/>
            </a:ln>
          </p:spPr>
          <p:txBody>
            <a:bodyPr lIns="18000" tIns="10800" rIns="18000" bIns="10800"/>
            <a:lstStyle/>
            <a:p>
              <a:pPr algn="ctr"/>
              <a:r>
                <a:rPr lang="en-GB" sz="1300" b="1" dirty="0"/>
                <a:t>     Land governance and tenure</a:t>
              </a:r>
            </a:p>
          </p:txBody>
        </p:sp>
        <p:sp>
          <p:nvSpPr>
            <p:cNvPr id="35" name="Text Box 67"/>
            <p:cNvSpPr txBox="1">
              <a:spLocks noChangeArrowheads="1"/>
            </p:cNvSpPr>
            <p:nvPr/>
          </p:nvSpPr>
          <p:spPr bwMode="auto">
            <a:xfrm>
              <a:off x="7222072" y="4948312"/>
              <a:ext cx="1440159" cy="1020018"/>
            </a:xfrm>
            <a:prstGeom prst="rect">
              <a:avLst/>
            </a:prstGeom>
            <a:noFill/>
            <a:ln w="9525">
              <a:noFill/>
              <a:miter lim="800000"/>
              <a:headEnd/>
              <a:tailEnd/>
            </a:ln>
          </p:spPr>
          <p:txBody>
            <a:bodyPr lIns="18000" tIns="10800" rIns="18000" bIns="10800"/>
            <a:lstStyle/>
            <a:p>
              <a:pPr algn="ctr">
                <a:lnSpc>
                  <a:spcPct val="114000"/>
                </a:lnSpc>
              </a:pPr>
              <a:br>
                <a:rPr lang="en-GB" sz="1200" b="1" dirty="0"/>
              </a:br>
              <a:r>
                <a:rPr lang="en-GB" sz="1300" b="1" dirty="0"/>
                <a:t>Improving</a:t>
              </a:r>
            </a:p>
            <a:p>
              <a:pPr algn="ctr">
                <a:lnSpc>
                  <a:spcPct val="114000"/>
                </a:lnSpc>
              </a:pPr>
              <a:r>
                <a:rPr lang="en-GB" sz="1300" b="1" dirty="0"/>
                <a:t>FOOD </a:t>
              </a:r>
            </a:p>
            <a:p>
              <a:pPr algn="ctr">
                <a:lnSpc>
                  <a:spcPct val="114000"/>
                </a:lnSpc>
              </a:pPr>
              <a:r>
                <a:rPr lang="en-GB" sz="1300" b="1" dirty="0"/>
                <a:t>UTILISATION &amp;</a:t>
              </a:r>
              <a:br>
                <a:rPr lang="en-GB" sz="1300" b="1" dirty="0"/>
              </a:br>
              <a:r>
                <a:rPr lang="en-GB" sz="1300" b="1" dirty="0"/>
                <a:t> NUTRITION</a:t>
              </a:r>
            </a:p>
          </p:txBody>
        </p:sp>
        <p:sp>
          <p:nvSpPr>
            <p:cNvPr id="36" name="Text Box 67"/>
            <p:cNvSpPr txBox="1">
              <a:spLocks noChangeArrowheads="1"/>
            </p:cNvSpPr>
            <p:nvPr/>
          </p:nvSpPr>
          <p:spPr bwMode="auto">
            <a:xfrm>
              <a:off x="7617831" y="930152"/>
              <a:ext cx="1265877" cy="851521"/>
            </a:xfrm>
            <a:prstGeom prst="rect">
              <a:avLst/>
            </a:prstGeom>
            <a:noFill/>
            <a:ln w="9525">
              <a:noFill/>
              <a:miter lim="800000"/>
              <a:headEnd/>
              <a:tailEnd/>
            </a:ln>
          </p:spPr>
          <p:txBody>
            <a:bodyPr lIns="18000" tIns="10800" rIns="18000" bIns="10800"/>
            <a:lstStyle/>
            <a:p>
              <a:pPr algn="ctr">
                <a:lnSpc>
                  <a:spcPct val="114000"/>
                </a:lnSpc>
              </a:pPr>
              <a:br>
                <a:rPr lang="en-GB" sz="1200" b="1" dirty="0"/>
              </a:br>
              <a:r>
                <a:rPr lang="en-GB" sz="1300" b="1" dirty="0"/>
                <a:t>Improving</a:t>
              </a:r>
            </a:p>
            <a:p>
              <a:pPr algn="ctr">
                <a:lnSpc>
                  <a:spcPct val="114000"/>
                </a:lnSpc>
              </a:pPr>
              <a:r>
                <a:rPr lang="en-GB" sz="1300" b="1" dirty="0"/>
                <a:t>ACCESS </a:t>
              </a:r>
              <a:br>
                <a:rPr lang="en-GB" sz="1300" b="1" dirty="0"/>
              </a:br>
              <a:r>
                <a:rPr lang="en-GB" sz="1300" b="1" dirty="0"/>
                <a:t>TO FOOD </a:t>
              </a:r>
              <a:br>
                <a:rPr lang="en-GB" sz="1300" b="1" dirty="0"/>
              </a:br>
              <a:endParaRPr lang="en-GB" sz="1300" b="1" dirty="0"/>
            </a:p>
          </p:txBody>
        </p:sp>
        <p:sp>
          <p:nvSpPr>
            <p:cNvPr id="38" name="Line 88"/>
            <p:cNvSpPr>
              <a:spLocks noChangeShapeType="1"/>
            </p:cNvSpPr>
            <p:nvPr/>
          </p:nvSpPr>
          <p:spPr bwMode="auto">
            <a:xfrm flipH="1" flipV="1">
              <a:off x="6588223" y="5373216"/>
              <a:ext cx="720079" cy="216024"/>
            </a:xfrm>
            <a:prstGeom prst="line">
              <a:avLst/>
            </a:prstGeom>
            <a:noFill/>
            <a:ln w="38100">
              <a:solidFill>
                <a:srgbClr val="000000"/>
              </a:solidFill>
              <a:round/>
              <a:headEnd/>
              <a:tailEnd type="triangle" w="lg" len="med"/>
            </a:ln>
          </p:spPr>
          <p:txBody>
            <a:bodyPr/>
            <a:lstStyle/>
            <a:p>
              <a:endParaRPr lang="en-US"/>
            </a:p>
          </p:txBody>
        </p:sp>
        <p:sp>
          <p:nvSpPr>
            <p:cNvPr id="39" name="Line 88"/>
            <p:cNvSpPr>
              <a:spLocks noChangeShapeType="1"/>
            </p:cNvSpPr>
            <p:nvPr/>
          </p:nvSpPr>
          <p:spPr bwMode="auto">
            <a:xfrm flipH="1">
              <a:off x="7369049" y="1916832"/>
              <a:ext cx="515382" cy="530533"/>
            </a:xfrm>
            <a:prstGeom prst="line">
              <a:avLst/>
            </a:prstGeom>
            <a:noFill/>
            <a:ln w="38100">
              <a:solidFill>
                <a:srgbClr val="000000"/>
              </a:solidFill>
              <a:round/>
              <a:headEnd/>
              <a:tailEnd type="triangle" w="lg" len="med"/>
            </a:ln>
          </p:spPr>
          <p:txBody>
            <a:bodyPr/>
            <a:lstStyle/>
            <a:p>
              <a:endParaRPr lang="en-US"/>
            </a:p>
          </p:txBody>
        </p:sp>
        <p:sp>
          <p:nvSpPr>
            <p:cNvPr id="40" name="Line 88"/>
            <p:cNvSpPr>
              <a:spLocks noChangeShapeType="1"/>
            </p:cNvSpPr>
            <p:nvPr/>
          </p:nvSpPr>
          <p:spPr bwMode="auto">
            <a:xfrm>
              <a:off x="1519864" y="1829966"/>
              <a:ext cx="603864" cy="446906"/>
            </a:xfrm>
            <a:prstGeom prst="line">
              <a:avLst/>
            </a:prstGeom>
            <a:noFill/>
            <a:ln w="38100">
              <a:solidFill>
                <a:srgbClr val="000000"/>
              </a:solidFill>
              <a:round/>
              <a:headEnd/>
              <a:tailEnd type="triangle" w="lg" len="med"/>
            </a:ln>
          </p:spPr>
          <p:txBody>
            <a:bodyPr/>
            <a:lstStyle/>
            <a:p>
              <a:endParaRPr lang="en-US"/>
            </a:p>
          </p:txBody>
        </p:sp>
        <p:sp>
          <p:nvSpPr>
            <p:cNvPr id="42" name="Textfeld 41"/>
            <p:cNvSpPr txBox="1"/>
            <p:nvPr/>
          </p:nvSpPr>
          <p:spPr>
            <a:xfrm>
              <a:off x="2398739" y="1148597"/>
              <a:ext cx="2245207" cy="523220"/>
            </a:xfrm>
            <a:prstGeom prst="rect">
              <a:avLst/>
            </a:prstGeom>
            <a:noFill/>
          </p:spPr>
          <p:txBody>
            <a:bodyPr wrap="square" rtlCol="0">
              <a:spAutoFit/>
            </a:bodyPr>
            <a:lstStyle/>
            <a:p>
              <a:r>
                <a:rPr lang="en-GB" sz="1300" b="1" dirty="0"/>
                <a:t>   </a:t>
              </a:r>
              <a:r>
                <a:rPr lang="en-GB" sz="1400" b="1" dirty="0"/>
                <a:t>Increasing agricultural. </a:t>
              </a:r>
              <a:br>
                <a:rPr lang="en-GB" sz="1400" b="1" dirty="0"/>
              </a:br>
              <a:r>
                <a:rPr lang="en-GB" sz="1400" b="1" dirty="0"/>
                <a:t>production through:</a:t>
              </a:r>
              <a:endParaRPr lang="en-GB" sz="1300" dirty="0"/>
            </a:p>
          </p:txBody>
        </p:sp>
      </p:grpSp>
    </p:spTree>
    <p:extLst>
      <p:ext uri="{BB962C8B-B14F-4D97-AF65-F5344CB8AC3E}">
        <p14:creationId xmlns:p14="http://schemas.microsoft.com/office/powerpoint/2010/main" val="42375930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14A5C94-22A8-4382-81CB-91C8E14C0E02}"/>
              </a:ext>
            </a:extLst>
          </p:cNvPr>
          <p:cNvSpPr>
            <a:spLocks noGrp="1"/>
          </p:cNvSpPr>
          <p:nvPr>
            <p:ph type="title"/>
          </p:nvPr>
        </p:nvSpPr>
        <p:spPr>
          <a:xfrm>
            <a:off x="677334" y="609600"/>
            <a:ext cx="8596668" cy="688258"/>
          </a:xfrm>
        </p:spPr>
        <p:txBody>
          <a:bodyPr/>
          <a:lstStyle/>
          <a:p>
            <a:pPr algn="ctr"/>
            <a:r>
              <a:rPr lang="de-DE" dirty="0" err="1"/>
              <a:t>Presentation</a:t>
            </a:r>
            <a:r>
              <a:rPr lang="de-DE" dirty="0"/>
              <a:t> follow-</a:t>
            </a:r>
            <a:r>
              <a:rPr lang="de-DE" dirty="0" err="1"/>
              <a:t>up</a:t>
            </a:r>
            <a:endParaRPr lang="de-DE" dirty="0"/>
          </a:p>
        </p:txBody>
      </p:sp>
      <p:sp>
        <p:nvSpPr>
          <p:cNvPr id="3" name="Inhaltsplatzhalter 2">
            <a:extLst>
              <a:ext uri="{FF2B5EF4-FFF2-40B4-BE49-F238E27FC236}">
                <a16:creationId xmlns:a16="http://schemas.microsoft.com/office/drawing/2014/main" id="{5405B566-F2D4-49BE-8C6D-C445E54835BC}"/>
              </a:ext>
            </a:extLst>
          </p:cNvPr>
          <p:cNvSpPr>
            <a:spLocks noGrp="1"/>
          </p:cNvSpPr>
          <p:nvPr>
            <p:ph idx="1"/>
          </p:nvPr>
        </p:nvSpPr>
        <p:spPr>
          <a:xfrm>
            <a:off x="491613" y="1488613"/>
            <a:ext cx="9114503" cy="3880773"/>
          </a:xfrm>
        </p:spPr>
        <p:txBody>
          <a:bodyPr>
            <a:normAutofit fontScale="77500" lnSpcReduction="20000"/>
          </a:bodyPr>
          <a:lstStyle/>
          <a:p>
            <a:endParaRPr lang="de-DE" dirty="0"/>
          </a:p>
          <a:p>
            <a:pPr marL="0" indent="0">
              <a:buNone/>
            </a:pPr>
            <a:r>
              <a:rPr lang="de-DE" sz="3200" dirty="0"/>
              <a:t>Questions &amp; </a:t>
            </a:r>
            <a:r>
              <a:rPr lang="de-DE" sz="3200" dirty="0" err="1"/>
              <a:t>answers</a:t>
            </a:r>
            <a:br>
              <a:rPr lang="de-DE" sz="3200" dirty="0"/>
            </a:br>
            <a:endParaRPr lang="de-DE" sz="3200" dirty="0"/>
          </a:p>
          <a:p>
            <a:pPr marL="0" indent="0">
              <a:buNone/>
            </a:pPr>
            <a:r>
              <a:rPr lang="de-DE" sz="3200" dirty="0" err="1"/>
              <a:t>Discussion</a:t>
            </a:r>
            <a:r>
              <a:rPr lang="de-DE" sz="3200" dirty="0"/>
              <a:t>: </a:t>
            </a:r>
            <a:r>
              <a:rPr lang="de-DE" sz="3200" dirty="0" err="1"/>
              <a:t>Necessary</a:t>
            </a:r>
            <a:r>
              <a:rPr lang="de-DE" sz="3200" dirty="0"/>
              <a:t>/</a:t>
            </a:r>
            <a:r>
              <a:rPr lang="de-DE" sz="3200" dirty="0" err="1"/>
              <a:t>suitable</a:t>
            </a:r>
            <a:r>
              <a:rPr lang="de-DE" sz="3200" dirty="0"/>
              <a:t> </a:t>
            </a:r>
            <a:r>
              <a:rPr lang="de-DE" sz="3200" dirty="0" err="1"/>
              <a:t>approaches</a:t>
            </a:r>
            <a:r>
              <a:rPr lang="de-DE" sz="3200" dirty="0"/>
              <a:t> </a:t>
            </a:r>
            <a:br>
              <a:rPr lang="de-DE" sz="3200" dirty="0"/>
            </a:br>
            <a:r>
              <a:rPr lang="de-DE" sz="3200" dirty="0" err="1"/>
              <a:t>to</a:t>
            </a:r>
            <a:r>
              <a:rPr lang="de-DE" sz="3200" dirty="0"/>
              <a:t> </a:t>
            </a:r>
            <a:r>
              <a:rPr lang="de-DE" sz="3200" dirty="0" err="1"/>
              <a:t>tackle</a:t>
            </a:r>
            <a:r>
              <a:rPr lang="de-DE" sz="3200" dirty="0"/>
              <a:t> </a:t>
            </a:r>
            <a:r>
              <a:rPr lang="de-DE" sz="3200" dirty="0" err="1"/>
              <a:t>typical</a:t>
            </a:r>
            <a:r>
              <a:rPr lang="de-DE" sz="3200" dirty="0"/>
              <a:t> </a:t>
            </a:r>
            <a:r>
              <a:rPr lang="de-DE" sz="3200" dirty="0" err="1"/>
              <a:t>food</a:t>
            </a:r>
            <a:r>
              <a:rPr lang="de-DE" sz="3200" dirty="0"/>
              <a:t> </a:t>
            </a:r>
            <a:r>
              <a:rPr lang="de-DE" sz="3200" dirty="0" err="1"/>
              <a:t>insecurity</a:t>
            </a:r>
            <a:r>
              <a:rPr lang="de-DE" sz="3200" dirty="0"/>
              <a:t> </a:t>
            </a:r>
            <a:r>
              <a:rPr lang="de-DE" sz="3200" dirty="0" err="1"/>
              <a:t>scenarios</a:t>
            </a:r>
            <a:r>
              <a:rPr lang="de-DE" sz="3200" dirty="0"/>
              <a:t>, </a:t>
            </a:r>
            <a:br>
              <a:rPr lang="de-DE" sz="3200" dirty="0"/>
            </a:br>
            <a:r>
              <a:rPr lang="de-DE" sz="3200" dirty="0"/>
              <a:t>such </a:t>
            </a:r>
            <a:r>
              <a:rPr lang="de-DE" sz="3200" dirty="0" err="1"/>
              <a:t>as</a:t>
            </a:r>
            <a:r>
              <a:rPr lang="de-DE" sz="3200" dirty="0"/>
              <a:t>:</a:t>
            </a:r>
          </a:p>
          <a:p>
            <a:pPr>
              <a:buFont typeface="Wingdings" panose="05000000000000000000" pitchFamily="2" charset="2"/>
              <a:buChar char="Ø"/>
            </a:pPr>
            <a:r>
              <a:rPr lang="de-DE" sz="3200" dirty="0" err="1"/>
              <a:t>Hight</a:t>
            </a:r>
            <a:r>
              <a:rPr lang="de-DE" sz="3200" dirty="0"/>
              <a:t> </a:t>
            </a:r>
            <a:r>
              <a:rPr lang="de-DE" sz="3200" dirty="0" err="1"/>
              <a:t>number</a:t>
            </a:r>
            <a:r>
              <a:rPr lang="de-DE" sz="3200" dirty="0"/>
              <a:t> </a:t>
            </a:r>
            <a:r>
              <a:rPr lang="de-DE" sz="3200" dirty="0" err="1"/>
              <a:t>of</a:t>
            </a:r>
            <a:r>
              <a:rPr lang="de-DE" sz="3200" dirty="0"/>
              <a:t> </a:t>
            </a:r>
            <a:r>
              <a:rPr lang="de-DE" sz="3200" dirty="0" err="1"/>
              <a:t>malnourished</a:t>
            </a:r>
            <a:r>
              <a:rPr lang="de-DE" sz="3200" dirty="0"/>
              <a:t> </a:t>
            </a:r>
            <a:r>
              <a:rPr lang="de-DE" sz="3200" dirty="0" err="1"/>
              <a:t>children</a:t>
            </a:r>
            <a:r>
              <a:rPr lang="de-DE" sz="3200" dirty="0"/>
              <a:t> in rural </a:t>
            </a:r>
            <a:r>
              <a:rPr lang="de-DE" sz="3200" dirty="0" err="1"/>
              <a:t>areas</a:t>
            </a:r>
            <a:r>
              <a:rPr lang="de-DE" sz="3200" dirty="0"/>
              <a:t>;</a:t>
            </a:r>
          </a:p>
          <a:p>
            <a:pPr>
              <a:buFont typeface="Wingdings" panose="05000000000000000000" pitchFamily="2" charset="2"/>
              <a:buChar char="Ø"/>
            </a:pPr>
            <a:r>
              <a:rPr lang="de-DE" sz="3200" dirty="0" err="1"/>
              <a:t>Preparing</a:t>
            </a:r>
            <a:r>
              <a:rPr lang="de-DE" sz="3200" dirty="0"/>
              <a:t> </a:t>
            </a:r>
            <a:r>
              <a:rPr lang="de-DE" sz="3200" dirty="0" err="1"/>
              <a:t>for</a:t>
            </a:r>
            <a:r>
              <a:rPr lang="de-DE" sz="3200" dirty="0"/>
              <a:t> </a:t>
            </a:r>
            <a:r>
              <a:rPr lang="de-DE" sz="3200" dirty="0" err="1"/>
              <a:t>food</a:t>
            </a:r>
            <a:r>
              <a:rPr lang="de-DE" sz="3200" dirty="0"/>
              <a:t> </a:t>
            </a:r>
            <a:r>
              <a:rPr lang="de-DE" sz="3200" dirty="0" err="1"/>
              <a:t>security</a:t>
            </a:r>
            <a:r>
              <a:rPr lang="de-DE" sz="3200" dirty="0"/>
              <a:t> in </a:t>
            </a:r>
            <a:r>
              <a:rPr lang="de-DE" sz="3200" dirty="0" err="1"/>
              <a:t>drought</a:t>
            </a:r>
            <a:r>
              <a:rPr lang="de-DE" sz="3200" dirty="0"/>
              <a:t> </a:t>
            </a:r>
            <a:r>
              <a:rPr lang="de-DE" sz="3200" dirty="0" err="1"/>
              <a:t>prone</a:t>
            </a:r>
            <a:r>
              <a:rPr lang="de-DE" sz="3200" dirty="0"/>
              <a:t> countries;</a:t>
            </a:r>
          </a:p>
          <a:p>
            <a:pPr>
              <a:buFont typeface="Wingdings" panose="05000000000000000000" pitchFamily="2" charset="2"/>
              <a:buChar char="Ø"/>
            </a:pPr>
            <a:r>
              <a:rPr lang="de-DE" sz="3200" dirty="0" err="1"/>
              <a:t>Responding</a:t>
            </a:r>
            <a:r>
              <a:rPr lang="de-DE" sz="3200" dirty="0"/>
              <a:t> </a:t>
            </a:r>
            <a:r>
              <a:rPr lang="de-DE" sz="3200" dirty="0" err="1"/>
              <a:t>to</a:t>
            </a:r>
            <a:r>
              <a:rPr lang="de-DE" sz="3200" dirty="0"/>
              <a:t> </a:t>
            </a:r>
            <a:r>
              <a:rPr lang="de-DE" sz="3200" dirty="0" err="1"/>
              <a:t>food</a:t>
            </a:r>
            <a:r>
              <a:rPr lang="de-DE" sz="3200" dirty="0"/>
              <a:t> </a:t>
            </a:r>
            <a:r>
              <a:rPr lang="de-DE" sz="3200" dirty="0" err="1"/>
              <a:t>crises</a:t>
            </a:r>
            <a:r>
              <a:rPr lang="de-DE" sz="3200" dirty="0"/>
              <a:t> after </a:t>
            </a:r>
            <a:r>
              <a:rPr lang="de-DE" sz="3200" dirty="0" err="1"/>
              <a:t>disasters</a:t>
            </a:r>
            <a:r>
              <a:rPr lang="de-DE" sz="3200" dirty="0"/>
              <a:t>.</a:t>
            </a:r>
          </a:p>
          <a:p>
            <a:pPr>
              <a:buFont typeface="Wingdings" panose="05000000000000000000" pitchFamily="2" charset="2"/>
              <a:buChar char="§"/>
            </a:pPr>
            <a:br>
              <a:rPr lang="de-DE" dirty="0"/>
            </a:br>
            <a:endParaRPr lang="de-DE" dirty="0"/>
          </a:p>
          <a:p>
            <a:endParaRPr lang="de-DE" dirty="0"/>
          </a:p>
        </p:txBody>
      </p:sp>
    </p:spTree>
    <p:extLst>
      <p:ext uri="{BB962C8B-B14F-4D97-AF65-F5344CB8AC3E}">
        <p14:creationId xmlns:p14="http://schemas.microsoft.com/office/powerpoint/2010/main" val="9573429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AE87121-4EBF-46B3-9480-1F09DFCB9C60}"/>
              </a:ext>
            </a:extLst>
          </p:cNvPr>
          <p:cNvSpPr>
            <a:spLocks noGrp="1"/>
          </p:cNvSpPr>
          <p:nvPr>
            <p:ph type="title"/>
          </p:nvPr>
        </p:nvSpPr>
        <p:spPr>
          <a:xfrm>
            <a:off x="649198" y="386862"/>
            <a:ext cx="7214641" cy="698695"/>
          </a:xfrm>
        </p:spPr>
        <p:txBody>
          <a:bodyPr/>
          <a:lstStyle/>
          <a:p>
            <a:r>
              <a:rPr lang="en-GB" b="1" u="sng" dirty="0"/>
              <a:t>Global food in-security situation</a:t>
            </a:r>
            <a:endParaRPr lang="de-DE" dirty="0"/>
          </a:p>
        </p:txBody>
      </p:sp>
      <p:sp>
        <p:nvSpPr>
          <p:cNvPr id="3" name="Inhaltsplatzhalter 2">
            <a:extLst>
              <a:ext uri="{FF2B5EF4-FFF2-40B4-BE49-F238E27FC236}">
                <a16:creationId xmlns:a16="http://schemas.microsoft.com/office/drawing/2014/main" id="{9BAFC316-F91C-47C7-A252-35E39EB3FDCB}"/>
              </a:ext>
            </a:extLst>
          </p:cNvPr>
          <p:cNvSpPr>
            <a:spLocks noGrp="1"/>
          </p:cNvSpPr>
          <p:nvPr>
            <p:ph idx="1"/>
          </p:nvPr>
        </p:nvSpPr>
        <p:spPr>
          <a:xfrm>
            <a:off x="383458" y="1247789"/>
            <a:ext cx="9064433" cy="5610211"/>
          </a:xfrm>
        </p:spPr>
        <p:txBody>
          <a:bodyPr>
            <a:normAutofit fontScale="85000" lnSpcReduction="20000"/>
          </a:bodyPr>
          <a:lstStyle/>
          <a:p>
            <a:pPr lvl="0"/>
            <a:r>
              <a:rPr lang="en-GB" sz="2900" dirty="0"/>
              <a:t>Globally, one in nine people in the world today (795 million) are undernourished.</a:t>
            </a:r>
            <a:endParaRPr lang="de-DE" sz="2900" dirty="0"/>
          </a:p>
          <a:p>
            <a:pPr lvl="0"/>
            <a:r>
              <a:rPr lang="en-GB" sz="2900" dirty="0"/>
              <a:t>The vast majority of the world’s hungry people live in developing countries, where 12.9 per cent of the population is undernourished.</a:t>
            </a:r>
            <a:endParaRPr lang="de-DE" sz="2900" dirty="0"/>
          </a:p>
          <a:p>
            <a:pPr lvl="0"/>
            <a:r>
              <a:rPr lang="en-GB" sz="2900" dirty="0"/>
              <a:t>Asia is the continent with the most hungry people – two thirds of the total. </a:t>
            </a:r>
          </a:p>
          <a:p>
            <a:pPr lvl="0"/>
            <a:r>
              <a:rPr lang="en-GB" sz="2900" dirty="0"/>
              <a:t>Southern Asia faces the greatest hunger burden, with about 281 million undernourished people. In sub-Saharan Africa, almost 23 per cent of the people are undernourished.</a:t>
            </a:r>
            <a:endParaRPr lang="de-DE" sz="2900" dirty="0"/>
          </a:p>
          <a:p>
            <a:pPr lvl="0"/>
            <a:r>
              <a:rPr lang="en-GB" sz="2900" dirty="0"/>
              <a:t>Poor nutrition causes nearly half (45 per cent) of deaths in children under five – 3.1 million children each year.</a:t>
            </a:r>
            <a:endParaRPr lang="de-DE" sz="2900" dirty="0"/>
          </a:p>
          <a:p>
            <a:pPr lvl="0"/>
            <a:r>
              <a:rPr lang="en-GB" sz="2900" dirty="0"/>
              <a:t>One in four of the world’s children suffer stunted growth, an indicator for chronic undernourishment. In developing countries the proportion can rise to one in three.</a:t>
            </a:r>
            <a:endParaRPr lang="de-DE" sz="2900" dirty="0"/>
          </a:p>
          <a:p>
            <a:pPr marL="0" indent="0" algn="r">
              <a:buNone/>
            </a:pPr>
            <a:r>
              <a:rPr lang="en-GB" dirty="0"/>
              <a:t>(UN Sustainable Development Goal 2 website)</a:t>
            </a:r>
            <a:endParaRPr lang="de-DE" dirty="0"/>
          </a:p>
          <a:p>
            <a:endParaRPr lang="de-DE" dirty="0"/>
          </a:p>
        </p:txBody>
      </p:sp>
    </p:spTree>
    <p:extLst>
      <p:ext uri="{BB962C8B-B14F-4D97-AF65-F5344CB8AC3E}">
        <p14:creationId xmlns:p14="http://schemas.microsoft.com/office/powerpoint/2010/main" val="36205709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5CA371-4F0A-4957-A107-5236E86EF46A}"/>
              </a:ext>
            </a:extLst>
          </p:cNvPr>
          <p:cNvSpPr>
            <a:spLocks noGrp="1"/>
          </p:cNvSpPr>
          <p:nvPr>
            <p:ph type="title"/>
          </p:nvPr>
        </p:nvSpPr>
        <p:spPr>
          <a:xfrm>
            <a:off x="677334" y="609600"/>
            <a:ext cx="8596668" cy="773151"/>
          </a:xfrm>
        </p:spPr>
        <p:txBody>
          <a:bodyPr/>
          <a:lstStyle/>
          <a:p>
            <a:pPr algn="ctr"/>
            <a:r>
              <a:rPr lang="de-DE" dirty="0"/>
              <a:t>Food Security </a:t>
            </a:r>
            <a:r>
              <a:rPr lang="de-DE" dirty="0" err="1"/>
              <a:t>Objectives</a:t>
            </a:r>
            <a:endParaRPr lang="de-DE" dirty="0"/>
          </a:p>
        </p:txBody>
      </p:sp>
      <p:sp>
        <p:nvSpPr>
          <p:cNvPr id="3" name="Inhaltsplatzhalter 2">
            <a:extLst>
              <a:ext uri="{FF2B5EF4-FFF2-40B4-BE49-F238E27FC236}">
                <a16:creationId xmlns:a16="http://schemas.microsoft.com/office/drawing/2014/main" id="{4288B5FE-B2E3-4B71-B494-692198DB71DC}"/>
              </a:ext>
            </a:extLst>
          </p:cNvPr>
          <p:cNvSpPr>
            <a:spLocks noGrp="1"/>
          </p:cNvSpPr>
          <p:nvPr>
            <p:ph idx="1"/>
          </p:nvPr>
        </p:nvSpPr>
        <p:spPr>
          <a:xfrm>
            <a:off x="545387" y="1790715"/>
            <a:ext cx="8860561" cy="3880773"/>
          </a:xfrm>
        </p:spPr>
        <p:txBody>
          <a:bodyPr/>
          <a:lstStyle/>
          <a:p>
            <a:r>
              <a:rPr lang="en-GB" sz="2800" b="1" dirty="0"/>
              <a:t>All people, at all times, have physical, social and economic access to sufficient safe and nutritious food to meet their dietary needs and food preferences for an active and healthy life.</a:t>
            </a:r>
          </a:p>
          <a:p>
            <a:pPr marL="0" indent="0" algn="r">
              <a:spcBef>
                <a:spcPts val="0"/>
              </a:spcBef>
              <a:buNone/>
            </a:pPr>
            <a:r>
              <a:rPr lang="en-GB" sz="2800" b="1" dirty="0"/>
              <a:t>                                               </a:t>
            </a:r>
            <a:r>
              <a:rPr lang="en-GB" sz="2000" b="1" dirty="0"/>
              <a:t>(World Food Summit 1996) </a:t>
            </a:r>
            <a:endParaRPr lang="de-DE" sz="2000" dirty="0"/>
          </a:p>
          <a:p>
            <a:r>
              <a:rPr lang="en-GB" sz="2800" b="1" dirty="0"/>
              <a:t>End hunger, achieve food security and improved nutrition and promote sustainable agriculture.</a:t>
            </a:r>
            <a:endParaRPr lang="de-DE" sz="2800" b="1" dirty="0"/>
          </a:p>
          <a:p>
            <a:pPr marL="0" indent="0" algn="r">
              <a:buNone/>
            </a:pPr>
            <a:r>
              <a:rPr lang="de-DE" b="1" dirty="0"/>
              <a:t>(</a:t>
            </a:r>
            <a:r>
              <a:rPr lang="de-DE" b="1" dirty="0" err="1"/>
              <a:t>Sustainable</a:t>
            </a:r>
            <a:r>
              <a:rPr lang="de-DE" b="1" dirty="0"/>
              <a:t> Development Goal 2) </a:t>
            </a:r>
          </a:p>
        </p:txBody>
      </p:sp>
    </p:spTree>
    <p:extLst>
      <p:ext uri="{BB962C8B-B14F-4D97-AF65-F5344CB8AC3E}">
        <p14:creationId xmlns:p14="http://schemas.microsoft.com/office/powerpoint/2010/main" val="41517921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DFBE228-CDC5-4DFE-83B5-B3690264CB6A}"/>
              </a:ext>
            </a:extLst>
          </p:cNvPr>
          <p:cNvSpPr>
            <a:spLocks noGrp="1"/>
          </p:cNvSpPr>
          <p:nvPr>
            <p:ph type="title"/>
          </p:nvPr>
        </p:nvSpPr>
        <p:spPr>
          <a:xfrm>
            <a:off x="575144" y="344558"/>
            <a:ext cx="8596668" cy="1208940"/>
          </a:xfrm>
        </p:spPr>
        <p:txBody>
          <a:bodyPr>
            <a:noAutofit/>
          </a:bodyPr>
          <a:lstStyle/>
          <a:p>
            <a:pPr algn="ctr"/>
            <a:r>
              <a:rPr lang="de-DE" sz="4000" dirty="0"/>
              <a:t>The 4 </a:t>
            </a:r>
            <a:r>
              <a:rPr lang="de-DE" sz="4000" dirty="0" err="1"/>
              <a:t>Conditions</a:t>
            </a:r>
            <a:r>
              <a:rPr lang="de-DE" sz="4000" dirty="0"/>
              <a:t>* </a:t>
            </a:r>
            <a:r>
              <a:rPr lang="de-DE" sz="4000" dirty="0" err="1"/>
              <a:t>of</a:t>
            </a:r>
            <a:r>
              <a:rPr lang="de-DE" sz="4000" dirty="0"/>
              <a:t> Food Security</a:t>
            </a:r>
            <a:br>
              <a:rPr lang="de-DE" dirty="0"/>
            </a:br>
            <a:r>
              <a:rPr lang="en-GB" sz="2400" dirty="0">
                <a:solidFill>
                  <a:srgbClr val="92D050"/>
                </a:solidFill>
              </a:rPr>
              <a:t>* also called: aspects, dimensions or pillars of food security</a:t>
            </a:r>
            <a:br>
              <a:rPr lang="de-DE" dirty="0">
                <a:solidFill>
                  <a:srgbClr val="92D050"/>
                </a:solidFill>
              </a:rPr>
            </a:br>
            <a:endParaRPr lang="de-DE" dirty="0"/>
          </a:p>
        </p:txBody>
      </p:sp>
      <p:sp>
        <p:nvSpPr>
          <p:cNvPr id="3" name="Inhaltsplatzhalter 2">
            <a:extLst>
              <a:ext uri="{FF2B5EF4-FFF2-40B4-BE49-F238E27FC236}">
                <a16:creationId xmlns:a16="http://schemas.microsoft.com/office/drawing/2014/main" id="{4BBDAA9D-BA4B-44E1-B1A7-582947165DD5}"/>
              </a:ext>
            </a:extLst>
          </p:cNvPr>
          <p:cNvSpPr>
            <a:spLocks noGrp="1"/>
          </p:cNvSpPr>
          <p:nvPr>
            <p:ph idx="1"/>
          </p:nvPr>
        </p:nvSpPr>
        <p:spPr>
          <a:xfrm>
            <a:off x="695725" y="1768509"/>
            <a:ext cx="8989255" cy="4642339"/>
          </a:xfrm>
        </p:spPr>
        <p:txBody>
          <a:bodyPr>
            <a:normAutofit lnSpcReduction="10000"/>
          </a:bodyPr>
          <a:lstStyle/>
          <a:p>
            <a:pPr lvl="0"/>
            <a:r>
              <a:rPr lang="en-GB" sz="2800" dirty="0"/>
              <a:t>Sufficient</a:t>
            </a:r>
            <a:r>
              <a:rPr lang="en-GB" sz="2800" b="1" dirty="0"/>
              <a:t> AVAILABILITY </a:t>
            </a:r>
            <a:r>
              <a:rPr lang="en-GB" sz="2800" dirty="0"/>
              <a:t>of food</a:t>
            </a:r>
            <a:endParaRPr lang="de-DE" sz="2800" dirty="0"/>
          </a:p>
          <a:p>
            <a:pPr lvl="0"/>
            <a:r>
              <a:rPr lang="en-GB" sz="2800" dirty="0"/>
              <a:t>Adequate</a:t>
            </a:r>
            <a:r>
              <a:rPr lang="en-GB" sz="2800" b="1" dirty="0"/>
              <a:t> ACCESS </a:t>
            </a:r>
            <a:r>
              <a:rPr lang="en-GB" sz="2800" dirty="0"/>
              <a:t>to food</a:t>
            </a:r>
            <a:endParaRPr lang="de-DE" sz="2800" dirty="0"/>
          </a:p>
          <a:p>
            <a:pPr lvl="0"/>
            <a:r>
              <a:rPr lang="en-GB" sz="2800" dirty="0"/>
              <a:t>Effective </a:t>
            </a:r>
            <a:r>
              <a:rPr lang="en-GB" sz="2800" b="1" dirty="0"/>
              <a:t>UTILISATION </a:t>
            </a:r>
            <a:r>
              <a:rPr lang="en-GB" sz="2800" dirty="0"/>
              <a:t>of the food consumed</a:t>
            </a:r>
            <a:r>
              <a:rPr lang="en-GB" sz="2800" b="1" dirty="0"/>
              <a:t> </a:t>
            </a:r>
            <a:endParaRPr lang="de-DE" sz="2800" dirty="0"/>
          </a:p>
          <a:p>
            <a:pPr lvl="0"/>
            <a:r>
              <a:rPr lang="en-GB" sz="2800" b="1" dirty="0"/>
              <a:t>STABILITY </a:t>
            </a:r>
            <a:r>
              <a:rPr lang="en-GB" sz="2800" dirty="0"/>
              <a:t>of food supplies, access and utilisation</a:t>
            </a:r>
            <a:endParaRPr lang="de-DE" sz="2800" dirty="0"/>
          </a:p>
          <a:p>
            <a:pPr marL="0" indent="0">
              <a:buNone/>
            </a:pPr>
            <a:r>
              <a:rPr lang="en-GB" dirty="0"/>
              <a:t> </a:t>
            </a:r>
            <a:endParaRPr lang="de-DE" dirty="0"/>
          </a:p>
          <a:p>
            <a:r>
              <a:rPr lang="en-GB" sz="2400" dirty="0"/>
              <a:t>A state of </a:t>
            </a:r>
            <a:r>
              <a:rPr lang="en-GB" sz="2400" b="1" dirty="0"/>
              <a:t>food security</a:t>
            </a:r>
            <a:r>
              <a:rPr lang="en-GB" sz="2400" dirty="0"/>
              <a:t> requires that </a:t>
            </a:r>
            <a:r>
              <a:rPr lang="en-GB" sz="2400" b="1" dirty="0"/>
              <a:t>all four conditions</a:t>
            </a:r>
            <a:r>
              <a:rPr lang="en-GB" sz="2400" dirty="0"/>
              <a:t> are simultaneously met.  </a:t>
            </a:r>
            <a:endParaRPr lang="de-DE" sz="2400" dirty="0"/>
          </a:p>
          <a:p>
            <a:r>
              <a:rPr lang="en-GB" sz="2400" b="1" dirty="0"/>
              <a:t>Food insecurity</a:t>
            </a:r>
            <a:r>
              <a:rPr lang="en-GB" sz="2400" dirty="0"/>
              <a:t> exists if only</a:t>
            </a:r>
            <a:r>
              <a:rPr lang="en-GB" sz="2400" b="1" dirty="0"/>
              <a:t> one </a:t>
            </a:r>
            <a:r>
              <a:rPr lang="en-GB" sz="2400" dirty="0"/>
              <a:t>of the conditions</a:t>
            </a:r>
            <a:r>
              <a:rPr lang="en-GB" sz="2400" b="1" dirty="0"/>
              <a:t> </a:t>
            </a:r>
            <a:r>
              <a:rPr lang="en-GB" sz="2400" dirty="0"/>
              <a:t>is not fulfilled. The food situation in many developing countries is characterised by deficiencies with regard to several of these aspects</a:t>
            </a:r>
            <a:r>
              <a:rPr lang="en-GB" sz="2200" dirty="0"/>
              <a:t>.</a:t>
            </a:r>
          </a:p>
          <a:p>
            <a:endParaRPr lang="en-GB" sz="2200" dirty="0"/>
          </a:p>
          <a:p>
            <a:endParaRPr lang="de-DE" dirty="0"/>
          </a:p>
        </p:txBody>
      </p:sp>
    </p:spTree>
    <p:extLst>
      <p:ext uri="{BB962C8B-B14F-4D97-AF65-F5344CB8AC3E}">
        <p14:creationId xmlns:p14="http://schemas.microsoft.com/office/powerpoint/2010/main" val="1642169819"/>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nextCondLst>
                <p:cond evt="onClick" delay="0">
                  <p:tgtEl>
                    <p:spTgt spid="2"/>
                  </p:tgtEl>
                </p:cond>
              </p:nextCondLst>
            </p:seq>
            <p:seq concurrent="1" nextAc="seek">
              <p:cTn id="7" restart="whenNotActive" fill="hold" evtFilter="cancelBubble" nodeType="interactiveSeq">
                <p:stCondLst>
                  <p:cond evt="onClick" delay="0">
                    <p:tgtEl>
                      <p:spTgt spid="3"/>
                    </p:tgtEl>
                  </p:cond>
                </p:stCondLst>
                <p:endSync evt="end" delay="0">
                  <p:rtn val="all"/>
                </p:endSync>
                <p:childTnLst>
                  <p:par>
                    <p:cTn id="8" fill="hold">
                      <p:stCondLst>
                        <p:cond delay="0"/>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nextCondLst>
                <p:cond evt="onClick" delay="0">
                  <p:tgtEl>
                    <p:spTgt spid="3"/>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237798-7164-4110-88F9-3893B5DC9364}"/>
              </a:ext>
            </a:extLst>
          </p:cNvPr>
          <p:cNvSpPr>
            <a:spLocks noGrp="1"/>
          </p:cNvSpPr>
          <p:nvPr>
            <p:ph type="title"/>
          </p:nvPr>
        </p:nvSpPr>
        <p:spPr>
          <a:xfrm>
            <a:off x="677334" y="609600"/>
            <a:ext cx="8596668" cy="712763"/>
          </a:xfrm>
        </p:spPr>
        <p:txBody>
          <a:bodyPr/>
          <a:lstStyle/>
          <a:p>
            <a:pPr algn="ctr"/>
            <a:r>
              <a:rPr lang="de-DE" dirty="0"/>
              <a:t>Food (In-)Security Scenarios</a:t>
            </a:r>
          </a:p>
        </p:txBody>
      </p:sp>
      <p:sp>
        <p:nvSpPr>
          <p:cNvPr id="4" name="Rectangle 2">
            <a:extLst>
              <a:ext uri="{FF2B5EF4-FFF2-40B4-BE49-F238E27FC236}">
                <a16:creationId xmlns:a16="http://schemas.microsoft.com/office/drawing/2014/main" id="{04C5355D-83AE-4A47-A605-83CE95C630A2}"/>
              </a:ext>
            </a:extLst>
          </p:cNvPr>
          <p:cNvSpPr>
            <a:spLocks noChangeArrowheads="1"/>
          </p:cNvSpPr>
          <p:nvPr/>
        </p:nvSpPr>
        <p:spPr bwMode="auto">
          <a:xfrm flipV="1">
            <a:off x="-3430994" y="3094890"/>
            <a:ext cx="24132101" cy="57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graphicFrame>
        <p:nvGraphicFramePr>
          <p:cNvPr id="5" name="Objekt 4">
            <a:extLst>
              <a:ext uri="{FF2B5EF4-FFF2-40B4-BE49-F238E27FC236}">
                <a16:creationId xmlns:a16="http://schemas.microsoft.com/office/drawing/2014/main" id="{8B1EF186-FECF-4FE0-B9CC-D1933B88A12C}"/>
              </a:ext>
            </a:extLst>
          </p:cNvPr>
          <p:cNvGraphicFramePr>
            <a:graphicFrameLocks noChangeAspect="1"/>
          </p:cNvGraphicFramePr>
          <p:nvPr>
            <p:extLst>
              <p:ext uri="{D42A27DB-BD31-4B8C-83A1-F6EECF244321}">
                <p14:modId xmlns:p14="http://schemas.microsoft.com/office/powerpoint/2010/main" val="1626144121"/>
              </p:ext>
            </p:extLst>
          </p:nvPr>
        </p:nvGraphicFramePr>
        <p:xfrm>
          <a:off x="924107" y="1646908"/>
          <a:ext cx="8596667" cy="4791585"/>
        </p:xfrm>
        <a:graphic>
          <a:graphicData uri="http://schemas.openxmlformats.org/presentationml/2006/ole">
            <mc:AlternateContent xmlns:mc="http://schemas.openxmlformats.org/markup-compatibility/2006">
              <mc:Choice xmlns:v="urn:schemas-microsoft-com:vml" Requires="v">
                <p:oleObj spid="_x0000_s1115" name="Slide" r:id="rId3" imgW="519815" imgH="388578" progId="PowerPoint.Slide.12">
                  <p:embed/>
                </p:oleObj>
              </mc:Choice>
              <mc:Fallback>
                <p:oleObj name="Slide" r:id="rId3" imgW="519815" imgH="388578" progId="PowerPoint.Slide.12">
                  <p:embed/>
                  <p:pic>
                    <p:nvPicPr>
                      <p:cNvPr id="0" name="Object 1"/>
                      <p:cNvPicPr>
                        <a:picLocks noChangeAspect="1" noChangeArrowheads="1"/>
                      </p:cNvPicPr>
                      <p:nvPr/>
                    </p:nvPicPr>
                    <p:blipFill>
                      <a:blip r:embed="rId4"/>
                      <a:srcRect t="16473" b="9038"/>
                      <a:stretch>
                        <a:fillRect/>
                      </a:stretch>
                    </p:blipFill>
                    <p:spPr bwMode="auto">
                      <a:xfrm>
                        <a:off x="924107" y="1646908"/>
                        <a:ext cx="8596667" cy="4791585"/>
                      </a:xfrm>
                      <a:prstGeom prst="rect">
                        <a:avLst/>
                      </a:prstGeom>
                      <a:noFill/>
                    </p:spPr>
                  </p:pic>
                </p:oleObj>
              </mc:Fallback>
            </mc:AlternateContent>
          </a:graphicData>
        </a:graphic>
      </p:graphicFrame>
    </p:spTree>
    <p:extLst>
      <p:ext uri="{BB962C8B-B14F-4D97-AF65-F5344CB8AC3E}">
        <p14:creationId xmlns:p14="http://schemas.microsoft.com/office/powerpoint/2010/main" val="3967392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57BED19-DF8A-4774-AB8E-F35979638DF9}"/>
              </a:ext>
            </a:extLst>
          </p:cNvPr>
          <p:cNvSpPr>
            <a:spLocks noGrp="1"/>
          </p:cNvSpPr>
          <p:nvPr>
            <p:ph type="title"/>
          </p:nvPr>
        </p:nvSpPr>
        <p:spPr>
          <a:xfrm>
            <a:off x="677334" y="300037"/>
            <a:ext cx="8596668" cy="1390650"/>
          </a:xfrm>
        </p:spPr>
        <p:txBody>
          <a:bodyPr/>
          <a:lstStyle/>
          <a:p>
            <a:pPr algn="ctr"/>
            <a:r>
              <a:rPr lang="de-DE" dirty="0" err="1"/>
              <a:t>Preparing</a:t>
            </a:r>
            <a:r>
              <a:rPr lang="de-DE" dirty="0"/>
              <a:t> Food Security </a:t>
            </a:r>
            <a:r>
              <a:rPr lang="de-DE" dirty="0" err="1"/>
              <a:t>Policies</a:t>
            </a:r>
            <a:r>
              <a:rPr lang="de-DE" dirty="0"/>
              <a:t>, </a:t>
            </a:r>
            <a:r>
              <a:rPr lang="de-DE" dirty="0" err="1"/>
              <a:t>Strategies</a:t>
            </a:r>
            <a:r>
              <a:rPr lang="de-DE" dirty="0"/>
              <a:t> and Programmes</a:t>
            </a:r>
          </a:p>
        </p:txBody>
      </p:sp>
      <p:sp>
        <p:nvSpPr>
          <p:cNvPr id="3" name="Inhaltsplatzhalter 2">
            <a:extLst>
              <a:ext uri="{FF2B5EF4-FFF2-40B4-BE49-F238E27FC236}">
                <a16:creationId xmlns:a16="http://schemas.microsoft.com/office/drawing/2014/main" id="{FF917A8E-3D8A-438F-BCA3-9209A71827EA}"/>
              </a:ext>
            </a:extLst>
          </p:cNvPr>
          <p:cNvSpPr>
            <a:spLocks noGrp="1"/>
          </p:cNvSpPr>
          <p:nvPr>
            <p:ph idx="1"/>
          </p:nvPr>
        </p:nvSpPr>
        <p:spPr>
          <a:xfrm>
            <a:off x="481781" y="1499508"/>
            <a:ext cx="9164608" cy="5058455"/>
          </a:xfrm>
          <a:noFill/>
        </p:spPr>
        <p:txBody>
          <a:bodyPr>
            <a:normAutofit/>
          </a:bodyPr>
          <a:lstStyle/>
          <a:p>
            <a:pPr marL="0" indent="0">
              <a:buNone/>
            </a:pPr>
            <a:r>
              <a:rPr lang="de-DE" sz="3200" dirty="0"/>
              <a:t>Food </a:t>
            </a:r>
            <a:r>
              <a:rPr lang="de-DE" sz="3200" dirty="0" err="1"/>
              <a:t>security</a:t>
            </a:r>
            <a:r>
              <a:rPr lang="de-DE" sz="3200" dirty="0"/>
              <a:t> </a:t>
            </a:r>
            <a:r>
              <a:rPr lang="de-DE" sz="3200" dirty="0" err="1"/>
              <a:t>policies</a:t>
            </a:r>
            <a:r>
              <a:rPr lang="de-DE" sz="3200" dirty="0"/>
              <a:t>, </a:t>
            </a:r>
            <a:r>
              <a:rPr lang="de-DE" sz="3200" dirty="0" err="1"/>
              <a:t>strategies</a:t>
            </a:r>
            <a:r>
              <a:rPr lang="de-DE" sz="3200" dirty="0"/>
              <a:t> and </a:t>
            </a:r>
            <a:r>
              <a:rPr lang="de-DE" sz="3200" dirty="0" err="1"/>
              <a:t>programmes</a:t>
            </a:r>
            <a:r>
              <a:rPr lang="de-DE" sz="3200" dirty="0"/>
              <a:t> </a:t>
            </a:r>
            <a:r>
              <a:rPr lang="de-DE" sz="3200" dirty="0" err="1"/>
              <a:t>have</a:t>
            </a:r>
            <a:r>
              <a:rPr lang="de-DE" sz="3200" dirty="0"/>
              <a:t> </a:t>
            </a:r>
            <a:r>
              <a:rPr lang="de-DE" sz="3200" dirty="0" err="1"/>
              <a:t>to</a:t>
            </a:r>
            <a:r>
              <a:rPr lang="de-DE" sz="3200" dirty="0"/>
              <a:t> </a:t>
            </a:r>
            <a:r>
              <a:rPr lang="de-DE" sz="3200" dirty="0" err="1"/>
              <a:t>address</a:t>
            </a:r>
            <a:r>
              <a:rPr lang="de-DE" sz="3200" dirty="0"/>
              <a:t> </a:t>
            </a:r>
            <a:r>
              <a:rPr lang="de-DE" sz="3200" dirty="0" err="1"/>
              <a:t>those</a:t>
            </a:r>
            <a:r>
              <a:rPr lang="de-DE" sz="3200" dirty="0"/>
              <a:t> </a:t>
            </a:r>
            <a:r>
              <a:rPr lang="de-DE" sz="3200" dirty="0" err="1"/>
              <a:t>issues</a:t>
            </a:r>
            <a:r>
              <a:rPr lang="de-DE" sz="3200" dirty="0"/>
              <a:t> </a:t>
            </a:r>
            <a:r>
              <a:rPr lang="de-DE" sz="3200" dirty="0" err="1"/>
              <a:t>that</a:t>
            </a:r>
            <a:r>
              <a:rPr lang="de-DE" sz="3200" dirty="0"/>
              <a:t> </a:t>
            </a:r>
            <a:r>
              <a:rPr lang="de-DE" sz="3200" dirty="0" err="1"/>
              <a:t>are</a:t>
            </a:r>
            <a:r>
              <a:rPr lang="de-DE" sz="3200" dirty="0"/>
              <a:t> </a:t>
            </a:r>
          </a:p>
          <a:p>
            <a:r>
              <a:rPr lang="de-DE" sz="3200" dirty="0" err="1"/>
              <a:t>causing</a:t>
            </a:r>
            <a:r>
              <a:rPr lang="de-DE" sz="3200" dirty="0"/>
              <a:t> </a:t>
            </a:r>
            <a:r>
              <a:rPr lang="de-DE" sz="3200" dirty="0" err="1"/>
              <a:t>or</a:t>
            </a:r>
            <a:r>
              <a:rPr lang="de-DE" sz="3200" dirty="0"/>
              <a:t> </a:t>
            </a:r>
            <a:r>
              <a:rPr lang="de-DE" sz="3200" dirty="0" err="1"/>
              <a:t>aggravating</a:t>
            </a:r>
            <a:r>
              <a:rPr lang="de-DE" sz="3200" dirty="0"/>
              <a:t> </a:t>
            </a:r>
            <a:r>
              <a:rPr lang="de-DE" sz="3200" dirty="0" err="1"/>
              <a:t>food</a:t>
            </a:r>
            <a:r>
              <a:rPr lang="de-DE" sz="3200" dirty="0"/>
              <a:t> </a:t>
            </a:r>
            <a:r>
              <a:rPr lang="de-DE" sz="3200" dirty="0" err="1"/>
              <a:t>insecurity</a:t>
            </a:r>
            <a:r>
              <a:rPr lang="de-DE" sz="3200" dirty="0"/>
              <a:t>,</a:t>
            </a:r>
          </a:p>
          <a:p>
            <a:r>
              <a:rPr lang="de-DE" sz="3200" dirty="0" err="1"/>
              <a:t>critical</a:t>
            </a:r>
            <a:r>
              <a:rPr lang="de-DE" sz="3200" dirty="0"/>
              <a:t> </a:t>
            </a:r>
            <a:r>
              <a:rPr lang="de-DE" sz="3200" dirty="0" err="1"/>
              <a:t>for</a:t>
            </a:r>
            <a:r>
              <a:rPr lang="de-DE" sz="3200" dirty="0"/>
              <a:t> </a:t>
            </a:r>
            <a:r>
              <a:rPr lang="de-DE" sz="3200" dirty="0" err="1"/>
              <a:t>achieving</a:t>
            </a:r>
            <a:r>
              <a:rPr lang="de-DE" sz="3200" dirty="0"/>
              <a:t> </a:t>
            </a:r>
            <a:r>
              <a:rPr lang="de-DE" sz="3200" dirty="0" err="1"/>
              <a:t>food</a:t>
            </a:r>
            <a:r>
              <a:rPr lang="de-DE" sz="3200" dirty="0"/>
              <a:t> </a:t>
            </a:r>
            <a:r>
              <a:rPr lang="de-DE" sz="3200" dirty="0" err="1"/>
              <a:t>security</a:t>
            </a:r>
            <a:r>
              <a:rPr lang="de-DE" sz="3200" dirty="0"/>
              <a:t>.</a:t>
            </a:r>
          </a:p>
          <a:p>
            <a:pPr marL="0" indent="0">
              <a:spcBef>
                <a:spcPts val="1200"/>
              </a:spcBef>
              <a:buNone/>
            </a:pPr>
            <a:r>
              <a:rPr lang="de-DE" sz="2800" dirty="0"/>
              <a:t>In </a:t>
            </a:r>
            <a:r>
              <a:rPr lang="de-DE" sz="2800" dirty="0" err="1"/>
              <a:t>preparing</a:t>
            </a:r>
            <a:r>
              <a:rPr lang="de-DE" sz="2800" dirty="0"/>
              <a:t> </a:t>
            </a:r>
            <a:r>
              <a:rPr lang="de-DE" sz="2800" dirty="0" err="1"/>
              <a:t>food</a:t>
            </a:r>
            <a:r>
              <a:rPr lang="de-DE" sz="2800" dirty="0"/>
              <a:t> </a:t>
            </a:r>
            <a:r>
              <a:rPr lang="de-DE" sz="2800" dirty="0" err="1"/>
              <a:t>security</a:t>
            </a:r>
            <a:r>
              <a:rPr lang="de-DE" sz="2800" dirty="0"/>
              <a:t>  </a:t>
            </a:r>
            <a:r>
              <a:rPr lang="de-DE" sz="2800" dirty="0" err="1"/>
              <a:t>policies</a:t>
            </a:r>
            <a:r>
              <a:rPr lang="de-DE" sz="2800" dirty="0"/>
              <a:t>, </a:t>
            </a:r>
            <a:r>
              <a:rPr lang="de-DE" sz="2800" dirty="0" err="1"/>
              <a:t>strategies</a:t>
            </a:r>
            <a:r>
              <a:rPr lang="de-DE" sz="2800" dirty="0"/>
              <a:t> </a:t>
            </a:r>
            <a:r>
              <a:rPr lang="de-DE" sz="2800" dirty="0" err="1"/>
              <a:t>or</a:t>
            </a:r>
            <a:r>
              <a:rPr lang="de-DE" sz="2800" dirty="0"/>
              <a:t> </a:t>
            </a:r>
            <a:r>
              <a:rPr lang="de-DE" sz="2800" dirty="0" err="1"/>
              <a:t>programmes</a:t>
            </a:r>
            <a:r>
              <a:rPr lang="de-DE" sz="2800" dirty="0"/>
              <a:t> </a:t>
            </a:r>
            <a:r>
              <a:rPr lang="de-DE" sz="2800" dirty="0" err="1"/>
              <a:t>for</a:t>
            </a:r>
            <a:r>
              <a:rPr lang="de-DE" sz="2800" dirty="0"/>
              <a:t> a </a:t>
            </a:r>
            <a:r>
              <a:rPr lang="de-DE" sz="2800" dirty="0" err="1"/>
              <a:t>specific</a:t>
            </a:r>
            <a:r>
              <a:rPr lang="de-DE" sz="2800" dirty="0"/>
              <a:t> </a:t>
            </a:r>
            <a:r>
              <a:rPr lang="de-DE" sz="2800" dirty="0" err="1"/>
              <a:t>country</a:t>
            </a:r>
            <a:r>
              <a:rPr lang="de-DE" sz="2800" dirty="0"/>
              <a:t>, </a:t>
            </a:r>
            <a:r>
              <a:rPr lang="de-DE" sz="2800" dirty="0" err="1"/>
              <a:t>one</a:t>
            </a:r>
            <a:r>
              <a:rPr lang="de-DE" sz="2800" dirty="0"/>
              <a:t> </a:t>
            </a:r>
            <a:r>
              <a:rPr lang="de-DE" sz="2800" dirty="0" err="1"/>
              <a:t>has</a:t>
            </a:r>
            <a:r>
              <a:rPr lang="de-DE" sz="2800" dirty="0"/>
              <a:t> </a:t>
            </a:r>
            <a:r>
              <a:rPr lang="de-DE" sz="2800" dirty="0" err="1"/>
              <a:t>to</a:t>
            </a:r>
            <a:r>
              <a:rPr lang="de-DE" sz="2800" dirty="0"/>
              <a:t> </a:t>
            </a:r>
            <a:r>
              <a:rPr lang="de-DE" sz="2800" dirty="0" err="1"/>
              <a:t>start</a:t>
            </a:r>
            <a:r>
              <a:rPr lang="de-DE" sz="2800" dirty="0"/>
              <a:t> </a:t>
            </a:r>
            <a:r>
              <a:rPr lang="de-DE" sz="2800" dirty="0" err="1"/>
              <a:t>from</a:t>
            </a:r>
            <a:r>
              <a:rPr lang="de-DE" sz="2800" dirty="0"/>
              <a:t> a </a:t>
            </a:r>
            <a:r>
              <a:rPr lang="de-DE" sz="2800" dirty="0" err="1"/>
              <a:t>situation</a:t>
            </a:r>
            <a:r>
              <a:rPr lang="de-DE" sz="2800" dirty="0"/>
              <a:t> </a:t>
            </a:r>
            <a:r>
              <a:rPr lang="de-DE" sz="2800" dirty="0" err="1"/>
              <a:t>analysis</a:t>
            </a:r>
            <a:r>
              <a:rPr lang="de-DE" sz="2800" dirty="0"/>
              <a:t>, </a:t>
            </a:r>
            <a:r>
              <a:rPr lang="de-DE" sz="2800" dirty="0" err="1"/>
              <a:t>identifying</a:t>
            </a:r>
            <a:r>
              <a:rPr lang="de-DE" sz="2800" dirty="0"/>
              <a:t> </a:t>
            </a:r>
            <a:r>
              <a:rPr lang="de-DE" sz="2800" dirty="0" err="1"/>
              <a:t>the</a:t>
            </a:r>
            <a:r>
              <a:rPr lang="de-DE" sz="2800" dirty="0"/>
              <a:t> </a:t>
            </a:r>
            <a:r>
              <a:rPr lang="de-DE" sz="2800" dirty="0" err="1"/>
              <a:t>specific</a:t>
            </a:r>
            <a:r>
              <a:rPr lang="de-DE" sz="2800" dirty="0"/>
              <a:t> </a:t>
            </a:r>
            <a:r>
              <a:rPr lang="de-DE" sz="2800" b="1" i="1" dirty="0" err="1">
                <a:solidFill>
                  <a:schemeClr val="tx1"/>
                </a:solidFill>
              </a:rPr>
              <a:t>constraints</a:t>
            </a:r>
            <a:r>
              <a:rPr lang="de-DE" sz="2800" b="1" i="1" dirty="0">
                <a:solidFill>
                  <a:schemeClr val="tx1"/>
                </a:solidFill>
              </a:rPr>
              <a:t> and </a:t>
            </a:r>
            <a:r>
              <a:rPr lang="de-DE" sz="2800" b="1" i="1" dirty="0" err="1">
                <a:solidFill>
                  <a:schemeClr val="tx1"/>
                </a:solidFill>
              </a:rPr>
              <a:t>challenges</a:t>
            </a:r>
            <a:r>
              <a:rPr lang="de-DE" sz="2800" b="1" i="1" dirty="0">
                <a:solidFill>
                  <a:schemeClr val="tx1"/>
                </a:solidFill>
              </a:rPr>
              <a:t> </a:t>
            </a:r>
            <a:r>
              <a:rPr lang="de-DE" sz="2800" dirty="0" err="1"/>
              <a:t>for</a:t>
            </a:r>
            <a:r>
              <a:rPr lang="de-DE" sz="2800" dirty="0"/>
              <a:t> </a:t>
            </a:r>
            <a:r>
              <a:rPr lang="de-DE" sz="2800" dirty="0" err="1"/>
              <a:t>food</a:t>
            </a:r>
            <a:r>
              <a:rPr lang="de-DE" sz="2800" dirty="0"/>
              <a:t> </a:t>
            </a:r>
            <a:r>
              <a:rPr lang="de-DE" sz="2800" dirty="0" err="1"/>
              <a:t>security</a:t>
            </a:r>
            <a:r>
              <a:rPr lang="de-DE" sz="2800" dirty="0"/>
              <a:t>. </a:t>
            </a:r>
          </a:p>
        </p:txBody>
      </p:sp>
    </p:spTree>
    <p:extLst>
      <p:ext uri="{BB962C8B-B14F-4D97-AF65-F5344CB8AC3E}">
        <p14:creationId xmlns:p14="http://schemas.microsoft.com/office/powerpoint/2010/main" val="1007291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mph" presetSubtype="0" fill="hold" nodeType="clickEffect">
                                  <p:stCondLst>
                                    <p:cond delay="0"/>
                                  </p:stCondLst>
                                  <p:childTnLst>
                                    <p:anim calcmode="discrete" valueType="str">
                                      <p:cBhvr override="childStyle">
                                        <p:cTn id="6" dur="2000" fill="hold"/>
                                        <p:tgtEl>
                                          <p:spTgt spid="3">
                                            <p:txEl>
                                              <p:pRg st="3" end="3"/>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75C350-D4D4-4FF4-A957-3BF7CF329184}"/>
              </a:ext>
            </a:extLst>
          </p:cNvPr>
          <p:cNvSpPr>
            <a:spLocks noGrp="1"/>
          </p:cNvSpPr>
          <p:nvPr>
            <p:ph type="title"/>
          </p:nvPr>
        </p:nvSpPr>
        <p:spPr>
          <a:xfrm>
            <a:off x="677334" y="342314"/>
            <a:ext cx="8596668" cy="1320800"/>
          </a:xfrm>
        </p:spPr>
        <p:txBody>
          <a:bodyPr/>
          <a:lstStyle/>
          <a:p>
            <a:pPr algn="ctr"/>
            <a:r>
              <a:rPr lang="de-DE" dirty="0" err="1"/>
              <a:t>Factors</a:t>
            </a:r>
            <a:r>
              <a:rPr lang="de-DE" dirty="0"/>
              <a:t> </a:t>
            </a:r>
            <a:r>
              <a:rPr lang="de-DE" dirty="0" err="1"/>
              <a:t>Causing</a:t>
            </a:r>
            <a:r>
              <a:rPr lang="de-DE"/>
              <a:t> and </a:t>
            </a:r>
            <a:r>
              <a:rPr lang="de-DE" dirty="0" err="1"/>
              <a:t>Aggravating</a:t>
            </a:r>
            <a:br>
              <a:rPr lang="de-DE" dirty="0"/>
            </a:br>
            <a:r>
              <a:rPr lang="de-DE" dirty="0"/>
              <a:t>Food </a:t>
            </a:r>
            <a:r>
              <a:rPr lang="en-US" dirty="0"/>
              <a:t>Insecurity</a:t>
            </a:r>
          </a:p>
        </p:txBody>
      </p:sp>
      <p:sp>
        <p:nvSpPr>
          <p:cNvPr id="6" name="Rectangle 22">
            <a:extLst>
              <a:ext uri="{FF2B5EF4-FFF2-40B4-BE49-F238E27FC236}">
                <a16:creationId xmlns:a16="http://schemas.microsoft.com/office/drawing/2014/main" id="{E81FB327-4BE6-424E-97EA-9BD84669A41B}"/>
              </a:ext>
            </a:extLst>
          </p:cNvPr>
          <p:cNvSpPr>
            <a:spLocks noChangeArrowheads="1"/>
          </p:cNvSpPr>
          <p:nvPr/>
        </p:nvSpPr>
        <p:spPr bwMode="auto">
          <a:xfrm>
            <a:off x="152400" y="-32266"/>
            <a:ext cx="318405" cy="790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3" name="Rectangle 98">
            <a:extLst>
              <a:ext uri="{FF2B5EF4-FFF2-40B4-BE49-F238E27FC236}">
                <a16:creationId xmlns:a16="http://schemas.microsoft.com/office/drawing/2014/main" id="{5085186E-B2D0-49E3-8119-A538927265D7}"/>
              </a:ext>
            </a:extLst>
          </p:cNvPr>
          <p:cNvSpPr>
            <a:spLocks noChangeArrowheads="1"/>
          </p:cNvSpPr>
          <p:nvPr/>
        </p:nvSpPr>
        <p:spPr bwMode="auto">
          <a:xfrm>
            <a:off x="3205089" y="166311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grpSp>
        <p:nvGrpSpPr>
          <p:cNvPr id="74" name="Zeichenbereich 2">
            <a:extLst>
              <a:ext uri="{FF2B5EF4-FFF2-40B4-BE49-F238E27FC236}">
                <a16:creationId xmlns:a16="http://schemas.microsoft.com/office/drawing/2014/main" id="{2AF35651-A399-4E93-BD9F-97100473B817}"/>
              </a:ext>
            </a:extLst>
          </p:cNvPr>
          <p:cNvGrpSpPr>
            <a:grpSpLocks/>
          </p:cNvGrpSpPr>
          <p:nvPr/>
        </p:nvGrpSpPr>
        <p:grpSpPr bwMode="auto">
          <a:xfrm>
            <a:off x="1143000" y="1663114"/>
            <a:ext cx="7487755" cy="5194886"/>
            <a:chOff x="1417" y="9186"/>
            <a:chExt cx="6971" cy="5012"/>
          </a:xfrm>
        </p:grpSpPr>
        <p:sp>
          <p:nvSpPr>
            <p:cNvPr id="75" name="AutoShape 97">
              <a:extLst>
                <a:ext uri="{FF2B5EF4-FFF2-40B4-BE49-F238E27FC236}">
                  <a16:creationId xmlns:a16="http://schemas.microsoft.com/office/drawing/2014/main" id="{F2AB6649-086A-4B77-AA0B-DBA6B1210A16}"/>
                </a:ext>
              </a:extLst>
            </p:cNvPr>
            <p:cNvSpPr>
              <a:spLocks noChangeAspect="1" noChangeArrowheads="1"/>
            </p:cNvSpPr>
            <p:nvPr/>
          </p:nvSpPr>
          <p:spPr bwMode="auto">
            <a:xfrm>
              <a:off x="1417" y="9186"/>
              <a:ext cx="6840" cy="5012"/>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76" name="Text Box 21">
              <a:extLst>
                <a:ext uri="{FF2B5EF4-FFF2-40B4-BE49-F238E27FC236}">
                  <a16:creationId xmlns:a16="http://schemas.microsoft.com/office/drawing/2014/main" id="{8081FD51-2BAC-41C4-BB48-3F8D79A4C02F}"/>
                </a:ext>
              </a:extLst>
            </p:cNvPr>
            <p:cNvSpPr txBox="1">
              <a:spLocks noChangeArrowheads="1"/>
            </p:cNvSpPr>
            <p:nvPr/>
          </p:nvSpPr>
          <p:spPr bwMode="auto">
            <a:xfrm>
              <a:off x="4294" y="9242"/>
              <a:ext cx="1143" cy="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70" tIns="24561" rIns="9670" bIns="24561"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de-DE" sz="16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Century Gothic" panose="020B0502020202020204" pitchFamily="34" charset="0"/>
                </a:rPr>
                <a:t>Poverty</a:t>
              </a:r>
              <a:endParaRPr kumimoji="0" lang="en-US" altLang="de-DE" sz="1600" b="0" i="0" u="none" strike="noStrike" cap="none" normalizeH="0" baseline="0" dirty="0">
                <a:ln>
                  <a:noFill/>
                </a:ln>
                <a:solidFill>
                  <a:schemeClr val="tx1"/>
                </a:solidFill>
                <a:effectLst/>
                <a:latin typeface="Arial" panose="020B0604020202020204" pitchFamily="34" charset="0"/>
              </a:endParaRPr>
            </a:p>
          </p:txBody>
        </p:sp>
        <p:grpSp>
          <p:nvGrpSpPr>
            <p:cNvPr id="77" name="Group 77">
              <a:extLst>
                <a:ext uri="{FF2B5EF4-FFF2-40B4-BE49-F238E27FC236}">
                  <a16:creationId xmlns:a16="http://schemas.microsoft.com/office/drawing/2014/main" id="{F05B76B2-12CE-4888-9C08-F01933C22FDF}"/>
                </a:ext>
              </a:extLst>
            </p:cNvPr>
            <p:cNvGrpSpPr>
              <a:grpSpLocks/>
            </p:cNvGrpSpPr>
            <p:nvPr/>
          </p:nvGrpSpPr>
          <p:grpSpPr bwMode="auto">
            <a:xfrm>
              <a:off x="1558" y="9392"/>
              <a:ext cx="6830" cy="4774"/>
              <a:chOff x="1558" y="9392"/>
              <a:chExt cx="6830" cy="4774"/>
            </a:xfrm>
          </p:grpSpPr>
          <p:sp>
            <p:nvSpPr>
              <p:cNvPr id="78" name="AutoShape 13">
                <a:extLst>
                  <a:ext uri="{FF2B5EF4-FFF2-40B4-BE49-F238E27FC236}">
                    <a16:creationId xmlns:a16="http://schemas.microsoft.com/office/drawing/2014/main" id="{02AC7CA2-B2EF-43C7-B3A3-B6ECBB2D7268}"/>
                  </a:ext>
                </a:extLst>
              </p:cNvPr>
              <p:cNvSpPr>
                <a:spLocks noChangeArrowheads="1"/>
              </p:cNvSpPr>
              <p:nvPr/>
            </p:nvSpPr>
            <p:spPr bwMode="auto">
              <a:xfrm rot="-5400000">
                <a:off x="4285" y="11545"/>
                <a:ext cx="1135" cy="2199"/>
              </a:xfrm>
              <a:prstGeom prst="rightArrow">
                <a:avLst>
                  <a:gd name="adj1" fmla="val 65880"/>
                  <a:gd name="adj2" fmla="val 25005"/>
                </a:avLst>
              </a:prstGeom>
              <a:solidFill>
                <a:srgbClr val="F4B083"/>
              </a:solidFill>
              <a:ln w="9525">
                <a:solidFill>
                  <a:srgbClr val="000000"/>
                </a:solidFill>
                <a:miter lim="800000"/>
                <a:headEnd/>
                <a:tailEnd/>
              </a:ln>
            </p:spPr>
            <p:txBody>
              <a:bodyPr vert="horz" wrap="square" lIns="52560" tIns="26280" rIns="52560" bIns="2628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de-DE" sz="700" b="0" i="0" u="none" strike="noStrike" cap="none" normalizeH="0" baseline="0">
                    <a:ln>
                      <a:noFill/>
                    </a:ln>
                    <a:solidFill>
                      <a:srgbClr val="000000"/>
                    </a:solidFill>
                    <a:effectLst/>
                    <a:latin typeface="Arial" panose="020B0604020202020204" pitchFamily="34" charset="0"/>
                    <a:ea typeface="Times New Roman" panose="02020603050405020304" pitchFamily="18" charset="0"/>
                    <a:cs typeface="Calibri" panose="020F0502020204030204" pitchFamily="34" charset="0"/>
                  </a:rPr>
                  <a:t>       </a:t>
                </a:r>
                <a:endParaRPr kumimoji="0" lang="en-US" altLang="de-DE" sz="11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de-DE" sz="1800" b="0" i="0" u="none" strike="noStrike" cap="none" normalizeH="0" baseline="0">
                  <a:ln>
                    <a:noFill/>
                  </a:ln>
                  <a:solidFill>
                    <a:schemeClr val="tx1"/>
                  </a:solidFill>
                  <a:effectLst/>
                  <a:latin typeface="Arial" panose="020B0604020202020204" pitchFamily="34" charset="0"/>
                </a:endParaRPr>
              </a:p>
            </p:txBody>
          </p:sp>
          <p:sp>
            <p:nvSpPr>
              <p:cNvPr id="79" name="AutoShape 14">
                <a:extLst>
                  <a:ext uri="{FF2B5EF4-FFF2-40B4-BE49-F238E27FC236}">
                    <a16:creationId xmlns:a16="http://schemas.microsoft.com/office/drawing/2014/main" id="{3B6A1516-59F5-43C5-8D26-7D35A29EAA57}"/>
                  </a:ext>
                </a:extLst>
              </p:cNvPr>
              <p:cNvSpPr>
                <a:spLocks noChangeArrowheads="1"/>
              </p:cNvSpPr>
              <p:nvPr/>
            </p:nvSpPr>
            <p:spPr bwMode="auto">
              <a:xfrm rot="5400000">
                <a:off x="4319" y="9067"/>
                <a:ext cx="1094" cy="2198"/>
              </a:xfrm>
              <a:prstGeom prst="rightArrow">
                <a:avLst>
                  <a:gd name="adj1" fmla="val 64750"/>
                  <a:gd name="adj2" fmla="val 28366"/>
                </a:avLst>
              </a:prstGeom>
              <a:solidFill>
                <a:srgbClr val="FFFF99"/>
              </a:solidFill>
              <a:ln w="9525">
                <a:solidFill>
                  <a:srgbClr val="000000"/>
                </a:solidFill>
                <a:miter lim="800000"/>
                <a:headEnd/>
                <a:tailEnd/>
              </a:ln>
            </p:spPr>
            <p:txBody>
              <a:bodyPr vert="horz" wrap="square" lIns="52560" tIns="26280" rIns="52560" bIns="2628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de-DE" sz="600" b="0" i="0" u="none" strike="noStrike" cap="none" normalizeH="0" baseline="0">
                    <a:ln>
                      <a:noFill/>
                    </a:ln>
                    <a:solidFill>
                      <a:srgbClr val="000000"/>
                    </a:solidFill>
                    <a:effectLst/>
                    <a:latin typeface="Arial" panose="020B0604020202020204" pitchFamily="34" charset="0"/>
                    <a:ea typeface="Times New Roman" panose="02020603050405020304" pitchFamily="18" charset="0"/>
                    <a:cs typeface="Century Gothic" panose="020B0502020202020204" pitchFamily="34" charset="0"/>
                  </a:rPr>
                  <a:t>     </a:t>
                </a:r>
                <a:endParaRPr kumimoji="0" lang="en-US" altLang="de-DE" sz="1800" b="0" i="0" u="none" strike="noStrike" cap="none" normalizeH="0" baseline="0">
                  <a:ln>
                    <a:noFill/>
                  </a:ln>
                  <a:solidFill>
                    <a:schemeClr val="tx1"/>
                  </a:solidFill>
                  <a:effectLst/>
                  <a:latin typeface="Arial" panose="020B0604020202020204" pitchFamily="34" charset="0"/>
                </a:endParaRPr>
              </a:p>
            </p:txBody>
          </p:sp>
          <p:sp>
            <p:nvSpPr>
              <p:cNvPr id="80" name="AutoShape 15">
                <a:extLst>
                  <a:ext uri="{FF2B5EF4-FFF2-40B4-BE49-F238E27FC236}">
                    <a16:creationId xmlns:a16="http://schemas.microsoft.com/office/drawing/2014/main" id="{01DBAF0D-BA90-40C5-AA5E-2EAA59914AB5}"/>
                  </a:ext>
                </a:extLst>
              </p:cNvPr>
              <p:cNvSpPr>
                <a:spLocks noChangeArrowheads="1"/>
              </p:cNvSpPr>
              <p:nvPr/>
            </p:nvSpPr>
            <p:spPr bwMode="auto">
              <a:xfrm>
                <a:off x="2730" y="10466"/>
                <a:ext cx="1313" cy="1858"/>
              </a:xfrm>
              <a:prstGeom prst="rightArrow">
                <a:avLst>
                  <a:gd name="adj1" fmla="val 59324"/>
                  <a:gd name="adj2" fmla="val 25569"/>
                </a:avLst>
              </a:prstGeom>
              <a:solidFill>
                <a:srgbClr val="CBF6AA"/>
              </a:solidFill>
              <a:ln w="9525">
                <a:solidFill>
                  <a:srgbClr val="000000"/>
                </a:solidFill>
                <a:miter lim="800000"/>
                <a:headEnd/>
                <a:tailEnd/>
              </a:ln>
            </p:spPr>
            <p:txBody>
              <a:bodyPr vert="horz" wrap="square" lIns="52560" tIns="26280" rIns="52560" bIns="26280" numCol="1" anchor="t" anchorCtr="0" compatLnSpc="1">
                <a:prstTxWarp prst="textNoShape">
                  <a:avLst/>
                </a:prstTxWarp>
              </a:bodyPr>
              <a:lstStyle/>
              <a:p>
                <a:endParaRPr lang="de-DE"/>
              </a:p>
            </p:txBody>
          </p:sp>
          <p:sp>
            <p:nvSpPr>
              <p:cNvPr id="81" name="Oval 16">
                <a:extLst>
                  <a:ext uri="{FF2B5EF4-FFF2-40B4-BE49-F238E27FC236}">
                    <a16:creationId xmlns:a16="http://schemas.microsoft.com/office/drawing/2014/main" id="{68BA105C-4A66-4489-A4EC-446F5DBC6917}"/>
                  </a:ext>
                </a:extLst>
              </p:cNvPr>
              <p:cNvSpPr>
                <a:spLocks noChangeArrowheads="1"/>
              </p:cNvSpPr>
              <p:nvPr/>
            </p:nvSpPr>
            <p:spPr bwMode="auto">
              <a:xfrm>
                <a:off x="4149" y="10790"/>
                <a:ext cx="1393" cy="1212"/>
              </a:xfrm>
              <a:prstGeom prst="ellipse">
                <a:avLst/>
              </a:prstGeom>
              <a:solidFill>
                <a:srgbClr val="FF0000"/>
              </a:solidFill>
              <a:ln w="9525">
                <a:solidFill>
                  <a:srgbClr val="000000"/>
                </a:solidFill>
                <a:round/>
                <a:headEnd/>
                <a:tailEnd/>
              </a:ln>
            </p:spPr>
            <p:txBody>
              <a:bodyPr vert="horz" wrap="square" lIns="49122" tIns="24561" rIns="49122" bIns="24561" numCol="1" anchor="t" anchorCtr="0" compatLnSpc="1">
                <a:prstTxWarp prst="textNoShape">
                  <a:avLst/>
                </a:prstTxWarp>
              </a:bodyPr>
              <a:lstStyle/>
              <a:p>
                <a:endParaRPr lang="de-DE"/>
              </a:p>
            </p:txBody>
          </p:sp>
          <p:sp>
            <p:nvSpPr>
              <p:cNvPr id="82" name="Text Box 17">
                <a:extLst>
                  <a:ext uri="{FF2B5EF4-FFF2-40B4-BE49-F238E27FC236}">
                    <a16:creationId xmlns:a16="http://schemas.microsoft.com/office/drawing/2014/main" id="{FA7E5DA8-A010-45FF-B9A8-3A7C5E3F9DBE}"/>
                  </a:ext>
                </a:extLst>
              </p:cNvPr>
              <p:cNvSpPr txBox="1">
                <a:spLocks noChangeArrowheads="1"/>
              </p:cNvSpPr>
              <p:nvPr/>
            </p:nvSpPr>
            <p:spPr bwMode="auto">
              <a:xfrm>
                <a:off x="4045" y="11073"/>
                <a:ext cx="1640" cy="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26280" rIns="0" bIns="2628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de-DE" sz="16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Century Gothic" panose="020B0502020202020204" pitchFamily="34" charset="0"/>
                  </a:rPr>
                  <a:t>FOOD</a:t>
                </a:r>
                <a:endParaRPr kumimoji="0" lang="en-US" altLang="de-DE" sz="16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de-DE" sz="16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INSECURITY</a:t>
                </a:r>
                <a:endParaRPr kumimoji="0" lang="en-US" altLang="de-DE" sz="16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83" name="Text Box 18">
                <a:extLst>
                  <a:ext uri="{FF2B5EF4-FFF2-40B4-BE49-F238E27FC236}">
                    <a16:creationId xmlns:a16="http://schemas.microsoft.com/office/drawing/2014/main" id="{240102A7-F4DB-4525-9D1B-29CF0EAA6AB8}"/>
                  </a:ext>
                </a:extLst>
              </p:cNvPr>
              <p:cNvSpPr txBox="1">
                <a:spLocks noChangeArrowheads="1"/>
              </p:cNvSpPr>
              <p:nvPr/>
            </p:nvSpPr>
            <p:spPr bwMode="auto">
              <a:xfrm>
                <a:off x="4177" y="13325"/>
                <a:ext cx="1336" cy="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de-DE" sz="1400" b="1" i="0" u="none" strike="noStrike" cap="none" normalizeH="0" baseline="0" dirty="0">
                    <a:ln>
                      <a:noFill/>
                    </a:ln>
                    <a:solidFill>
                      <a:srgbClr val="000000"/>
                    </a:solidFill>
                    <a:effectLst/>
                    <a:ea typeface="Times New Roman" panose="02020603050405020304" pitchFamily="18" charset="0"/>
                    <a:cs typeface="Century Gothic" panose="020B0502020202020204" pitchFamily="34" charset="0"/>
                  </a:rPr>
                  <a:t>Conflicts</a:t>
                </a:r>
                <a:br>
                  <a:rPr kumimoji="0" lang="en-US" altLang="de-DE" sz="1400" b="1" i="0" u="none" strike="noStrike" cap="none" normalizeH="0" baseline="0" dirty="0">
                    <a:ln>
                      <a:noFill/>
                    </a:ln>
                    <a:solidFill>
                      <a:srgbClr val="000000"/>
                    </a:solidFill>
                    <a:effectLst/>
                    <a:ea typeface="Times New Roman" panose="02020603050405020304" pitchFamily="18" charset="0"/>
                    <a:cs typeface="Century Gothic" panose="020B0502020202020204" pitchFamily="34" charset="0"/>
                  </a:rPr>
                </a:br>
                <a:r>
                  <a:rPr kumimoji="0" lang="en-US" altLang="de-DE" sz="1400" b="1" i="0" u="none" strike="noStrike" cap="none" normalizeH="0" baseline="0" dirty="0">
                    <a:ln>
                      <a:noFill/>
                    </a:ln>
                    <a:solidFill>
                      <a:srgbClr val="000000"/>
                    </a:solidFill>
                    <a:effectLst/>
                    <a:ea typeface="Times New Roman" panose="02020603050405020304" pitchFamily="18" charset="0"/>
                    <a:cs typeface="Century Gothic" panose="020B0502020202020204" pitchFamily="34" charset="0"/>
                  </a:rPr>
                  <a:t>Disasters</a:t>
                </a:r>
                <a:br>
                  <a:rPr kumimoji="0" lang="en-US" altLang="de-DE" sz="1400" b="1" i="0" u="none" strike="noStrike" cap="none" normalizeH="0" baseline="0" dirty="0">
                    <a:ln>
                      <a:noFill/>
                    </a:ln>
                    <a:solidFill>
                      <a:srgbClr val="000000"/>
                    </a:solidFill>
                    <a:effectLst/>
                    <a:ea typeface="Times New Roman" panose="02020603050405020304" pitchFamily="18" charset="0"/>
                    <a:cs typeface="Century Gothic" panose="020B0502020202020204" pitchFamily="34" charset="0"/>
                  </a:rPr>
                </a:br>
                <a:r>
                  <a:rPr kumimoji="0" lang="en-US" altLang="de-DE" sz="1400" b="1" i="0" u="none" strike="noStrike" cap="none" normalizeH="0" baseline="0" dirty="0">
                    <a:ln>
                      <a:noFill/>
                    </a:ln>
                    <a:solidFill>
                      <a:srgbClr val="000000"/>
                    </a:solidFill>
                    <a:effectLst/>
                    <a:ea typeface="Times New Roman" panose="02020603050405020304" pitchFamily="18" charset="0"/>
                    <a:cs typeface="Century Gothic" panose="020B0502020202020204" pitchFamily="34" charset="0"/>
                  </a:rPr>
                  <a:t>Climate change</a:t>
                </a:r>
                <a:endParaRPr kumimoji="0" lang="en-US" altLang="de-DE" sz="1400" b="0" i="0" u="none" strike="noStrike" cap="none" normalizeH="0" baseline="0" dirty="0">
                  <a:ln>
                    <a:noFill/>
                  </a:ln>
                  <a:solidFill>
                    <a:schemeClr val="tx1"/>
                  </a:solidFill>
                  <a:effectLst/>
                  <a:latin typeface="Arial" panose="020B0604020202020204" pitchFamily="34" charset="0"/>
                </a:endParaRPr>
              </a:p>
            </p:txBody>
          </p:sp>
          <p:sp>
            <p:nvSpPr>
              <p:cNvPr id="84" name="AutoShape 19">
                <a:extLst>
                  <a:ext uri="{FF2B5EF4-FFF2-40B4-BE49-F238E27FC236}">
                    <a16:creationId xmlns:a16="http://schemas.microsoft.com/office/drawing/2014/main" id="{219BB4BF-86D8-4867-9A39-376A8DE14F6C}"/>
                  </a:ext>
                </a:extLst>
              </p:cNvPr>
              <p:cNvSpPr>
                <a:spLocks noChangeArrowheads="1"/>
              </p:cNvSpPr>
              <p:nvPr/>
            </p:nvSpPr>
            <p:spPr bwMode="auto">
              <a:xfrm flipH="1">
                <a:off x="5629" y="10472"/>
                <a:ext cx="1456" cy="1831"/>
              </a:xfrm>
              <a:prstGeom prst="rightArrow">
                <a:avLst>
                  <a:gd name="adj1" fmla="val 61731"/>
                  <a:gd name="adj2" fmla="val 27551"/>
                </a:avLst>
              </a:prstGeom>
              <a:solidFill>
                <a:srgbClr val="B4C6E7"/>
              </a:solidFill>
              <a:ln w="9525">
                <a:solidFill>
                  <a:srgbClr val="000000"/>
                </a:solidFill>
                <a:miter lim="800000"/>
                <a:headEnd/>
                <a:tailEnd/>
              </a:ln>
            </p:spPr>
            <p:txBody>
              <a:bodyPr vert="horz" wrap="square" lIns="52560" tIns="26280" rIns="52560" bIns="26280" numCol="1" anchor="t" anchorCtr="0" compatLnSpc="1">
                <a:prstTxWarp prst="textNoShape">
                  <a:avLst/>
                </a:prstTxWarp>
              </a:bodyPr>
              <a:lstStyle/>
              <a:p>
                <a:endParaRPr lang="de-DE" dirty="0"/>
              </a:p>
            </p:txBody>
          </p:sp>
          <p:sp>
            <p:nvSpPr>
              <p:cNvPr id="85" name="Text Box 18">
                <a:extLst>
                  <a:ext uri="{FF2B5EF4-FFF2-40B4-BE49-F238E27FC236}">
                    <a16:creationId xmlns:a16="http://schemas.microsoft.com/office/drawing/2014/main" id="{3462C3AD-6DDC-4D7F-816C-94F60170A2D1}"/>
                  </a:ext>
                </a:extLst>
              </p:cNvPr>
              <p:cNvSpPr txBox="1">
                <a:spLocks noChangeArrowheads="1"/>
              </p:cNvSpPr>
              <p:nvPr/>
            </p:nvSpPr>
            <p:spPr bwMode="auto">
              <a:xfrm>
                <a:off x="4307" y="9734"/>
                <a:ext cx="1091" cy="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de-DE" sz="14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Century Gothic" panose="020B0502020202020204" pitchFamily="34" charset="0"/>
                  </a:rPr>
                  <a:t>Affects</a:t>
                </a:r>
                <a:br>
                  <a:rPr kumimoji="0" lang="en-US" altLang="de-DE" sz="1400" b="1" i="0" u="none" strike="noStrike" cap="none" normalizeH="0" baseline="0" dirty="0">
                    <a:ln>
                      <a:noFill/>
                    </a:ln>
                    <a:solidFill>
                      <a:srgbClr val="000000"/>
                    </a:solidFill>
                    <a:effectLst/>
                    <a:latin typeface="Century Gothic" panose="020B0502020202020204" pitchFamily="34" charset="0"/>
                    <a:ea typeface="Times New Roman" panose="02020603050405020304" pitchFamily="18" charset="0"/>
                  </a:rPr>
                </a:br>
                <a:r>
                  <a:rPr kumimoji="0" lang="en-US" altLang="de-DE" sz="1400" b="1" i="0" u="none" strike="noStrike" cap="none" normalizeH="0" baseline="0" dirty="0">
                    <a:ln>
                      <a:noFill/>
                    </a:ln>
                    <a:solidFill>
                      <a:srgbClr val="000000"/>
                    </a:solidFill>
                    <a:effectLst/>
                    <a:ea typeface="Times New Roman" panose="02020603050405020304" pitchFamily="18" charset="0"/>
                    <a:cs typeface="Century Gothic" panose="020B0502020202020204" pitchFamily="34" charset="0"/>
                  </a:rPr>
                  <a:t>ACCESS</a:t>
                </a:r>
                <a:endParaRPr kumimoji="0" lang="en-US" altLang="de-DE"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de-DE" sz="14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Century Gothic" panose="020B0502020202020204" pitchFamily="34" charset="0"/>
                  </a:rPr>
                  <a:t>to</a:t>
                </a:r>
                <a:endParaRPr kumimoji="0" lang="en-US" altLang="de-DE"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de-DE" sz="14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Century Gothic" panose="020B0502020202020204" pitchFamily="34" charset="0"/>
                  </a:rPr>
                  <a:t>food</a:t>
                </a:r>
                <a:endParaRPr kumimoji="0" lang="en-US" altLang="de-DE" sz="1400" b="0" i="0" u="none" strike="noStrike" cap="none" normalizeH="0" baseline="0" dirty="0">
                  <a:ln>
                    <a:noFill/>
                  </a:ln>
                  <a:solidFill>
                    <a:schemeClr val="tx1"/>
                  </a:solidFill>
                  <a:effectLst/>
                  <a:latin typeface="Arial" panose="020B0604020202020204" pitchFamily="34" charset="0"/>
                </a:endParaRPr>
              </a:p>
            </p:txBody>
          </p:sp>
          <p:sp>
            <p:nvSpPr>
              <p:cNvPr id="86" name="Text Box 18">
                <a:extLst>
                  <a:ext uri="{FF2B5EF4-FFF2-40B4-BE49-F238E27FC236}">
                    <a16:creationId xmlns:a16="http://schemas.microsoft.com/office/drawing/2014/main" id="{71202950-8DC1-45F3-9D5D-D6B940AE9B52}"/>
                  </a:ext>
                </a:extLst>
              </p:cNvPr>
              <p:cNvSpPr txBox="1">
                <a:spLocks noChangeArrowheads="1"/>
              </p:cNvSpPr>
              <p:nvPr/>
            </p:nvSpPr>
            <p:spPr bwMode="auto">
              <a:xfrm>
                <a:off x="4342" y="12288"/>
                <a:ext cx="1030" cy="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de-DE" sz="14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Century Gothic" panose="020B0502020202020204" pitchFamily="34" charset="0"/>
                  </a:rPr>
                  <a:t>Affect </a:t>
                </a:r>
                <a:br>
                  <a:rPr kumimoji="0" lang="en-US" altLang="de-DE" sz="14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Century Gothic" panose="020B0502020202020204" pitchFamily="34" charset="0"/>
                  </a:rPr>
                </a:br>
                <a:r>
                  <a:rPr kumimoji="0" lang="en-US" altLang="de-DE" sz="1400" b="1" i="0" u="none" strike="noStrike" cap="none" normalizeH="0" baseline="0" dirty="0" err="1">
                    <a:ln>
                      <a:noFill/>
                    </a:ln>
                    <a:solidFill>
                      <a:srgbClr val="000000"/>
                    </a:solidFill>
                    <a:effectLst/>
                    <a:latin typeface="Arial" panose="020B0604020202020204" pitchFamily="34" charset="0"/>
                    <a:ea typeface="Times New Roman" panose="02020603050405020304" pitchFamily="18" charset="0"/>
                    <a:cs typeface="Century Gothic" panose="020B0502020202020204" pitchFamily="34" charset="0"/>
                  </a:rPr>
                  <a:t>STABILITYof</a:t>
                </a:r>
                <a:r>
                  <a:rPr kumimoji="0" lang="en-US" altLang="de-DE" sz="14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Century Gothic" panose="020B0502020202020204" pitchFamily="34" charset="0"/>
                  </a:rPr>
                  <a:t> food supplies</a:t>
                </a:r>
                <a:endParaRPr kumimoji="0" lang="en-US" altLang="de-DE" sz="1400" b="0" i="0" u="none" strike="noStrike" cap="none" normalizeH="0" baseline="0" dirty="0">
                  <a:ln>
                    <a:noFill/>
                  </a:ln>
                  <a:solidFill>
                    <a:schemeClr val="tx1"/>
                  </a:solidFill>
                  <a:effectLst/>
                  <a:latin typeface="Arial" panose="020B0604020202020204" pitchFamily="34" charset="0"/>
                </a:endParaRPr>
              </a:p>
            </p:txBody>
          </p:sp>
          <p:sp>
            <p:nvSpPr>
              <p:cNvPr id="87" name="Text Box 18">
                <a:extLst>
                  <a:ext uri="{FF2B5EF4-FFF2-40B4-BE49-F238E27FC236}">
                    <a16:creationId xmlns:a16="http://schemas.microsoft.com/office/drawing/2014/main" id="{27AE61BC-D324-4BB6-AFDD-4E78A57778D6}"/>
                  </a:ext>
                </a:extLst>
              </p:cNvPr>
              <p:cNvSpPr txBox="1">
                <a:spLocks noChangeArrowheads="1"/>
              </p:cNvSpPr>
              <p:nvPr/>
            </p:nvSpPr>
            <p:spPr bwMode="auto">
              <a:xfrm>
                <a:off x="7078" y="10726"/>
                <a:ext cx="1310" cy="1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de-DE" sz="14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Century Gothic" panose="020B0502020202020204" pitchFamily="34" charset="0"/>
                  </a:rPr>
                  <a:t>Poor</a:t>
                </a:r>
                <a:br>
                  <a:rPr kumimoji="0" lang="en-GB" altLang="de-DE" sz="14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Century Gothic" panose="020B0502020202020204" pitchFamily="34" charset="0"/>
                  </a:rPr>
                </a:br>
                <a:r>
                  <a:rPr kumimoji="0" lang="en-GB" altLang="de-DE" sz="14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Century Gothic" panose="020B0502020202020204" pitchFamily="34" charset="0"/>
                  </a:rPr>
                  <a:t>- Education</a:t>
                </a:r>
                <a:br>
                  <a:rPr kumimoji="0" lang="en-GB" altLang="de-DE" sz="14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Century Gothic" panose="020B0502020202020204" pitchFamily="34" charset="0"/>
                  </a:rPr>
                </a:br>
                <a:r>
                  <a:rPr kumimoji="0" lang="en-GB" altLang="de-DE" sz="14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Century Gothic" panose="020B0502020202020204" pitchFamily="34" charset="0"/>
                  </a:rPr>
                  <a:t>- Health</a:t>
                </a:r>
                <a:br>
                  <a:rPr kumimoji="0" lang="en-GB" altLang="de-DE" sz="14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Century Gothic" panose="020B0502020202020204" pitchFamily="34" charset="0"/>
                  </a:rPr>
                </a:br>
                <a:r>
                  <a:rPr kumimoji="0" lang="en-GB" altLang="de-DE" sz="14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Century Gothic" panose="020B0502020202020204" pitchFamily="34" charset="0"/>
                  </a:rPr>
                  <a:t>- Hygiene</a:t>
                </a:r>
                <a:br>
                  <a:rPr kumimoji="0" lang="en-GB" altLang="de-DE" sz="14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Century Gothic" panose="020B0502020202020204" pitchFamily="34" charset="0"/>
                  </a:rPr>
                </a:br>
                <a:r>
                  <a:rPr kumimoji="0" lang="en-GB" altLang="de-DE" sz="14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Century Gothic" panose="020B0502020202020204" pitchFamily="34" charset="0"/>
                  </a:rPr>
                  <a:t>- Water supply</a:t>
                </a:r>
                <a:br>
                  <a:rPr kumimoji="0" lang="en-GB" altLang="de-DE" sz="14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Century Gothic" panose="020B0502020202020204" pitchFamily="34" charset="0"/>
                  </a:rPr>
                </a:br>
                <a:r>
                  <a:rPr kumimoji="0" lang="en-GB" altLang="de-DE" sz="14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Century Gothic" panose="020B0502020202020204" pitchFamily="34" charset="0"/>
                  </a:rPr>
                  <a:t>- Sanitation </a:t>
                </a:r>
                <a:endParaRPr kumimoji="0" lang="en-GB" altLang="de-DE" sz="1400" b="0" i="0" u="none" strike="noStrike" cap="none" normalizeH="0" baseline="0" dirty="0">
                  <a:ln>
                    <a:noFill/>
                  </a:ln>
                  <a:solidFill>
                    <a:schemeClr val="tx1"/>
                  </a:solidFill>
                  <a:effectLst/>
                  <a:latin typeface="Arial" panose="020B0604020202020204" pitchFamily="34" charset="0"/>
                </a:endParaRPr>
              </a:p>
            </p:txBody>
          </p:sp>
          <p:sp>
            <p:nvSpPr>
              <p:cNvPr id="88" name="Rectangle 16">
                <a:extLst>
                  <a:ext uri="{FF2B5EF4-FFF2-40B4-BE49-F238E27FC236}">
                    <a16:creationId xmlns:a16="http://schemas.microsoft.com/office/drawing/2014/main" id="{DC6CD795-D918-4532-9A9B-625EFA084050}"/>
                  </a:ext>
                </a:extLst>
              </p:cNvPr>
              <p:cNvSpPr>
                <a:spLocks noChangeArrowheads="1"/>
              </p:cNvSpPr>
              <p:nvPr/>
            </p:nvSpPr>
            <p:spPr bwMode="auto">
              <a:xfrm>
                <a:off x="5760" y="11030"/>
                <a:ext cx="1346" cy="859"/>
              </a:xfrm>
              <a:prstGeom prst="rect">
                <a:avLst/>
              </a:prstGeom>
              <a:noFill/>
              <a:ln>
                <a:noFill/>
              </a:ln>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9122" tIns="24561" rIns="49122" bIns="24561"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de-DE" sz="14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Century Gothic" panose="020B0502020202020204" pitchFamily="34" charset="0"/>
                  </a:rPr>
                  <a:t>Affect</a:t>
                </a:r>
                <a:endParaRPr kumimoji="0" lang="en-US" altLang="de-DE"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de-DE" sz="14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Century Gothic" panose="020B0502020202020204" pitchFamily="34" charset="0"/>
                  </a:rPr>
                  <a:t>UTILISATION</a:t>
                </a:r>
                <a:endParaRPr kumimoji="0" lang="en-US" altLang="de-DE"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de-DE" sz="14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Century Gothic" panose="020B0502020202020204" pitchFamily="34" charset="0"/>
                  </a:rPr>
                  <a:t>of food</a:t>
                </a:r>
                <a:endParaRPr kumimoji="0" lang="en-US" altLang="de-DE" sz="1400" b="0" i="0" u="none" strike="noStrike" cap="none" normalizeH="0" baseline="0" dirty="0">
                  <a:ln>
                    <a:noFill/>
                  </a:ln>
                  <a:solidFill>
                    <a:schemeClr val="tx1"/>
                  </a:solidFill>
                  <a:effectLst/>
                  <a:latin typeface="Arial" panose="020B0604020202020204" pitchFamily="34" charset="0"/>
                </a:endParaRPr>
              </a:p>
            </p:txBody>
          </p:sp>
          <p:sp>
            <p:nvSpPr>
              <p:cNvPr id="89" name="Rectangle 17">
                <a:extLst>
                  <a:ext uri="{FF2B5EF4-FFF2-40B4-BE49-F238E27FC236}">
                    <a16:creationId xmlns:a16="http://schemas.microsoft.com/office/drawing/2014/main" id="{C65278AA-62CE-4BA2-B157-E0BDA54A9787}"/>
                  </a:ext>
                </a:extLst>
              </p:cNvPr>
              <p:cNvSpPr>
                <a:spLocks noChangeArrowheads="1"/>
              </p:cNvSpPr>
              <p:nvPr/>
            </p:nvSpPr>
            <p:spPr bwMode="auto">
              <a:xfrm>
                <a:off x="2600" y="11062"/>
                <a:ext cx="1564" cy="714"/>
              </a:xfrm>
              <a:prstGeom prst="rect">
                <a:avLst/>
              </a:prstGeom>
              <a:noFill/>
              <a:ln>
                <a:noFill/>
              </a:ln>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de-DE" sz="14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Century Gothic" panose="020B0502020202020204" pitchFamily="34" charset="0"/>
                  </a:rPr>
                  <a:t>Affect </a:t>
                </a:r>
                <a:br>
                  <a:rPr kumimoji="0" lang="en-GB" altLang="de-DE" sz="14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Century Gothic" panose="020B0502020202020204" pitchFamily="34" charset="0"/>
                  </a:rPr>
                </a:br>
                <a:r>
                  <a:rPr kumimoji="0" lang="en-GB" altLang="de-DE" sz="14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Century Gothic" panose="020B0502020202020204" pitchFamily="34" charset="0"/>
                  </a:rPr>
                  <a:t>AVAILABILITY </a:t>
                </a:r>
                <a:br>
                  <a:rPr kumimoji="0" lang="en-GB" altLang="de-DE" sz="14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Century Gothic" panose="020B0502020202020204" pitchFamily="34" charset="0"/>
                  </a:rPr>
                </a:br>
                <a:r>
                  <a:rPr kumimoji="0" lang="en-GB" altLang="de-DE" sz="14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Century Gothic" panose="020B0502020202020204" pitchFamily="34" charset="0"/>
                  </a:rPr>
                  <a:t>of food  </a:t>
                </a:r>
                <a:endParaRPr kumimoji="0" lang="en-GB" altLang="de-DE" sz="1400" b="0" i="0" u="none" strike="noStrike" cap="none" normalizeH="0" baseline="0" dirty="0">
                  <a:ln>
                    <a:noFill/>
                  </a:ln>
                  <a:solidFill>
                    <a:schemeClr val="tx1"/>
                  </a:solidFill>
                  <a:effectLst/>
                  <a:latin typeface="Arial" panose="020B0604020202020204" pitchFamily="34" charset="0"/>
                </a:endParaRPr>
              </a:p>
            </p:txBody>
          </p:sp>
          <p:sp>
            <p:nvSpPr>
              <p:cNvPr id="90" name="AutoShape 20">
                <a:extLst>
                  <a:ext uri="{FF2B5EF4-FFF2-40B4-BE49-F238E27FC236}">
                    <a16:creationId xmlns:a16="http://schemas.microsoft.com/office/drawing/2014/main" id="{4B448EAD-D53B-4F9B-91A8-0A86BE9B41B6}"/>
                  </a:ext>
                </a:extLst>
              </p:cNvPr>
              <p:cNvSpPr>
                <a:spLocks noChangeShapeType="1"/>
              </p:cNvSpPr>
              <p:nvPr/>
            </p:nvSpPr>
            <p:spPr bwMode="auto">
              <a:xfrm>
                <a:off x="5606" y="9440"/>
                <a:ext cx="2009" cy="1231"/>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dirty="0"/>
              </a:p>
            </p:txBody>
          </p:sp>
          <p:sp>
            <p:nvSpPr>
              <p:cNvPr id="91" name="AutoShape 21">
                <a:extLst>
                  <a:ext uri="{FF2B5EF4-FFF2-40B4-BE49-F238E27FC236}">
                    <a16:creationId xmlns:a16="http://schemas.microsoft.com/office/drawing/2014/main" id="{58226296-1CA1-4135-B2F4-CF5801482864}"/>
                  </a:ext>
                </a:extLst>
              </p:cNvPr>
              <p:cNvSpPr>
                <a:spLocks noChangeShapeType="1"/>
              </p:cNvSpPr>
              <p:nvPr/>
            </p:nvSpPr>
            <p:spPr bwMode="auto">
              <a:xfrm flipV="1">
                <a:off x="5542" y="12089"/>
                <a:ext cx="2043" cy="1654"/>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a:p>
            </p:txBody>
          </p:sp>
          <p:sp>
            <p:nvSpPr>
              <p:cNvPr id="92" name="AutoShape 22">
                <a:extLst>
                  <a:ext uri="{FF2B5EF4-FFF2-40B4-BE49-F238E27FC236}">
                    <a16:creationId xmlns:a16="http://schemas.microsoft.com/office/drawing/2014/main" id="{700F2302-FF0F-497D-B402-D57CB2B715A3}"/>
                  </a:ext>
                </a:extLst>
              </p:cNvPr>
              <p:cNvSpPr>
                <a:spLocks noChangeShapeType="1"/>
              </p:cNvSpPr>
              <p:nvPr/>
            </p:nvSpPr>
            <p:spPr bwMode="auto">
              <a:xfrm>
                <a:off x="2230" y="12089"/>
                <a:ext cx="1724" cy="1626"/>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a:p>
            </p:txBody>
          </p:sp>
          <p:sp>
            <p:nvSpPr>
              <p:cNvPr id="93" name="AutoShape 23">
                <a:extLst>
                  <a:ext uri="{FF2B5EF4-FFF2-40B4-BE49-F238E27FC236}">
                    <a16:creationId xmlns:a16="http://schemas.microsoft.com/office/drawing/2014/main" id="{366B190B-A89D-46ED-A3F9-36A5009675E4}"/>
                  </a:ext>
                </a:extLst>
              </p:cNvPr>
              <p:cNvSpPr>
                <a:spLocks noChangeShapeType="1"/>
              </p:cNvSpPr>
              <p:nvPr/>
            </p:nvSpPr>
            <p:spPr bwMode="auto">
              <a:xfrm flipV="1">
                <a:off x="2234" y="9392"/>
                <a:ext cx="1891" cy="1427"/>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a:p>
            </p:txBody>
          </p:sp>
          <p:sp>
            <p:nvSpPr>
              <p:cNvPr id="94" name="Text Box 18">
                <a:extLst>
                  <a:ext uri="{FF2B5EF4-FFF2-40B4-BE49-F238E27FC236}">
                    <a16:creationId xmlns:a16="http://schemas.microsoft.com/office/drawing/2014/main" id="{27E4C600-B812-4E03-A495-28910B74427C}"/>
                  </a:ext>
                </a:extLst>
              </p:cNvPr>
              <p:cNvSpPr txBox="1">
                <a:spLocks noChangeArrowheads="1"/>
              </p:cNvSpPr>
              <p:nvPr/>
            </p:nvSpPr>
            <p:spPr bwMode="auto">
              <a:xfrm>
                <a:off x="6711" y="13806"/>
                <a:ext cx="1260" cy="3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0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rPr>
                  <a:t>Design: </a:t>
                </a:r>
                <a:r>
                  <a:rPr kumimoji="0" lang="de-DE" altLang="de-DE" sz="1000" b="0" i="0" u="none" strike="noStrike" cap="none" normalizeH="0" baseline="0" dirty="0" err="1">
                    <a:ln>
                      <a:noFill/>
                    </a:ln>
                    <a:solidFill>
                      <a:schemeClr val="tx1"/>
                    </a:solidFill>
                    <a:effectLst/>
                    <a:latin typeface="Century Gothic" panose="020B0502020202020204" pitchFamily="34" charset="0"/>
                    <a:ea typeface="Times New Roman" panose="02020603050405020304" pitchFamily="18" charset="0"/>
                  </a:rPr>
                  <a:t>MMetz</a:t>
                </a:r>
                <a:endParaRPr kumimoji="0" lang="de-DE" altLang="de-DE" sz="1000" b="0" i="0" u="none" strike="noStrike" cap="none" normalizeH="0" baseline="0" dirty="0">
                  <a:ln>
                    <a:noFill/>
                  </a:ln>
                  <a:solidFill>
                    <a:schemeClr val="tx1"/>
                  </a:solidFill>
                  <a:effectLst/>
                  <a:latin typeface="Arial" panose="020B0604020202020204" pitchFamily="34" charset="0"/>
                </a:endParaRPr>
              </a:p>
            </p:txBody>
          </p:sp>
          <p:sp>
            <p:nvSpPr>
              <p:cNvPr id="95" name="Text Box 18">
                <a:extLst>
                  <a:ext uri="{FF2B5EF4-FFF2-40B4-BE49-F238E27FC236}">
                    <a16:creationId xmlns:a16="http://schemas.microsoft.com/office/drawing/2014/main" id="{C06B7C0B-1ADF-4D5E-8185-D57BBBE45DA2}"/>
                  </a:ext>
                </a:extLst>
              </p:cNvPr>
              <p:cNvSpPr txBox="1">
                <a:spLocks noChangeArrowheads="1"/>
              </p:cNvSpPr>
              <p:nvPr/>
            </p:nvSpPr>
            <p:spPr bwMode="auto">
              <a:xfrm>
                <a:off x="1558" y="10914"/>
                <a:ext cx="1095" cy="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de-DE" sz="1400" b="1" i="0" u="none" strike="noStrike" cap="none" normalizeH="0" baseline="0" dirty="0">
                    <a:ln>
                      <a:noFill/>
                    </a:ln>
                    <a:solidFill>
                      <a:srgbClr val="000000"/>
                    </a:solidFill>
                    <a:effectLst/>
                    <a:ea typeface="Times New Roman" panose="02020603050405020304" pitchFamily="18" charset="0"/>
                    <a:cs typeface="Century Gothic" panose="020B0502020202020204" pitchFamily="34" charset="0"/>
                  </a:rPr>
                  <a:t>Low</a:t>
                </a:r>
                <a:br>
                  <a:rPr kumimoji="0" lang="en-GB" altLang="de-DE" sz="1400" b="1" i="0" u="none" strike="noStrike" cap="none" normalizeH="0" baseline="0" dirty="0">
                    <a:ln>
                      <a:noFill/>
                    </a:ln>
                    <a:solidFill>
                      <a:srgbClr val="000000"/>
                    </a:solidFill>
                    <a:effectLst/>
                    <a:ea typeface="Times New Roman" panose="02020603050405020304" pitchFamily="18" charset="0"/>
                    <a:cs typeface="Century Gothic" panose="020B0502020202020204" pitchFamily="34" charset="0"/>
                  </a:rPr>
                </a:br>
                <a:r>
                  <a:rPr kumimoji="0" lang="en-GB" altLang="de-DE" sz="1400" b="1" i="0" u="none" strike="noStrike" cap="none" normalizeH="0" baseline="0" dirty="0">
                    <a:ln>
                      <a:noFill/>
                    </a:ln>
                    <a:solidFill>
                      <a:srgbClr val="000000"/>
                    </a:solidFill>
                    <a:effectLst/>
                    <a:ea typeface="Times New Roman" panose="02020603050405020304" pitchFamily="18" charset="0"/>
                    <a:cs typeface="Century Gothic" panose="020B0502020202020204" pitchFamily="34" charset="0"/>
                  </a:rPr>
                  <a:t>agricultural</a:t>
                </a:r>
                <a:br>
                  <a:rPr kumimoji="0" lang="en-GB" altLang="de-DE" sz="1400" b="1" i="0" u="none" strike="noStrike" cap="none" normalizeH="0" baseline="0" dirty="0">
                    <a:ln>
                      <a:noFill/>
                    </a:ln>
                    <a:solidFill>
                      <a:srgbClr val="000000"/>
                    </a:solidFill>
                    <a:effectLst/>
                    <a:ea typeface="Times New Roman" panose="02020603050405020304" pitchFamily="18" charset="0"/>
                    <a:cs typeface="Century Gothic" panose="020B0502020202020204" pitchFamily="34" charset="0"/>
                  </a:rPr>
                </a:br>
                <a:r>
                  <a:rPr kumimoji="0" lang="en-GB" altLang="de-DE" sz="1400" b="1" i="0" u="none" strike="noStrike" cap="none" normalizeH="0" baseline="0" dirty="0">
                    <a:ln>
                      <a:noFill/>
                    </a:ln>
                    <a:solidFill>
                      <a:srgbClr val="000000"/>
                    </a:solidFill>
                    <a:effectLst/>
                    <a:ea typeface="Times New Roman" panose="02020603050405020304" pitchFamily="18" charset="0"/>
                    <a:cs typeface="Century Gothic" panose="020B0502020202020204" pitchFamily="34" charset="0"/>
                  </a:rPr>
                  <a:t>productivity</a:t>
                </a:r>
                <a:br>
                  <a:rPr kumimoji="0" lang="en-GB" altLang="de-DE" sz="1400" b="1" i="0" u="none" strike="noStrike" cap="none" normalizeH="0" baseline="0" dirty="0">
                    <a:ln>
                      <a:noFill/>
                    </a:ln>
                    <a:solidFill>
                      <a:srgbClr val="000000"/>
                    </a:solidFill>
                    <a:effectLst/>
                    <a:ea typeface="Times New Roman" panose="02020603050405020304" pitchFamily="18" charset="0"/>
                    <a:cs typeface="Century Gothic" panose="020B0502020202020204" pitchFamily="34" charset="0"/>
                  </a:rPr>
                </a:br>
                <a:r>
                  <a:rPr kumimoji="0" lang="en-GB" altLang="de-DE" sz="1400" b="1" i="0" u="none" strike="noStrike" cap="none" normalizeH="0" baseline="0" dirty="0">
                    <a:ln>
                      <a:noFill/>
                    </a:ln>
                    <a:solidFill>
                      <a:srgbClr val="000000"/>
                    </a:solidFill>
                    <a:effectLst/>
                    <a:ea typeface="Times New Roman" panose="02020603050405020304" pitchFamily="18" charset="0"/>
                    <a:cs typeface="Century Gothic" panose="020B0502020202020204" pitchFamily="34" charset="0"/>
                  </a:rPr>
                  <a:t>and</a:t>
                </a:r>
                <a:br>
                  <a:rPr kumimoji="0" lang="en-GB" altLang="de-DE" sz="1400" b="1" i="0" u="none" strike="noStrike" cap="none" normalizeH="0" baseline="0" dirty="0">
                    <a:ln>
                      <a:noFill/>
                    </a:ln>
                    <a:solidFill>
                      <a:srgbClr val="000000"/>
                    </a:solidFill>
                    <a:effectLst/>
                    <a:ea typeface="Times New Roman" panose="02020603050405020304" pitchFamily="18" charset="0"/>
                    <a:cs typeface="Century Gothic" panose="020B0502020202020204" pitchFamily="34" charset="0"/>
                  </a:rPr>
                </a:br>
                <a:r>
                  <a:rPr kumimoji="0" lang="en-GB" altLang="de-DE" sz="1400" b="1" i="0" u="none" strike="noStrike" cap="none" normalizeH="0" baseline="0" dirty="0">
                    <a:ln>
                      <a:noFill/>
                    </a:ln>
                    <a:solidFill>
                      <a:srgbClr val="000000"/>
                    </a:solidFill>
                    <a:effectLst/>
                    <a:ea typeface="Times New Roman" panose="02020603050405020304" pitchFamily="18" charset="0"/>
                    <a:cs typeface="Century Gothic" panose="020B0502020202020204" pitchFamily="34" charset="0"/>
                  </a:rPr>
                  <a:t>production</a:t>
                </a:r>
                <a:endParaRPr kumimoji="0" lang="en-GB" altLang="de-DE" sz="1400" b="0" i="0" u="none" strike="noStrike" cap="none" normalizeH="0" baseline="0" dirty="0">
                  <a:ln>
                    <a:noFill/>
                  </a:ln>
                  <a:solidFill>
                    <a:schemeClr val="tx1"/>
                  </a:solidFill>
                  <a:effectLst/>
                  <a:latin typeface="Arial" panose="020B0604020202020204" pitchFamily="34" charset="0"/>
                </a:endParaRPr>
              </a:p>
            </p:txBody>
          </p:sp>
        </p:grpSp>
      </p:grpSp>
    </p:spTree>
    <p:extLst>
      <p:ext uri="{BB962C8B-B14F-4D97-AF65-F5344CB8AC3E}">
        <p14:creationId xmlns:p14="http://schemas.microsoft.com/office/powerpoint/2010/main" val="27566997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F0D816-6F71-458E-9CB8-0FB5ECCB81FB}"/>
              </a:ext>
            </a:extLst>
          </p:cNvPr>
          <p:cNvSpPr>
            <a:spLocks noGrp="1"/>
          </p:cNvSpPr>
          <p:nvPr>
            <p:ph type="title"/>
          </p:nvPr>
        </p:nvSpPr>
        <p:spPr>
          <a:xfrm>
            <a:off x="210455" y="203200"/>
            <a:ext cx="9666516" cy="1320800"/>
          </a:xfrm>
        </p:spPr>
        <p:txBody>
          <a:bodyPr>
            <a:normAutofit fontScale="90000"/>
          </a:bodyPr>
          <a:lstStyle/>
          <a:p>
            <a:r>
              <a:rPr lang="de-DE" sz="4800" dirty="0"/>
              <a:t>Food Security – a </a:t>
            </a:r>
            <a:r>
              <a:rPr lang="de-DE" sz="4800" dirty="0" err="1"/>
              <a:t>cross-cutting</a:t>
            </a:r>
            <a:r>
              <a:rPr lang="de-DE" sz="4800" dirty="0"/>
              <a:t> </a:t>
            </a:r>
            <a:r>
              <a:rPr lang="de-DE" sz="4800" dirty="0" err="1"/>
              <a:t>issue</a:t>
            </a:r>
            <a:br>
              <a:rPr lang="de-DE" dirty="0"/>
            </a:br>
            <a:r>
              <a:rPr lang="de-DE" dirty="0" err="1"/>
              <a:t>Linkages</a:t>
            </a:r>
            <a:r>
              <a:rPr lang="de-DE" dirty="0"/>
              <a:t> </a:t>
            </a:r>
            <a:r>
              <a:rPr lang="de-DE" dirty="0" err="1"/>
              <a:t>to</a:t>
            </a:r>
            <a:r>
              <a:rPr lang="de-DE" dirty="0"/>
              <a:t> </a:t>
            </a:r>
            <a:r>
              <a:rPr lang="de-DE" dirty="0" err="1"/>
              <a:t>other</a:t>
            </a:r>
            <a:r>
              <a:rPr lang="de-DE" dirty="0"/>
              <a:t> </a:t>
            </a:r>
            <a:r>
              <a:rPr lang="de-DE" dirty="0" err="1"/>
              <a:t>policies</a:t>
            </a:r>
            <a:r>
              <a:rPr lang="de-DE" dirty="0"/>
              <a:t>, </a:t>
            </a:r>
            <a:r>
              <a:rPr lang="de-DE" dirty="0" err="1"/>
              <a:t>strategies</a:t>
            </a:r>
            <a:r>
              <a:rPr lang="de-DE" dirty="0"/>
              <a:t>, </a:t>
            </a:r>
            <a:r>
              <a:rPr lang="de-DE" dirty="0" err="1"/>
              <a:t>programmes</a:t>
            </a:r>
            <a:endParaRPr lang="de-DE" dirty="0"/>
          </a:p>
        </p:txBody>
      </p:sp>
      <p:pic>
        <p:nvPicPr>
          <p:cNvPr id="10" name="Inhaltsplatzhalter 9" descr="Figure Food Security Policy &amp; Strategy Framework [Kompatibilitätsmodus] - Word">
            <a:extLst>
              <a:ext uri="{FF2B5EF4-FFF2-40B4-BE49-F238E27FC236}">
                <a16:creationId xmlns:a16="http://schemas.microsoft.com/office/drawing/2014/main" id="{0F3A5BF2-4FDC-4E10-BBFC-C6EB90440D59}"/>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31664" t="22863" r="31326" b="13959"/>
          <a:stretch/>
        </p:blipFill>
        <p:spPr>
          <a:xfrm>
            <a:off x="2119745" y="1524000"/>
            <a:ext cx="5726781" cy="5508914"/>
          </a:xfrm>
        </p:spPr>
      </p:pic>
    </p:spTree>
    <p:extLst>
      <p:ext uri="{BB962C8B-B14F-4D97-AF65-F5344CB8AC3E}">
        <p14:creationId xmlns:p14="http://schemas.microsoft.com/office/powerpoint/2010/main" val="2561833422"/>
      </p:ext>
    </p:extLst>
  </p:cSld>
  <p:clrMapOvr>
    <a:masterClrMapping/>
  </p:clrMapOvr>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0</TotalTime>
  <Words>933</Words>
  <Application>Microsoft Office PowerPoint</Application>
  <PresentationFormat>Breitbild</PresentationFormat>
  <Paragraphs>173</Paragraphs>
  <Slides>21</Slides>
  <Notes>0</Notes>
  <HiddenSlides>1</HiddenSlides>
  <MMClips>0</MMClips>
  <ScaleCrop>false</ScaleCrop>
  <HeadingPairs>
    <vt:vector size="8" baseType="variant">
      <vt:variant>
        <vt:lpstr>Verwendete Schriftarten</vt:lpstr>
      </vt:variant>
      <vt:variant>
        <vt:i4>8</vt:i4>
      </vt:variant>
      <vt:variant>
        <vt:lpstr>Design</vt:lpstr>
      </vt:variant>
      <vt:variant>
        <vt:i4>1</vt:i4>
      </vt:variant>
      <vt:variant>
        <vt:lpstr>Eingebettete OLE-Server</vt:lpstr>
      </vt:variant>
      <vt:variant>
        <vt:i4>1</vt:i4>
      </vt:variant>
      <vt:variant>
        <vt:lpstr>Folientitel</vt:lpstr>
      </vt:variant>
      <vt:variant>
        <vt:i4>21</vt:i4>
      </vt:variant>
    </vt:vector>
  </HeadingPairs>
  <TitlesOfParts>
    <vt:vector size="31" baseType="lpstr">
      <vt:lpstr>Arial</vt:lpstr>
      <vt:lpstr>Calibri</vt:lpstr>
      <vt:lpstr>Century Gothic</vt:lpstr>
      <vt:lpstr>Symbol</vt:lpstr>
      <vt:lpstr>Times New Roman</vt:lpstr>
      <vt:lpstr>Trebuchet MS</vt:lpstr>
      <vt:lpstr>Wingdings</vt:lpstr>
      <vt:lpstr>Wingdings 3</vt:lpstr>
      <vt:lpstr>Facette</vt:lpstr>
      <vt:lpstr>Slide</vt:lpstr>
      <vt:lpstr> Food Security Policies, Strategies &amp; Programmes - Elements and Features -</vt:lpstr>
      <vt:lpstr>The Right to Food</vt:lpstr>
      <vt:lpstr>Global food in-security situation</vt:lpstr>
      <vt:lpstr>Food Security Objectives</vt:lpstr>
      <vt:lpstr>The 4 Conditions* of Food Security * also called: aspects, dimensions or pillars of food security </vt:lpstr>
      <vt:lpstr>Food (In-)Security Scenarios</vt:lpstr>
      <vt:lpstr>Preparing Food Security Policies, Strategies and Programmes</vt:lpstr>
      <vt:lpstr>Factors Causing and Aggravating Food Insecurity</vt:lpstr>
      <vt:lpstr>Food Security – a cross-cutting issue Linkages to other policies, strategies, programmes</vt:lpstr>
      <vt:lpstr>(1) Availability</vt:lpstr>
      <vt:lpstr>Assessing and Addressing  the 4 Conditions / Dimensions  of Food Security</vt:lpstr>
      <vt:lpstr>Food production and food imports</vt:lpstr>
      <vt:lpstr>(2) Access</vt:lpstr>
      <vt:lpstr>Income generation to improve ACCESS. </vt:lpstr>
      <vt:lpstr>Social safety nets to ensure ACCESS.</vt:lpstr>
      <vt:lpstr>(3) Utilisation</vt:lpstr>
      <vt:lpstr>Food and Nutrition Security</vt:lpstr>
      <vt:lpstr>(4) Stability </vt:lpstr>
      <vt:lpstr>Stabilizing food supplies</vt:lpstr>
      <vt:lpstr>Overview: Strategic Fields of Action to Improve Food  Security &amp; Nutrition &amp; (possible combined) Impacts on Availability, Access, Stability, Utilisation  &amp; Nutrition</vt:lpstr>
      <vt:lpstr>Presentation follow-up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Food Security and Sustainable Development</dc:title>
  <dc:creator>Manfred Metz</dc:creator>
  <cp:lastModifiedBy>Manfred Metz</cp:lastModifiedBy>
  <cp:revision>101</cp:revision>
  <dcterms:created xsi:type="dcterms:W3CDTF">2018-02-09T18:53:01Z</dcterms:created>
  <dcterms:modified xsi:type="dcterms:W3CDTF">2018-05-21T07:00:50Z</dcterms:modified>
</cp:coreProperties>
</file>