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4"/>
  </p:sldMasterIdLst>
  <p:notesMasterIdLst>
    <p:notesMasterId r:id="rId25"/>
  </p:notesMasterIdLst>
  <p:handoutMasterIdLst>
    <p:handoutMasterId r:id="rId26"/>
  </p:handoutMasterIdLst>
  <p:sldIdLst>
    <p:sldId id="256" r:id="rId5"/>
    <p:sldId id="257" r:id="rId6"/>
    <p:sldId id="258" r:id="rId7"/>
    <p:sldId id="274" r:id="rId8"/>
    <p:sldId id="259" r:id="rId9"/>
    <p:sldId id="260" r:id="rId10"/>
    <p:sldId id="267" r:id="rId11"/>
    <p:sldId id="261" r:id="rId12"/>
    <p:sldId id="262" r:id="rId13"/>
    <p:sldId id="263" r:id="rId14"/>
    <p:sldId id="264" r:id="rId15"/>
    <p:sldId id="272" r:id="rId16"/>
    <p:sldId id="265" r:id="rId17"/>
    <p:sldId id="266" r:id="rId18"/>
    <p:sldId id="268" r:id="rId19"/>
    <p:sldId id="269" r:id="rId20"/>
    <p:sldId id="270" r:id="rId21"/>
    <p:sldId id="271" r:id="rId22"/>
    <p:sldId id="273" r:id="rId23"/>
    <p:sldId id="275" r:id="rId2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A2C3"/>
    <a:srgbClr val="91A93E"/>
    <a:srgbClr val="00407B"/>
    <a:srgbClr val="1B7A90"/>
    <a:srgbClr val="AC10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>
      <p:cViewPr>
        <p:scale>
          <a:sx n="100" d="100"/>
          <a:sy n="100" d="100"/>
        </p:scale>
        <p:origin x="-2408" y="-15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2E4FA3-E1C2-B246-80F4-26C04C0330A6}" type="datetimeFigureOut">
              <a:rPr lang="en-US" smtClean="0"/>
              <a:t>6/1/18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0B5BF8-6BAA-CB4A-B14A-AC928EC78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2873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DC2C1EE-7DD0-FD43-A527-0B2090FC9D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6544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4" charset="-128"/>
        <a:cs typeface="ＭＳ Ｐゴシック" pitchFamily="8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4" charset="-128"/>
        <a:cs typeface="ＭＳ Ｐゴシック" pitchFamily="84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4" charset="-128"/>
        <a:cs typeface="ＭＳ Ｐゴシック" pitchFamily="84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4" charset="-128"/>
        <a:cs typeface="ＭＳ Ｐゴシック" pitchFamily="84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4" charset="-128"/>
        <a:cs typeface="ＭＳ Ｐゴシック" pitchFamily="84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fld id="{053642E3-8398-D84A-9848-1BA5344828D9}" type="slidenum">
              <a:rPr lang="en-US" sz="1200"/>
              <a:pPr/>
              <a:t>1</a:t>
            </a:fld>
            <a:endParaRPr lang="en-US" sz="1200" dirty="0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7107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fld id="{EDF92A49-7574-7D4C-968E-635B69FB70BB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29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Lin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725" y="1412776"/>
            <a:ext cx="6400800" cy="1752600"/>
          </a:xfrm>
        </p:spPr>
        <p:txBody>
          <a:bodyPr/>
          <a:lstStyle>
            <a:lvl1pPr marL="0" indent="0" algn="l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title"/>
          </p:nvPr>
        </p:nvSpPr>
        <p:spPr bwMode="auto">
          <a:xfrm>
            <a:off x="466725" y="0"/>
            <a:ext cx="77724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316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lin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725" y="1412776"/>
            <a:ext cx="6400800" cy="1752600"/>
          </a:xfrm>
        </p:spPr>
        <p:txBody>
          <a:bodyPr/>
          <a:lstStyle>
            <a:lvl1pPr marL="0" indent="0" algn="l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title"/>
          </p:nvPr>
        </p:nvSpPr>
        <p:spPr bwMode="auto">
          <a:xfrm>
            <a:off x="466725" y="0"/>
            <a:ext cx="77724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499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title"/>
          </p:nvPr>
        </p:nvSpPr>
        <p:spPr bwMode="auto">
          <a:xfrm>
            <a:off x="466725" y="0"/>
            <a:ext cx="77724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12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6725" y="1438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29125" y="1438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title"/>
          </p:nvPr>
        </p:nvSpPr>
        <p:spPr bwMode="auto">
          <a:xfrm>
            <a:off x="466725" y="0"/>
            <a:ext cx="77724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561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4143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4143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title"/>
          </p:nvPr>
        </p:nvSpPr>
        <p:spPr bwMode="auto">
          <a:xfrm>
            <a:off x="466725" y="0"/>
            <a:ext cx="77724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984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6"/>
          <p:cNvSpPr>
            <a:spLocks noGrp="1" noChangeArrowheads="1"/>
          </p:cNvSpPr>
          <p:nvPr>
            <p:ph type="title"/>
          </p:nvPr>
        </p:nvSpPr>
        <p:spPr bwMode="auto">
          <a:xfrm>
            <a:off x="466725" y="0"/>
            <a:ext cx="77724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237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35100"/>
            <a:ext cx="5111750" cy="4691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title"/>
          </p:nvPr>
        </p:nvSpPr>
        <p:spPr bwMode="auto">
          <a:xfrm>
            <a:off x="466725" y="0"/>
            <a:ext cx="77724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476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522288" y="1412775"/>
            <a:ext cx="5486400" cy="33147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>
          <a:xfrm>
            <a:off x="522288" y="48085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title"/>
          </p:nvPr>
        </p:nvSpPr>
        <p:spPr bwMode="auto">
          <a:xfrm>
            <a:off x="466725" y="0"/>
            <a:ext cx="77724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307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9" y="0"/>
            <a:ext cx="9142982" cy="681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6725" y="1438275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title"/>
          </p:nvPr>
        </p:nvSpPr>
        <p:spPr bwMode="auto">
          <a:xfrm>
            <a:off x="466725" y="0"/>
            <a:ext cx="77724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Geneva" charset="0"/>
          <a:cs typeface="Geneva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Geneva" charset="0"/>
          <a:cs typeface="Geneva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Geneva" charset="0"/>
          <a:cs typeface="Geneva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Geneva" charset="0"/>
          <a:cs typeface="Geneva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Geneva" charset="0"/>
          <a:cs typeface="Geneva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pitchFamily="84" charset="-128"/>
          <a:cs typeface="ＭＳ Ｐゴシック" pitchFamily="8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pitchFamily="84" charset="-128"/>
          <a:cs typeface="ＭＳ Ｐゴシック" pitchFamily="8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pitchFamily="84" charset="-128"/>
          <a:cs typeface="ＭＳ Ｐゴシック" pitchFamily="8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pitchFamily="84" charset="-128"/>
          <a:cs typeface="ＭＳ Ｐゴシック" pitchFamily="84" charset="-128"/>
        </a:defRPr>
      </a:lvl9pPr>
    </p:titleStyle>
    <p:bodyStyle>
      <a:lvl1pPr marL="195263" indent="-195263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576263" indent="-190500" algn="l" rtl="0" eaLnBrk="1" fontAlgn="base" hangingPunct="1">
        <a:spcBef>
          <a:spcPct val="20000"/>
        </a:spcBef>
        <a:spcAft>
          <a:spcPct val="0"/>
        </a:spcAft>
        <a:buChar char="-"/>
        <a:defRPr sz="2400">
          <a:solidFill>
            <a:schemeClr val="tx1"/>
          </a:solidFill>
          <a:latin typeface="+mn-lt"/>
          <a:ea typeface="Geneva" charset="0"/>
          <a:cs typeface="+mn-cs"/>
        </a:defRPr>
      </a:lvl2pPr>
      <a:lvl3pPr marL="960438" indent="-193675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Geneva" charset="0"/>
          <a:cs typeface="+mn-cs"/>
        </a:defRPr>
      </a:lvl3pPr>
      <a:lvl4pPr marL="1379538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Geneva" charset="0"/>
          <a:cs typeface="+mn-cs"/>
        </a:defRPr>
      </a:lvl4pPr>
      <a:lvl5pPr marL="1798638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Geneva" charset="0"/>
          <a:cs typeface="+mn-cs"/>
        </a:defRPr>
      </a:lvl5pPr>
      <a:lvl6pPr marL="2255838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13038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170238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27438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s://www.youtube.com/watch?v=EPLNm7EnHW8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www.ifad.org" TargetMode="External"/><Relationship Id="rId3" Type="http://schemas.openxmlformats.org/officeDocument/2006/relationships/hyperlink" Target="mailto:s.beccio@ifad.or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5060" y="-6350"/>
            <a:ext cx="9194120" cy="685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Text Box 30"/>
          <p:cNvSpPr txBox="1">
            <a:spLocks noChangeArrowheads="1"/>
          </p:cNvSpPr>
          <p:nvPr/>
        </p:nvSpPr>
        <p:spPr bwMode="auto">
          <a:xfrm>
            <a:off x="1187450" y="3810000"/>
            <a:ext cx="675798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sz="1800" dirty="0" smtClean="0">
                <a:solidFill>
                  <a:srgbClr val="0E326F"/>
                </a:solidFill>
                <a:latin typeface="Times New Roman" charset="0"/>
              </a:rPr>
              <a:t>Balancing innovation, change and continuity while investing in and advocating for rural communities</a:t>
            </a:r>
            <a:endParaRPr lang="en-US" sz="1800" dirty="0">
              <a:solidFill>
                <a:srgbClr val="0E326F"/>
              </a:solidFill>
              <a:latin typeface="Times New Roman" charset="0"/>
            </a:endParaRPr>
          </a:p>
        </p:txBody>
      </p:sp>
      <p:sp>
        <p:nvSpPr>
          <p:cNvPr id="3075" name="Rectangle 31"/>
          <p:cNvSpPr>
            <a:spLocks noChangeArrowheads="1"/>
          </p:cNvSpPr>
          <p:nvPr/>
        </p:nvSpPr>
        <p:spPr bwMode="auto">
          <a:xfrm>
            <a:off x="1187450" y="4495800"/>
            <a:ext cx="67373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spcAft>
                <a:spcPct val="20000"/>
              </a:spcAft>
            </a:pPr>
            <a:r>
              <a:rPr lang="en-GB" sz="1400" b="1" dirty="0" smtClean="0"/>
              <a:t>Susan Beccio </a:t>
            </a:r>
            <a:r>
              <a:rPr lang="en-US" sz="1400" b="1" dirty="0" smtClean="0">
                <a:solidFill>
                  <a:schemeClr val="tx2"/>
                </a:solidFill>
              </a:rPr>
              <a:t> </a:t>
            </a:r>
            <a:endParaRPr lang="en-US" sz="1400" dirty="0">
              <a:solidFill>
                <a:schemeClr val="tx2"/>
              </a:solidFill>
            </a:endParaRPr>
          </a:p>
          <a:p>
            <a:pPr>
              <a:spcAft>
                <a:spcPct val="20000"/>
              </a:spcAft>
            </a:pPr>
            <a:r>
              <a:rPr lang="en-US" sz="1400" dirty="0" smtClean="0">
                <a:solidFill>
                  <a:schemeClr val="tx2"/>
                </a:solidFill>
              </a:rPr>
              <a:t>Regional Communication Officer for Asia and the Pacific </a:t>
            </a:r>
            <a:endParaRPr lang="en-US" sz="1400" dirty="0">
              <a:solidFill>
                <a:schemeClr val="tx2"/>
              </a:solidFill>
            </a:endParaRPr>
          </a:p>
          <a:p>
            <a:pPr>
              <a:spcAft>
                <a:spcPct val="20000"/>
              </a:spcAft>
            </a:pPr>
            <a:r>
              <a:rPr lang="en-US" sz="1400" dirty="0" smtClean="0">
                <a:solidFill>
                  <a:schemeClr val="tx2"/>
                </a:solidFill>
              </a:rPr>
              <a:t>External Relations and Governance Department </a:t>
            </a:r>
            <a:endParaRPr lang="en-US" sz="1400" dirty="0">
              <a:solidFill>
                <a:schemeClr val="tx2"/>
              </a:solidFill>
            </a:endParaRPr>
          </a:p>
          <a:p>
            <a:r>
              <a:rPr lang="en-GB" sz="1000" dirty="0" smtClean="0"/>
              <a:t> TU Berlin, 5 June 2018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40_years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726" r="-11726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40 Years of investing in rural people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153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IFAD’s current portfolio by sector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5" y="1478333"/>
            <a:ext cx="7772400" cy="4034684"/>
          </a:xfrm>
        </p:spPr>
      </p:pic>
    </p:spTree>
    <p:extLst>
      <p:ext uri="{BB962C8B-B14F-4D97-AF65-F5344CB8AC3E}">
        <p14:creationId xmlns:p14="http://schemas.microsoft.com/office/powerpoint/2010/main" val="4260080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ap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416" r="-33416"/>
          <a:stretch>
            <a:fillRect/>
          </a:stretch>
        </p:blipFill>
        <p:spPr>
          <a:xfrm>
            <a:off x="466725" y="1438274"/>
            <a:ext cx="8656802" cy="4583013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IFAD works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591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RIDE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68" b="10368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2017 Report of IFAD’s Development Effectiveness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038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PR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5000" b="-25000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Asia and the Pacific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523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ESA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732" b="-24732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East and Southern Africa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410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West and Central Africa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5" y="2111025"/>
            <a:ext cx="7772400" cy="2769300"/>
          </a:xfrm>
        </p:spPr>
      </p:pic>
    </p:spTree>
    <p:extLst>
      <p:ext uri="{BB962C8B-B14F-4D97-AF65-F5344CB8AC3E}">
        <p14:creationId xmlns:p14="http://schemas.microsoft.com/office/powerpoint/2010/main" val="3350360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Latin America and the Caribbean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5" y="2108294"/>
            <a:ext cx="7772400" cy="2774762"/>
          </a:xfrm>
        </p:spPr>
      </p:pic>
    </p:spTree>
    <p:extLst>
      <p:ext uri="{BB962C8B-B14F-4D97-AF65-F5344CB8AC3E}">
        <p14:creationId xmlns:p14="http://schemas.microsoft.com/office/powerpoint/2010/main" val="588334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Near </a:t>
            </a:r>
            <a:r>
              <a:rPr lang="en-US" dirty="0" smtClean="0"/>
              <a:t>East, North Africa and Europe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5" y="2131695"/>
            <a:ext cx="7772400" cy="2727960"/>
          </a:xfrm>
        </p:spPr>
      </p:pic>
    </p:spTree>
    <p:extLst>
      <p:ext uri="{BB962C8B-B14F-4D97-AF65-F5344CB8AC3E}">
        <p14:creationId xmlns:p14="http://schemas.microsoft.com/office/powerpoint/2010/main" val="830478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Rural women are often the poorest people in Sudanese communities, and they have few opportunities to improve their lives. Now a micro-finance scheme is giving rural women access to loans to start businesses, transforming them from subsistence farmers to entrepreneurs - and giving them decision-making roles in their families and </a:t>
            </a:r>
            <a:r>
              <a:rPr lang="en-US"/>
              <a:t>communities</a:t>
            </a:r>
            <a:r>
              <a:rPr lang="en-US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hlinkClick r:id="rId2"/>
              </a:rPr>
              <a:t>https://www.youtube.com/watch?v=</a:t>
            </a:r>
            <a:r>
              <a:rPr lang="en-US" dirty="0" smtClean="0">
                <a:hlinkClick r:id="rId2"/>
              </a:rPr>
              <a:t>EPLNm7EnHW8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Sudan: Seed Money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610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idx="1"/>
          </p:nvPr>
        </p:nvSpPr>
        <p:spPr>
          <a:xfrm>
            <a:off x="466725" y="1438275"/>
            <a:ext cx="7162800" cy="4114800"/>
          </a:xfrm>
        </p:spPr>
        <p:txBody>
          <a:bodyPr/>
          <a:lstStyle/>
          <a:p>
            <a:r>
              <a:rPr lang="en-GB" sz="2000" dirty="0" smtClean="0"/>
              <a:t>836 million people are living in extreme poverty </a:t>
            </a:r>
          </a:p>
          <a:p>
            <a:endParaRPr lang="en-GB" sz="2000" dirty="0" smtClean="0"/>
          </a:p>
          <a:p>
            <a:r>
              <a:rPr lang="en-GB" sz="2100" dirty="0" smtClean="0">
                <a:latin typeface="Arial" charset="0"/>
              </a:rPr>
              <a:t>The number of chronically undernourished people in the world is rising (777 million in 2015 – 815 million in 2016)</a:t>
            </a:r>
          </a:p>
          <a:p>
            <a:endParaRPr lang="en-GB" sz="2100" dirty="0" smtClean="0">
              <a:latin typeface="Arial" charset="0"/>
            </a:endParaRPr>
          </a:p>
          <a:p>
            <a:r>
              <a:rPr lang="en-GB" sz="2100" dirty="0" smtClean="0">
                <a:latin typeface="Arial" charset="0"/>
              </a:rPr>
              <a:t>Approximately 80% of the extreme poor live in rural areas and 65% work in agriculture</a:t>
            </a:r>
          </a:p>
          <a:p>
            <a:endParaRPr lang="en-GB" sz="2100" dirty="0" smtClean="0">
              <a:latin typeface="Arial" charset="0"/>
            </a:endParaRPr>
          </a:p>
          <a:p>
            <a:endParaRPr lang="en-GB" sz="2100" dirty="0" smtClean="0">
              <a:latin typeface="Arial" charset="0"/>
            </a:endParaRPr>
          </a:p>
          <a:p>
            <a:pPr defTabSz="881063" eaLnBrk="1" hangingPunct="1">
              <a:lnSpc>
                <a:spcPct val="95000"/>
              </a:lnSpc>
              <a:spcBef>
                <a:spcPct val="30000"/>
              </a:spcBef>
              <a:buSzPct val="90000"/>
            </a:pPr>
            <a:endParaRPr lang="en-GB" sz="2100" dirty="0" smtClean="0"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Poverty and hunger in rural areas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IFAD website</a:t>
            </a: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www.ifad.org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Susan Beccio</a:t>
            </a:r>
          </a:p>
          <a:p>
            <a:pPr marL="0" indent="0">
              <a:buNone/>
            </a:pPr>
            <a:r>
              <a:rPr lang="en-US" dirty="0" smtClean="0">
                <a:hlinkClick r:id="rId3"/>
              </a:rPr>
              <a:t>s.beccio@ifad.org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more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656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defTabSz="881063">
              <a:lnSpc>
                <a:spcPct val="95000"/>
              </a:lnSpc>
              <a:spcBef>
                <a:spcPct val="30000"/>
              </a:spcBef>
              <a:buSzPct val="90000"/>
              <a:buNone/>
            </a:pPr>
            <a:r>
              <a:rPr lang="en-US" sz="2000" dirty="0"/>
              <a:t>IFAD invests in rural </a:t>
            </a:r>
            <a:r>
              <a:rPr lang="en-US" sz="2000" dirty="0" smtClean="0"/>
              <a:t>people, empowering them to:</a:t>
            </a:r>
          </a:p>
          <a:p>
            <a:pPr lvl="2" defTabSz="881063">
              <a:lnSpc>
                <a:spcPct val="95000"/>
              </a:lnSpc>
              <a:spcBef>
                <a:spcPct val="30000"/>
              </a:spcBef>
              <a:buSzPct val="90000"/>
            </a:pPr>
            <a:endParaRPr lang="en-US" sz="2000" dirty="0">
              <a:latin typeface="Arial" charset="0"/>
            </a:endParaRPr>
          </a:p>
          <a:p>
            <a:pPr lvl="2" defTabSz="881063">
              <a:lnSpc>
                <a:spcPct val="95000"/>
              </a:lnSpc>
              <a:spcBef>
                <a:spcPct val="30000"/>
              </a:spcBef>
              <a:buSzPct val="90000"/>
            </a:pPr>
            <a:r>
              <a:rPr lang="en-US" sz="2000" dirty="0" smtClean="0">
                <a:latin typeface="Arial" charset="0"/>
              </a:rPr>
              <a:t>Increase </a:t>
            </a:r>
            <a:r>
              <a:rPr lang="en-US" sz="2000" dirty="0">
                <a:latin typeface="Arial" charset="0"/>
              </a:rPr>
              <a:t>food security</a:t>
            </a:r>
          </a:p>
          <a:p>
            <a:pPr lvl="2" defTabSz="881063">
              <a:lnSpc>
                <a:spcPct val="95000"/>
              </a:lnSpc>
              <a:spcBef>
                <a:spcPct val="30000"/>
              </a:spcBef>
              <a:buSzPct val="90000"/>
            </a:pPr>
            <a:r>
              <a:rPr lang="en-US" sz="2000" dirty="0">
                <a:latin typeface="Arial" charset="0"/>
              </a:rPr>
              <a:t>Improve nutrition</a:t>
            </a:r>
          </a:p>
          <a:p>
            <a:pPr lvl="2" defTabSz="881063">
              <a:lnSpc>
                <a:spcPct val="95000"/>
              </a:lnSpc>
              <a:spcBef>
                <a:spcPct val="30000"/>
              </a:spcBef>
              <a:buSzPct val="90000"/>
            </a:pPr>
            <a:r>
              <a:rPr lang="en-US" sz="2000" dirty="0">
                <a:latin typeface="Arial" charset="0"/>
              </a:rPr>
              <a:t>Increase incomes</a:t>
            </a:r>
          </a:p>
          <a:p>
            <a:pPr lvl="2" defTabSz="881063">
              <a:lnSpc>
                <a:spcPct val="95000"/>
              </a:lnSpc>
              <a:spcBef>
                <a:spcPct val="30000"/>
              </a:spcBef>
              <a:buSzPct val="90000"/>
            </a:pPr>
            <a:r>
              <a:rPr lang="en-US" sz="2000" dirty="0" smtClean="0">
                <a:latin typeface="Arial" charset="0"/>
              </a:rPr>
              <a:t>Strengthen </a:t>
            </a:r>
            <a:r>
              <a:rPr lang="en-US" sz="2000" dirty="0">
                <a:latin typeface="Arial" charset="0"/>
              </a:rPr>
              <a:t>resilience</a:t>
            </a:r>
          </a:p>
          <a:p>
            <a:pPr lvl="2" defTabSz="881063">
              <a:lnSpc>
                <a:spcPct val="95000"/>
              </a:lnSpc>
              <a:spcBef>
                <a:spcPct val="30000"/>
              </a:spcBef>
              <a:buSzPct val="90000"/>
            </a:pPr>
            <a:r>
              <a:rPr lang="en-US" sz="2000" dirty="0">
                <a:latin typeface="Arial" charset="0"/>
              </a:rPr>
              <a:t>Expand their businesses</a:t>
            </a:r>
          </a:p>
          <a:p>
            <a:pPr lvl="2" defTabSz="881063">
              <a:lnSpc>
                <a:spcPct val="95000"/>
              </a:lnSpc>
              <a:spcBef>
                <a:spcPct val="30000"/>
              </a:spcBef>
              <a:buSzPct val="90000"/>
            </a:pPr>
            <a:r>
              <a:rPr lang="en-US" sz="2000" dirty="0">
                <a:latin typeface="Arial" charset="0"/>
              </a:rPr>
              <a:t>Take charge of their own development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Rural people at the center of development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067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IFAD </a:t>
            </a:r>
            <a:r>
              <a:rPr lang="en-US" dirty="0"/>
              <a:t>is an international financial institution and a specialized United Nations agency based in Rome – the UN’s food and agriculture </a:t>
            </a:r>
            <a:r>
              <a:rPr lang="en-US" dirty="0" smtClean="0"/>
              <a:t>hub.</a:t>
            </a:r>
          </a:p>
          <a:p>
            <a:endParaRPr lang="en-US" dirty="0"/>
          </a:p>
          <a:p>
            <a:r>
              <a:rPr lang="en-US" dirty="0"/>
              <a:t>Since 1978, IFAD has provided about US$20.2 billion in grants and low-interest loans to projects that have reached some 476 million people.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International Fund for Agricultural Development (IFAD)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727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6725" y="1438275"/>
            <a:ext cx="7772400" cy="3358877"/>
          </a:xfrm>
        </p:spPr>
        <p:txBody>
          <a:bodyPr/>
          <a:lstStyle/>
          <a:p>
            <a:r>
              <a:rPr lang="en-US" dirty="0"/>
              <a:t>The 2030 Agenda’s overarching aim is to leave no one behind </a:t>
            </a:r>
            <a:endParaRPr lang="en-US" dirty="0" smtClean="0"/>
          </a:p>
          <a:p>
            <a:r>
              <a:rPr lang="en-US" dirty="0" smtClean="0"/>
              <a:t>IFAD’s mandate is </a:t>
            </a:r>
            <a:r>
              <a:rPr lang="en-US" dirty="0"/>
              <a:t>as crucial today as it was when we were founded 40 years </a:t>
            </a:r>
            <a:r>
              <a:rPr lang="en-US" dirty="0" smtClean="0"/>
              <a:t>ago </a:t>
            </a:r>
          </a:p>
          <a:p>
            <a:r>
              <a:rPr lang="en-US" dirty="0" smtClean="0"/>
              <a:t>Poverty, hunger and inequality </a:t>
            </a:r>
            <a:r>
              <a:rPr lang="mr-IN" dirty="0" smtClean="0"/>
              <a:t>–</a:t>
            </a:r>
            <a:r>
              <a:rPr lang="en-US" dirty="0" smtClean="0"/>
              <a:t> are not new challenges</a:t>
            </a:r>
          </a:p>
          <a:p>
            <a:r>
              <a:rPr lang="en-US" dirty="0" smtClean="0"/>
              <a:t>But climate change, mass migration, forced displacement and population growth are huge obstacles to reduce poverty and hunger to zero by 2030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Leave no one behind</a:t>
            </a:r>
            <a:endParaRPr lang="en-US" dirty="0"/>
          </a:p>
        </p:txBody>
      </p:sp>
      <p:pic>
        <p:nvPicPr>
          <p:cNvPr id="5" name="Picture 4" descr="E_SDG goals_icons-individual-rgb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4797152"/>
            <a:ext cx="1244600" cy="1244600"/>
          </a:xfrm>
          <a:prstGeom prst="rect">
            <a:avLst/>
          </a:prstGeom>
        </p:spPr>
      </p:pic>
      <p:pic>
        <p:nvPicPr>
          <p:cNvPr id="6" name="Picture 5" descr="E_SDG goals_icons-individual-rgb-0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797152"/>
            <a:ext cx="1217249" cy="1217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361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Rural communities are often remote, marginalized and lack basic infrastructure and services</a:t>
            </a:r>
          </a:p>
          <a:p>
            <a:endParaRPr lang="en-US" dirty="0" smtClean="0"/>
          </a:p>
          <a:p>
            <a:r>
              <a:rPr lang="en-US" dirty="0" smtClean="0"/>
              <a:t>Rural people are skilled, resourceful, and as small-scale producers can significantly contribute to global food security</a:t>
            </a:r>
          </a:p>
          <a:p>
            <a:endParaRPr lang="en-US" dirty="0"/>
          </a:p>
          <a:p>
            <a:r>
              <a:rPr lang="en-US" dirty="0" smtClean="0"/>
              <a:t>IFAD uses targeting </a:t>
            </a:r>
            <a:r>
              <a:rPr lang="en-US" dirty="0"/>
              <a:t>strategies to ensure that </a:t>
            </a:r>
            <a:r>
              <a:rPr lang="en-US" dirty="0" smtClean="0"/>
              <a:t>the </a:t>
            </a:r>
            <a:r>
              <a:rPr lang="en-US" dirty="0"/>
              <a:t>most </a:t>
            </a:r>
            <a:r>
              <a:rPr lang="en-US" dirty="0" smtClean="0"/>
              <a:t>vulnerable are reached </a:t>
            </a:r>
            <a:r>
              <a:rPr lang="mr-IN" dirty="0" smtClean="0"/>
              <a:t>–</a:t>
            </a:r>
            <a:r>
              <a:rPr lang="en-US" dirty="0" smtClean="0"/>
              <a:t> with solutions to </a:t>
            </a:r>
            <a:r>
              <a:rPr lang="en-US" dirty="0"/>
              <a:t>move out of hunger and poverty. </a:t>
            </a:r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Smallholder farmers can contribute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637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nvestments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814" b="-53814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Targeted investments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783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IFAD’s mainstreaming </a:t>
            </a:r>
            <a:r>
              <a:rPr lang="en-GB" dirty="0"/>
              <a:t>agenda focuses on nutrition, women’s empowerment, youth, </a:t>
            </a:r>
            <a:r>
              <a:rPr lang="en-GB" dirty="0" smtClean="0"/>
              <a:t>environmental </a:t>
            </a:r>
            <a:r>
              <a:rPr lang="en-GB" dirty="0"/>
              <a:t>sustainability and climate change.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08"/>
          <a:stretch/>
        </p:blipFill>
        <p:spPr>
          <a:xfrm>
            <a:off x="1762596" y="1196752"/>
            <a:ext cx="4673984" cy="27782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3568" y="260648"/>
            <a:ext cx="301276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solidFill>
                  <a:srgbClr val="FFFFFF"/>
                </a:solidFill>
              </a:rPr>
              <a:t>Thematic areas</a:t>
            </a:r>
            <a:endParaRPr lang="en-GB"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995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Africa alone, 10 to 12 million young people are entering the job market every year.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With </a:t>
            </a:r>
            <a:r>
              <a:rPr lang="en-US" dirty="0"/>
              <a:t>the right policies and investments, agriculture can drive economic growth and create decent jobs in rural areas. </a:t>
            </a:r>
          </a:p>
          <a:p>
            <a:endParaRPr lang="en-US" dirty="0"/>
          </a:p>
          <a:p>
            <a:r>
              <a:rPr lang="en-US" dirty="0"/>
              <a:t>IFAD is committed to investing in young rural people, building their skills and empowering them to </a:t>
            </a:r>
            <a:r>
              <a:rPr lang="en-US" dirty="0" smtClean="0"/>
              <a:t>fulfill </a:t>
            </a:r>
            <a:r>
              <a:rPr lang="en-US" dirty="0"/>
              <a:t>their potential.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Focus on youth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21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orporate2018_01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4" charset="-128"/>
            <a:cs typeface="ＭＳ Ｐゴシック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4" charset="-128"/>
            <a:cs typeface="ＭＳ Ｐゴシック" pitchFamily="8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IFAD Corporate theme" ma:contentTypeID="0x0101008680E87777A6194D938ACB15C33232620022477E34447622469CB388F9063D1AE4" ma:contentTypeVersion="10" ma:contentTypeDescription="PowerPoint templates using IFAD themes" ma:contentTypeScope="" ma:versionID="16eeaa4a615d40587ec817b6aa0da12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9BC55FB-58D3-4E98-BF7A-032E0C9FE6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F44CB313-7983-4E7C-9D21-D537D7FEB7D4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0E729BF3-10D1-4522-9051-7C6EBAF2592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corporate2018_01</Template>
  <TotalTime>443</TotalTime>
  <Words>527</Words>
  <Application>Microsoft Macintosh PowerPoint</Application>
  <PresentationFormat>On-screen Show (4:3)</PresentationFormat>
  <Paragraphs>77</Paragraphs>
  <Slides>20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corporate2018_01</vt:lpstr>
      <vt:lpstr>PowerPoint Presentation</vt:lpstr>
      <vt:lpstr>Poverty and hunger in rural areas</vt:lpstr>
      <vt:lpstr>Rural people at the center of development </vt:lpstr>
      <vt:lpstr>The International Fund for Agricultural Development (IFAD)</vt:lpstr>
      <vt:lpstr>Leave no one behind</vt:lpstr>
      <vt:lpstr>Smallholder farmers can contribute</vt:lpstr>
      <vt:lpstr>Targeted investments</vt:lpstr>
      <vt:lpstr> </vt:lpstr>
      <vt:lpstr>Focus on youth</vt:lpstr>
      <vt:lpstr>40 Years of investing in rural people</vt:lpstr>
      <vt:lpstr>IFAD’s current portfolio by sector</vt:lpstr>
      <vt:lpstr>Where IFAD works</vt:lpstr>
      <vt:lpstr>2017 Report of IFAD’s Development Effectiveness </vt:lpstr>
      <vt:lpstr>Asia and the Pacific</vt:lpstr>
      <vt:lpstr>East and Southern Africa</vt:lpstr>
      <vt:lpstr>West and Central Africa</vt:lpstr>
      <vt:lpstr>Latin America and the Caribbean </vt:lpstr>
      <vt:lpstr>Near East, North Africa and Europe</vt:lpstr>
      <vt:lpstr>Sudan: Seed Money</vt:lpstr>
      <vt:lpstr>For more information</vt:lpstr>
    </vt:vector>
  </TitlesOfParts>
  <Company>IFAD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Bellogini, Barbara</dc:creator>
  <cp:lastModifiedBy>Michelle Tang</cp:lastModifiedBy>
  <cp:revision>38</cp:revision>
  <cp:lastPrinted>2018-05-28T14:15:42Z</cp:lastPrinted>
  <dcterms:created xsi:type="dcterms:W3CDTF">2018-05-21T08:51:53Z</dcterms:created>
  <dcterms:modified xsi:type="dcterms:W3CDTF">2018-06-01T12:41:45Z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0x0101008680E87777A6194D938ACB15C33232620022477E34447622469CB388F9063D1AE4</vt:lpwstr>
  </property>
</Properties>
</file>