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99" r:id="rId4"/>
    <p:sldId id="300" r:id="rId5"/>
    <p:sldId id="259" r:id="rId6"/>
    <p:sldId id="308" r:id="rId7"/>
    <p:sldId id="301" r:id="rId8"/>
    <p:sldId id="327" r:id="rId9"/>
    <p:sldId id="298" r:id="rId10"/>
    <p:sldId id="321" r:id="rId11"/>
    <p:sldId id="266" r:id="rId12"/>
    <p:sldId id="267" r:id="rId13"/>
    <p:sldId id="268" r:id="rId14"/>
    <p:sldId id="269" r:id="rId15"/>
    <p:sldId id="316" r:id="rId16"/>
    <p:sldId id="325" r:id="rId17"/>
    <p:sldId id="311" r:id="rId18"/>
    <p:sldId id="273" r:id="rId19"/>
    <p:sldId id="322" r:id="rId20"/>
    <p:sldId id="328" r:id="rId21"/>
    <p:sldId id="319"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FFFFCC"/>
    <a:srgbClr val="008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0" autoAdjust="0"/>
    <p:restoredTop sz="94513" autoAdjust="0"/>
  </p:normalViewPr>
  <p:slideViewPr>
    <p:cSldViewPr>
      <p:cViewPr varScale="1">
        <p:scale>
          <a:sx n="66" d="100"/>
          <a:sy n="66" d="100"/>
        </p:scale>
        <p:origin x="66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endParaRPr lang="de-DE" altLang="de-DE"/>
          </a:p>
        </p:txBody>
      </p:sp>
      <p:sp>
        <p:nvSpPr>
          <p:cNvPr id="5" name="Fußzeilenplatzhalter 4"/>
          <p:cNvSpPr>
            <a:spLocks noGrp="1"/>
          </p:cNvSpPr>
          <p:nvPr>
            <p:ph type="ftr" sz="quarter" idx="11"/>
          </p:nvPr>
        </p:nvSpPr>
        <p:spPr/>
        <p:txBody>
          <a:bodyPr/>
          <a:lstStyle/>
          <a:p>
            <a:pPr>
              <a:defRPr/>
            </a:pPr>
            <a:endParaRPr lang="de-DE" altLang="de-DE"/>
          </a:p>
        </p:txBody>
      </p:sp>
      <p:sp>
        <p:nvSpPr>
          <p:cNvPr id="6" name="Foliennummernplatzhalter 5"/>
          <p:cNvSpPr>
            <a:spLocks noGrp="1"/>
          </p:cNvSpPr>
          <p:nvPr>
            <p:ph type="sldNum" sz="quarter" idx="12"/>
          </p:nvPr>
        </p:nvSpPr>
        <p:spPr/>
        <p:txBody>
          <a:bodyPr/>
          <a:lstStyle/>
          <a:p>
            <a:pPr>
              <a:defRPr/>
            </a:pPr>
            <a:fld id="{1CE81571-B913-4197-B3F6-89ED4BE4DF24}" type="slidenum">
              <a:rPr lang="de-DE" altLang="de-DE" smtClean="0"/>
              <a:pPr>
                <a:defRPr/>
              </a:pPr>
              <a:t>‹Nr.›</a:t>
            </a:fld>
            <a:endParaRPr lang="de-DE" altLang="de-DE"/>
          </a:p>
        </p:txBody>
      </p:sp>
    </p:spTree>
    <p:extLst>
      <p:ext uri="{BB962C8B-B14F-4D97-AF65-F5344CB8AC3E}">
        <p14:creationId xmlns:p14="http://schemas.microsoft.com/office/powerpoint/2010/main" val="370638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altLang="de-DE"/>
          </a:p>
        </p:txBody>
      </p:sp>
      <p:sp>
        <p:nvSpPr>
          <p:cNvPr id="5" name="Fußzeilenplatzhalter 4"/>
          <p:cNvSpPr>
            <a:spLocks noGrp="1"/>
          </p:cNvSpPr>
          <p:nvPr>
            <p:ph type="ftr" sz="quarter" idx="11"/>
          </p:nvPr>
        </p:nvSpPr>
        <p:spPr/>
        <p:txBody>
          <a:bodyPr/>
          <a:lstStyle/>
          <a:p>
            <a:pPr>
              <a:defRPr/>
            </a:pPr>
            <a:endParaRPr lang="de-DE" altLang="de-DE"/>
          </a:p>
        </p:txBody>
      </p:sp>
      <p:sp>
        <p:nvSpPr>
          <p:cNvPr id="6" name="Foliennummernplatzhalter 5"/>
          <p:cNvSpPr>
            <a:spLocks noGrp="1"/>
          </p:cNvSpPr>
          <p:nvPr>
            <p:ph type="sldNum" sz="quarter" idx="12"/>
          </p:nvPr>
        </p:nvSpPr>
        <p:spPr/>
        <p:txBody>
          <a:bodyPr/>
          <a:lstStyle/>
          <a:p>
            <a:pPr>
              <a:defRPr/>
            </a:pPr>
            <a:fld id="{E7EC026E-2201-4157-ABFD-C93FF8EB3532}" type="slidenum">
              <a:rPr lang="de-DE" altLang="de-DE" smtClean="0"/>
              <a:pPr>
                <a:defRPr/>
              </a:pPr>
              <a:t>‹Nr.›</a:t>
            </a:fld>
            <a:endParaRPr lang="de-DE" altLang="de-DE"/>
          </a:p>
        </p:txBody>
      </p:sp>
    </p:spTree>
    <p:extLst>
      <p:ext uri="{BB962C8B-B14F-4D97-AF65-F5344CB8AC3E}">
        <p14:creationId xmlns:p14="http://schemas.microsoft.com/office/powerpoint/2010/main" val="250059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altLang="de-DE"/>
          </a:p>
        </p:txBody>
      </p:sp>
      <p:sp>
        <p:nvSpPr>
          <p:cNvPr id="5" name="Fußzeilenplatzhalter 4"/>
          <p:cNvSpPr>
            <a:spLocks noGrp="1"/>
          </p:cNvSpPr>
          <p:nvPr>
            <p:ph type="ftr" sz="quarter" idx="11"/>
          </p:nvPr>
        </p:nvSpPr>
        <p:spPr/>
        <p:txBody>
          <a:bodyPr/>
          <a:lstStyle/>
          <a:p>
            <a:pPr>
              <a:defRPr/>
            </a:pPr>
            <a:endParaRPr lang="de-DE" altLang="de-DE"/>
          </a:p>
        </p:txBody>
      </p:sp>
      <p:sp>
        <p:nvSpPr>
          <p:cNvPr id="6" name="Foliennummernplatzhalter 5"/>
          <p:cNvSpPr>
            <a:spLocks noGrp="1"/>
          </p:cNvSpPr>
          <p:nvPr>
            <p:ph type="sldNum" sz="quarter" idx="12"/>
          </p:nvPr>
        </p:nvSpPr>
        <p:spPr/>
        <p:txBody>
          <a:bodyPr/>
          <a:lstStyle/>
          <a:p>
            <a:pPr>
              <a:defRPr/>
            </a:pPr>
            <a:fld id="{7E4BBD93-CECF-4DE1-8D10-0FC90E8741A9}" type="slidenum">
              <a:rPr lang="de-DE" altLang="de-DE" smtClean="0"/>
              <a:pPr>
                <a:defRPr/>
              </a:pPr>
              <a:t>‹Nr.›</a:t>
            </a:fld>
            <a:endParaRPr lang="de-DE" altLang="de-DE"/>
          </a:p>
        </p:txBody>
      </p:sp>
    </p:spTree>
    <p:extLst>
      <p:ext uri="{BB962C8B-B14F-4D97-AF65-F5344CB8AC3E}">
        <p14:creationId xmlns:p14="http://schemas.microsoft.com/office/powerpoint/2010/main" val="298654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altLang="de-DE"/>
          </a:p>
        </p:txBody>
      </p:sp>
      <p:sp>
        <p:nvSpPr>
          <p:cNvPr id="5" name="Fußzeilenplatzhalter 4"/>
          <p:cNvSpPr>
            <a:spLocks noGrp="1"/>
          </p:cNvSpPr>
          <p:nvPr>
            <p:ph type="ftr" sz="quarter" idx="11"/>
          </p:nvPr>
        </p:nvSpPr>
        <p:spPr/>
        <p:txBody>
          <a:bodyPr/>
          <a:lstStyle/>
          <a:p>
            <a:pPr>
              <a:defRPr/>
            </a:pPr>
            <a:endParaRPr lang="de-DE" altLang="de-DE"/>
          </a:p>
        </p:txBody>
      </p:sp>
      <p:sp>
        <p:nvSpPr>
          <p:cNvPr id="6" name="Foliennummernplatzhalter 5"/>
          <p:cNvSpPr>
            <a:spLocks noGrp="1"/>
          </p:cNvSpPr>
          <p:nvPr>
            <p:ph type="sldNum" sz="quarter" idx="12"/>
          </p:nvPr>
        </p:nvSpPr>
        <p:spPr/>
        <p:txBody>
          <a:bodyPr/>
          <a:lstStyle/>
          <a:p>
            <a:pPr>
              <a:defRPr/>
            </a:pPr>
            <a:fld id="{FB73D6EF-7F04-460D-980E-B49FAA3F30A5}" type="slidenum">
              <a:rPr lang="de-DE" altLang="de-DE" smtClean="0"/>
              <a:pPr>
                <a:defRPr/>
              </a:pPr>
              <a:t>‹Nr.›</a:t>
            </a:fld>
            <a:endParaRPr lang="de-DE" altLang="de-DE"/>
          </a:p>
        </p:txBody>
      </p:sp>
    </p:spTree>
    <p:extLst>
      <p:ext uri="{BB962C8B-B14F-4D97-AF65-F5344CB8AC3E}">
        <p14:creationId xmlns:p14="http://schemas.microsoft.com/office/powerpoint/2010/main" val="275700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de-DE"/>
              <a:t>Titelmasterformat durch Klicken bearbeiten</a:t>
            </a:r>
          </a:p>
        </p:txBody>
      </p:sp>
      <p:sp>
        <p:nvSpPr>
          <p:cNvPr id="3" name="Textplatzhalt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pPr>
              <a:defRPr/>
            </a:pPr>
            <a:endParaRPr lang="de-DE" altLang="de-DE"/>
          </a:p>
        </p:txBody>
      </p:sp>
      <p:sp>
        <p:nvSpPr>
          <p:cNvPr id="5" name="Fußzeilenplatzhalter 4"/>
          <p:cNvSpPr>
            <a:spLocks noGrp="1"/>
          </p:cNvSpPr>
          <p:nvPr>
            <p:ph type="ftr" sz="quarter" idx="11"/>
          </p:nvPr>
        </p:nvSpPr>
        <p:spPr/>
        <p:txBody>
          <a:bodyPr/>
          <a:lstStyle/>
          <a:p>
            <a:pPr>
              <a:defRPr/>
            </a:pPr>
            <a:endParaRPr lang="de-DE" altLang="de-DE"/>
          </a:p>
        </p:txBody>
      </p:sp>
      <p:sp>
        <p:nvSpPr>
          <p:cNvPr id="6" name="Foliennummernplatzhalter 5"/>
          <p:cNvSpPr>
            <a:spLocks noGrp="1"/>
          </p:cNvSpPr>
          <p:nvPr>
            <p:ph type="sldNum" sz="quarter" idx="12"/>
          </p:nvPr>
        </p:nvSpPr>
        <p:spPr/>
        <p:txBody>
          <a:bodyPr/>
          <a:lstStyle/>
          <a:p>
            <a:pPr>
              <a:defRPr/>
            </a:pPr>
            <a:fld id="{854421EC-0F63-4382-9425-BDFEE6A2B931}" type="slidenum">
              <a:rPr lang="de-DE" altLang="de-DE" smtClean="0"/>
              <a:pPr>
                <a:defRPr/>
              </a:pPr>
              <a:t>‹Nr.›</a:t>
            </a:fld>
            <a:endParaRPr lang="de-DE" altLang="de-DE"/>
          </a:p>
        </p:txBody>
      </p:sp>
    </p:spTree>
    <p:extLst>
      <p:ext uri="{BB962C8B-B14F-4D97-AF65-F5344CB8AC3E}">
        <p14:creationId xmlns:p14="http://schemas.microsoft.com/office/powerpoint/2010/main" val="351388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pPr>
              <a:defRPr/>
            </a:pPr>
            <a:endParaRPr lang="de-DE" altLang="de-DE"/>
          </a:p>
        </p:txBody>
      </p:sp>
      <p:sp>
        <p:nvSpPr>
          <p:cNvPr id="6" name="Fußzeilenplatzhalter 5"/>
          <p:cNvSpPr>
            <a:spLocks noGrp="1"/>
          </p:cNvSpPr>
          <p:nvPr>
            <p:ph type="ftr" sz="quarter" idx="11"/>
          </p:nvPr>
        </p:nvSpPr>
        <p:spPr/>
        <p:txBody>
          <a:bodyPr/>
          <a:lstStyle/>
          <a:p>
            <a:pPr>
              <a:defRPr/>
            </a:pPr>
            <a:endParaRPr lang="de-DE" altLang="de-DE"/>
          </a:p>
        </p:txBody>
      </p:sp>
      <p:sp>
        <p:nvSpPr>
          <p:cNvPr id="7" name="Foliennummernplatzhalter 6"/>
          <p:cNvSpPr>
            <a:spLocks noGrp="1"/>
          </p:cNvSpPr>
          <p:nvPr>
            <p:ph type="sldNum" sz="quarter" idx="12"/>
          </p:nvPr>
        </p:nvSpPr>
        <p:spPr/>
        <p:txBody>
          <a:bodyPr/>
          <a:lstStyle/>
          <a:p>
            <a:pPr>
              <a:defRPr/>
            </a:pPr>
            <a:fld id="{C30ECBC0-E5A7-4BEF-9EC0-294C93AA416D}" type="slidenum">
              <a:rPr lang="de-DE" altLang="de-DE" smtClean="0"/>
              <a:pPr>
                <a:defRPr/>
              </a:pPr>
              <a:t>‹Nr.›</a:t>
            </a:fld>
            <a:endParaRPr lang="de-DE" altLang="de-DE"/>
          </a:p>
        </p:txBody>
      </p:sp>
    </p:spTree>
    <p:extLst>
      <p:ext uri="{BB962C8B-B14F-4D97-AF65-F5344CB8AC3E}">
        <p14:creationId xmlns:p14="http://schemas.microsoft.com/office/powerpoint/2010/main" val="147375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Inhaltsplatzhalt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pPr>
              <a:defRPr/>
            </a:pPr>
            <a:endParaRPr lang="de-DE" altLang="de-DE"/>
          </a:p>
        </p:txBody>
      </p:sp>
      <p:sp>
        <p:nvSpPr>
          <p:cNvPr id="8" name="Fußzeilenplatzhalter 7"/>
          <p:cNvSpPr>
            <a:spLocks noGrp="1"/>
          </p:cNvSpPr>
          <p:nvPr>
            <p:ph type="ftr" sz="quarter" idx="11"/>
          </p:nvPr>
        </p:nvSpPr>
        <p:spPr/>
        <p:txBody>
          <a:bodyPr/>
          <a:lstStyle/>
          <a:p>
            <a:pPr>
              <a:defRPr/>
            </a:pPr>
            <a:endParaRPr lang="de-DE" altLang="de-DE"/>
          </a:p>
        </p:txBody>
      </p:sp>
      <p:sp>
        <p:nvSpPr>
          <p:cNvPr id="9" name="Foliennummernplatzhalter 8"/>
          <p:cNvSpPr>
            <a:spLocks noGrp="1"/>
          </p:cNvSpPr>
          <p:nvPr>
            <p:ph type="sldNum" sz="quarter" idx="12"/>
          </p:nvPr>
        </p:nvSpPr>
        <p:spPr/>
        <p:txBody>
          <a:bodyPr/>
          <a:lstStyle/>
          <a:p>
            <a:pPr>
              <a:defRPr/>
            </a:pPr>
            <a:fld id="{BCCE3D33-8ED9-443B-8D4E-A946F6E55906}" type="slidenum">
              <a:rPr lang="de-DE" altLang="de-DE" smtClean="0"/>
              <a:pPr>
                <a:defRPr/>
              </a:pPr>
              <a:t>‹Nr.›</a:t>
            </a:fld>
            <a:endParaRPr lang="de-DE" altLang="de-DE"/>
          </a:p>
        </p:txBody>
      </p:sp>
    </p:spTree>
    <p:extLst>
      <p:ext uri="{BB962C8B-B14F-4D97-AF65-F5344CB8AC3E}">
        <p14:creationId xmlns:p14="http://schemas.microsoft.com/office/powerpoint/2010/main" val="37034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pPr>
              <a:defRPr/>
            </a:pPr>
            <a:endParaRPr lang="de-DE" altLang="de-DE"/>
          </a:p>
        </p:txBody>
      </p:sp>
      <p:sp>
        <p:nvSpPr>
          <p:cNvPr id="4" name="Fußzeilenplatzhalter 3"/>
          <p:cNvSpPr>
            <a:spLocks noGrp="1"/>
          </p:cNvSpPr>
          <p:nvPr>
            <p:ph type="ftr" sz="quarter" idx="11"/>
          </p:nvPr>
        </p:nvSpPr>
        <p:spPr/>
        <p:txBody>
          <a:bodyPr/>
          <a:lstStyle/>
          <a:p>
            <a:pPr>
              <a:defRPr/>
            </a:pPr>
            <a:endParaRPr lang="de-DE" altLang="de-DE"/>
          </a:p>
        </p:txBody>
      </p:sp>
      <p:sp>
        <p:nvSpPr>
          <p:cNvPr id="5" name="Foliennummernplatzhalter 4"/>
          <p:cNvSpPr>
            <a:spLocks noGrp="1"/>
          </p:cNvSpPr>
          <p:nvPr>
            <p:ph type="sldNum" sz="quarter" idx="12"/>
          </p:nvPr>
        </p:nvSpPr>
        <p:spPr/>
        <p:txBody>
          <a:bodyPr/>
          <a:lstStyle/>
          <a:p>
            <a:pPr>
              <a:defRPr/>
            </a:pPr>
            <a:fld id="{CF1F650A-D0ED-40B8-BBCC-B2ABD717C8BA}" type="slidenum">
              <a:rPr lang="de-DE" altLang="de-DE" smtClean="0"/>
              <a:pPr>
                <a:defRPr/>
              </a:pPr>
              <a:t>‹Nr.›</a:t>
            </a:fld>
            <a:endParaRPr lang="de-DE" altLang="de-DE"/>
          </a:p>
        </p:txBody>
      </p:sp>
    </p:spTree>
    <p:extLst>
      <p:ext uri="{BB962C8B-B14F-4D97-AF65-F5344CB8AC3E}">
        <p14:creationId xmlns:p14="http://schemas.microsoft.com/office/powerpoint/2010/main" val="103697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altLang="de-DE"/>
          </a:p>
        </p:txBody>
      </p:sp>
      <p:sp>
        <p:nvSpPr>
          <p:cNvPr id="3" name="Fußzeilenplatzhalter 2"/>
          <p:cNvSpPr>
            <a:spLocks noGrp="1"/>
          </p:cNvSpPr>
          <p:nvPr>
            <p:ph type="ftr" sz="quarter" idx="11"/>
          </p:nvPr>
        </p:nvSpPr>
        <p:spPr/>
        <p:txBody>
          <a:bodyPr/>
          <a:lstStyle/>
          <a:p>
            <a:pPr>
              <a:defRPr/>
            </a:pPr>
            <a:endParaRPr lang="de-DE" altLang="de-DE"/>
          </a:p>
        </p:txBody>
      </p:sp>
      <p:sp>
        <p:nvSpPr>
          <p:cNvPr id="4" name="Foliennummernplatzhalter 3"/>
          <p:cNvSpPr>
            <a:spLocks noGrp="1"/>
          </p:cNvSpPr>
          <p:nvPr>
            <p:ph type="sldNum" sz="quarter" idx="12"/>
          </p:nvPr>
        </p:nvSpPr>
        <p:spPr/>
        <p:txBody>
          <a:bodyPr/>
          <a:lstStyle/>
          <a:p>
            <a:pPr>
              <a:defRPr/>
            </a:pPr>
            <a:fld id="{D8246F7B-EF16-4D09-82C5-AB9F387F34BA}" type="slidenum">
              <a:rPr lang="de-DE" altLang="de-DE" smtClean="0"/>
              <a:pPr>
                <a:defRPr/>
              </a:pPr>
              <a:t>‹Nr.›</a:t>
            </a:fld>
            <a:endParaRPr lang="de-DE" altLang="de-DE"/>
          </a:p>
        </p:txBody>
      </p:sp>
    </p:spTree>
    <p:extLst>
      <p:ext uri="{BB962C8B-B14F-4D97-AF65-F5344CB8AC3E}">
        <p14:creationId xmlns:p14="http://schemas.microsoft.com/office/powerpoint/2010/main" val="258597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Inhaltsplatzhalt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umsplatzhalter 4"/>
          <p:cNvSpPr>
            <a:spLocks noGrp="1"/>
          </p:cNvSpPr>
          <p:nvPr>
            <p:ph type="dt" sz="half" idx="10"/>
          </p:nvPr>
        </p:nvSpPr>
        <p:spPr/>
        <p:txBody>
          <a:bodyPr/>
          <a:lstStyle/>
          <a:p>
            <a:pPr>
              <a:defRPr/>
            </a:pPr>
            <a:endParaRPr lang="de-DE" altLang="de-DE"/>
          </a:p>
        </p:txBody>
      </p:sp>
      <p:sp>
        <p:nvSpPr>
          <p:cNvPr id="6" name="Fußzeilenplatzhalter 5"/>
          <p:cNvSpPr>
            <a:spLocks noGrp="1"/>
          </p:cNvSpPr>
          <p:nvPr>
            <p:ph type="ftr" sz="quarter" idx="11"/>
          </p:nvPr>
        </p:nvSpPr>
        <p:spPr/>
        <p:txBody>
          <a:bodyPr/>
          <a:lstStyle/>
          <a:p>
            <a:pPr>
              <a:defRPr/>
            </a:pPr>
            <a:endParaRPr lang="de-DE" altLang="de-DE"/>
          </a:p>
        </p:txBody>
      </p:sp>
      <p:sp>
        <p:nvSpPr>
          <p:cNvPr id="7" name="Foliennummernplatzhalter 6"/>
          <p:cNvSpPr>
            <a:spLocks noGrp="1"/>
          </p:cNvSpPr>
          <p:nvPr>
            <p:ph type="sldNum" sz="quarter" idx="12"/>
          </p:nvPr>
        </p:nvSpPr>
        <p:spPr/>
        <p:txBody>
          <a:bodyPr/>
          <a:lstStyle/>
          <a:p>
            <a:pPr>
              <a:defRPr/>
            </a:pPr>
            <a:fld id="{5EF4B317-6D44-49D9-8D4D-DC2541F28E45}" type="slidenum">
              <a:rPr lang="de-DE" altLang="de-DE" smtClean="0"/>
              <a:pPr>
                <a:defRPr/>
              </a:pPr>
              <a:t>‹Nr.›</a:t>
            </a:fld>
            <a:endParaRPr lang="de-DE" altLang="de-DE"/>
          </a:p>
        </p:txBody>
      </p:sp>
    </p:spTree>
    <p:extLst>
      <p:ext uri="{BB962C8B-B14F-4D97-AF65-F5344CB8AC3E}">
        <p14:creationId xmlns:p14="http://schemas.microsoft.com/office/powerpoint/2010/main" val="175132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Bildplatzhalt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umsplatzhalter 4"/>
          <p:cNvSpPr>
            <a:spLocks noGrp="1"/>
          </p:cNvSpPr>
          <p:nvPr>
            <p:ph type="dt" sz="half" idx="10"/>
          </p:nvPr>
        </p:nvSpPr>
        <p:spPr/>
        <p:txBody>
          <a:bodyPr/>
          <a:lstStyle/>
          <a:p>
            <a:pPr>
              <a:defRPr/>
            </a:pPr>
            <a:endParaRPr lang="de-DE" altLang="de-DE"/>
          </a:p>
        </p:txBody>
      </p:sp>
      <p:sp>
        <p:nvSpPr>
          <p:cNvPr id="6" name="Fußzeilenplatzhalter 5"/>
          <p:cNvSpPr>
            <a:spLocks noGrp="1"/>
          </p:cNvSpPr>
          <p:nvPr>
            <p:ph type="ftr" sz="quarter" idx="11"/>
          </p:nvPr>
        </p:nvSpPr>
        <p:spPr/>
        <p:txBody>
          <a:bodyPr/>
          <a:lstStyle/>
          <a:p>
            <a:pPr>
              <a:defRPr/>
            </a:pPr>
            <a:endParaRPr lang="de-DE" altLang="de-DE"/>
          </a:p>
        </p:txBody>
      </p:sp>
      <p:sp>
        <p:nvSpPr>
          <p:cNvPr id="7" name="Foliennummernplatzhalter 6"/>
          <p:cNvSpPr>
            <a:spLocks noGrp="1"/>
          </p:cNvSpPr>
          <p:nvPr>
            <p:ph type="sldNum" sz="quarter" idx="12"/>
          </p:nvPr>
        </p:nvSpPr>
        <p:spPr/>
        <p:txBody>
          <a:bodyPr/>
          <a:lstStyle/>
          <a:p>
            <a:pPr>
              <a:defRPr/>
            </a:pPr>
            <a:fld id="{231FF7AF-7FD3-4BEC-BC1E-CBFF3DAE4062}" type="slidenum">
              <a:rPr lang="de-DE" altLang="de-DE" smtClean="0"/>
              <a:pPr>
                <a:defRPr/>
              </a:pPr>
              <a:t>‹Nr.›</a:t>
            </a:fld>
            <a:endParaRPr lang="de-DE" altLang="de-DE"/>
          </a:p>
        </p:txBody>
      </p:sp>
    </p:spTree>
    <p:extLst>
      <p:ext uri="{BB962C8B-B14F-4D97-AF65-F5344CB8AC3E}">
        <p14:creationId xmlns:p14="http://schemas.microsoft.com/office/powerpoint/2010/main" val="278732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de-DE" altLang="de-DE"/>
          </a:p>
        </p:txBody>
      </p:sp>
      <p:sp>
        <p:nvSpPr>
          <p:cNvPr id="5" name="Fußzeilenplatzhalt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de-DE" altLang="de-DE"/>
          </a:p>
        </p:txBody>
      </p:sp>
      <p:sp>
        <p:nvSpPr>
          <p:cNvPr id="6" name="Foliennummernplatzhalt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C4DD604-0B7A-4CF0-A949-7ACF391CDD1F}" type="slidenum">
              <a:rPr lang="de-DE" altLang="de-DE" smtClean="0"/>
              <a:pPr>
                <a:defRPr/>
              </a:pPr>
              <a:t>‹Nr.›</a:t>
            </a:fld>
            <a:endParaRPr lang="de-DE" altLang="de-DE"/>
          </a:p>
        </p:txBody>
      </p:sp>
    </p:spTree>
    <p:extLst>
      <p:ext uri="{BB962C8B-B14F-4D97-AF65-F5344CB8AC3E}">
        <p14:creationId xmlns:p14="http://schemas.microsoft.com/office/powerpoint/2010/main" val="17746426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http://t0.gstatic.com/images?q=tbn:ANd9GcTcFNGUYHof8OAsNuI0LbAMwChLsUp0TYOAeeXhdnemgBttxils-4CT" TargetMode="External"/><Relationship Id="rId7"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11" Type="http://schemas.microsoft.com/office/2007/relationships/hdphoto" Target="../media/hdphoto1.wdp"/><Relationship Id="rId5" Type="http://schemas.openxmlformats.org/officeDocument/2006/relationships/image" Target="../media/image4.jpe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http://www.gc-council.org/international/templates/yt_framework/images/logo.p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sami.meaini@gmx.de" TargetMode="External"/><Relationship Id="rId2" Type="http://schemas.openxmlformats.org/officeDocument/2006/relationships/hyperlink" Target="mailto:BrigitteFahrenhorst@t-online.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codevelopment.jimdo.com/" TargetMode="External"/><Relationship Id="rId2" Type="http://schemas.openxmlformats.org/officeDocument/2006/relationships/hyperlink" Target="mailto:BrigitteFahrenhorst@t-online.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28650" y="365126"/>
            <a:ext cx="7886700" cy="3368674"/>
          </a:xfrm>
          <a:solidFill>
            <a:schemeClr val="bg1"/>
          </a:solidFill>
        </p:spPr>
        <p:txBody>
          <a:bodyPr>
            <a:normAutofit fontScale="90000"/>
          </a:bodyPr>
          <a:lstStyle/>
          <a:p>
            <a:pPr eaLnBrk="1" hangingPunct="1"/>
            <a:br>
              <a:rPr lang="de-DE" altLang="de-DE" sz="3600" dirty="0">
                <a:latin typeface="+mn-lt"/>
              </a:rPr>
            </a:br>
            <a:r>
              <a:rPr lang="de-DE" altLang="de-DE" sz="5400" b="1" dirty="0" err="1">
                <a:solidFill>
                  <a:srgbClr val="C00000"/>
                </a:solidFill>
                <a:latin typeface="+mn-lt"/>
              </a:rPr>
              <a:t>Introduction</a:t>
            </a:r>
            <a:r>
              <a:rPr lang="de-DE" altLang="de-DE" sz="5400" b="1" dirty="0">
                <a:solidFill>
                  <a:srgbClr val="C00000"/>
                </a:solidFill>
                <a:latin typeface="+mn-lt"/>
              </a:rPr>
              <a:t> </a:t>
            </a:r>
            <a:r>
              <a:rPr lang="de-DE" altLang="de-DE" sz="5400" b="1" dirty="0" err="1">
                <a:solidFill>
                  <a:srgbClr val="C00000"/>
                </a:solidFill>
                <a:latin typeface="+mn-lt"/>
              </a:rPr>
              <a:t>to</a:t>
            </a:r>
            <a:r>
              <a:rPr lang="de-DE" altLang="de-DE" sz="5400" b="1" dirty="0">
                <a:solidFill>
                  <a:srgbClr val="C00000"/>
                </a:solidFill>
                <a:latin typeface="+mn-lt"/>
              </a:rPr>
              <a:t> </a:t>
            </a:r>
            <a:r>
              <a:rPr lang="de-DE" altLang="de-DE" sz="5400" b="1" dirty="0" err="1">
                <a:solidFill>
                  <a:srgbClr val="C00000"/>
                </a:solidFill>
                <a:latin typeface="+mn-lt"/>
              </a:rPr>
              <a:t>the</a:t>
            </a:r>
            <a:r>
              <a:rPr lang="de-DE" altLang="de-DE" sz="5400" b="1" dirty="0">
                <a:solidFill>
                  <a:srgbClr val="C00000"/>
                </a:solidFill>
                <a:latin typeface="+mn-lt"/>
              </a:rPr>
              <a:t> </a:t>
            </a:r>
            <a:r>
              <a:rPr lang="de-DE" altLang="de-DE" sz="5400" b="1" dirty="0" err="1">
                <a:solidFill>
                  <a:srgbClr val="C00000"/>
                </a:solidFill>
                <a:latin typeface="+mn-lt"/>
              </a:rPr>
              <a:t>Lecture</a:t>
            </a:r>
            <a:r>
              <a:rPr lang="de-DE" altLang="de-DE" sz="5400" b="1" dirty="0">
                <a:solidFill>
                  <a:srgbClr val="C00000"/>
                </a:solidFill>
                <a:latin typeface="+mn-lt"/>
              </a:rPr>
              <a:t> </a:t>
            </a:r>
            <a:br>
              <a:rPr lang="de-DE" altLang="de-DE" sz="5400" b="1" dirty="0">
                <a:solidFill>
                  <a:srgbClr val="C00000"/>
                </a:solidFill>
                <a:latin typeface="+mn-lt"/>
              </a:rPr>
            </a:br>
            <a:r>
              <a:rPr lang="de-DE" altLang="de-DE" sz="5400" b="1" dirty="0">
                <a:solidFill>
                  <a:srgbClr val="C00000"/>
                </a:solidFill>
                <a:latin typeface="+mn-lt"/>
              </a:rPr>
              <a:t>Development Policy</a:t>
            </a:r>
            <a:br>
              <a:rPr lang="de-DE" altLang="de-DE" sz="5400" b="1" dirty="0">
                <a:solidFill>
                  <a:srgbClr val="C00000"/>
                </a:solidFill>
                <a:latin typeface="+mn-lt"/>
              </a:rPr>
            </a:br>
            <a:br>
              <a:rPr lang="de-DE" altLang="de-DE" sz="5400" b="1" dirty="0">
                <a:solidFill>
                  <a:srgbClr val="C00000"/>
                </a:solidFill>
                <a:latin typeface="+mn-lt"/>
              </a:rPr>
            </a:br>
            <a:r>
              <a:rPr lang="de-DE" altLang="de-DE" sz="5400" b="1" dirty="0">
                <a:solidFill>
                  <a:srgbClr val="C00000"/>
                </a:solidFill>
                <a:latin typeface="+mn-lt"/>
              </a:rPr>
              <a:t>Summer Semester 2019</a:t>
            </a:r>
            <a:endParaRPr lang="de-DE" altLang="de-DE" sz="5400" dirty="0">
              <a:solidFill>
                <a:srgbClr val="C00000"/>
              </a:solidFill>
              <a:latin typeface="+mn-lt"/>
            </a:endParaRPr>
          </a:p>
        </p:txBody>
      </p:sp>
      <p:sp>
        <p:nvSpPr>
          <p:cNvPr id="3075" name="Rectangle 3"/>
          <p:cNvSpPr>
            <a:spLocks noGrp="1" noChangeArrowheads="1"/>
          </p:cNvSpPr>
          <p:nvPr>
            <p:ph idx="1"/>
          </p:nvPr>
        </p:nvSpPr>
        <p:spPr>
          <a:xfrm>
            <a:off x="628650" y="3810000"/>
            <a:ext cx="7886700" cy="1524000"/>
          </a:xfrm>
          <a:solidFill>
            <a:schemeClr val="bg1"/>
          </a:solidFill>
        </p:spPr>
        <p:txBody>
          <a:bodyPr>
            <a:normAutofit/>
          </a:bodyPr>
          <a:lstStyle/>
          <a:p>
            <a:pPr marL="0" indent="0" eaLnBrk="1" hangingPunct="1">
              <a:buNone/>
            </a:pPr>
            <a:endParaRPr lang="de-DE" altLang="de-DE" sz="2000" dirty="0">
              <a:noFill/>
              <a:latin typeface="Calibri" panose="020F0502020204030204" pitchFamily="34" charset="0"/>
            </a:endParaRPr>
          </a:p>
          <a:p>
            <a:pPr marL="0" indent="0" eaLnBrk="1" hangingPunct="1">
              <a:buNone/>
            </a:pPr>
            <a:r>
              <a:rPr lang="de-DE" altLang="de-DE" sz="2400" dirty="0">
                <a:latin typeface="Calibri" panose="020F0502020204030204" pitchFamily="34" charset="0"/>
              </a:rPr>
              <a:t>Prof. Dr. Brigitte Fahrenhorst </a:t>
            </a:r>
          </a:p>
          <a:p>
            <a:pPr marL="0" indent="0" eaLnBrk="1" hangingPunct="1">
              <a:buNone/>
            </a:pPr>
            <a:r>
              <a:rPr lang="de-DE" altLang="de-DE" sz="2400" dirty="0">
                <a:latin typeface="Calibri" panose="020F0502020204030204" pitchFamily="34" charset="0"/>
              </a:rPr>
              <a:t>TU Berlin / SID Berlin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F225EA-55A1-48B4-A647-4F34D536DD1A}"/>
              </a:ext>
            </a:extLst>
          </p:cNvPr>
          <p:cNvSpPr>
            <a:spLocks noGrp="1"/>
          </p:cNvSpPr>
          <p:nvPr>
            <p:ph type="title"/>
          </p:nvPr>
        </p:nvSpPr>
        <p:spPr>
          <a:xfrm>
            <a:off x="628650" y="715961"/>
            <a:ext cx="7886700" cy="685801"/>
          </a:xfrm>
          <a:solidFill>
            <a:srgbClr val="002060"/>
          </a:solidFill>
        </p:spPr>
        <p:txBody>
          <a:bodyPr>
            <a:normAutofit/>
          </a:bodyPr>
          <a:lstStyle/>
          <a:p>
            <a:r>
              <a:rPr lang="de-DE" sz="3200" b="1" cap="small" dirty="0">
                <a:solidFill>
                  <a:schemeClr val="bg1"/>
                </a:solidFill>
                <a:latin typeface="+mn-lt"/>
              </a:rPr>
              <a:t>2. The </a:t>
            </a:r>
            <a:r>
              <a:rPr lang="de-DE" sz="3200" b="1" cap="small" dirty="0" err="1">
                <a:solidFill>
                  <a:schemeClr val="bg1"/>
                </a:solidFill>
                <a:latin typeface="+mn-lt"/>
              </a:rPr>
              <a:t>Lecture</a:t>
            </a:r>
            <a:r>
              <a:rPr lang="de-DE" sz="3200" b="1" cap="small" dirty="0">
                <a:solidFill>
                  <a:schemeClr val="bg1"/>
                </a:solidFill>
                <a:latin typeface="+mn-lt"/>
              </a:rPr>
              <a:t> </a:t>
            </a:r>
          </a:p>
        </p:txBody>
      </p:sp>
      <p:sp>
        <p:nvSpPr>
          <p:cNvPr id="3" name="Inhaltsplatzhalter 2">
            <a:extLst>
              <a:ext uri="{FF2B5EF4-FFF2-40B4-BE49-F238E27FC236}">
                <a16:creationId xmlns:a16="http://schemas.microsoft.com/office/drawing/2014/main" id="{44CAF407-DADD-495F-A5FC-0DABBA04868B}"/>
              </a:ext>
            </a:extLst>
          </p:cNvPr>
          <p:cNvSpPr>
            <a:spLocks noGrp="1"/>
          </p:cNvSpPr>
          <p:nvPr>
            <p:ph idx="1"/>
          </p:nvPr>
        </p:nvSpPr>
        <p:spPr>
          <a:xfrm>
            <a:off x="628650" y="1524000"/>
            <a:ext cx="7886700" cy="4724400"/>
          </a:xfrm>
        </p:spPr>
        <p:txBody>
          <a:bodyPr>
            <a:normAutofit/>
          </a:bodyPr>
          <a:lstStyle/>
          <a:p>
            <a:pPr marL="0" indent="0">
              <a:lnSpc>
                <a:spcPct val="100000"/>
              </a:lnSpc>
              <a:spcBef>
                <a:spcPts val="1200"/>
              </a:spcBef>
              <a:buNone/>
            </a:pPr>
            <a:r>
              <a:rPr lang="de-DE" sz="2400" dirty="0"/>
              <a:t>In </a:t>
            </a:r>
            <a:r>
              <a:rPr lang="de-DE" sz="2400" dirty="0" err="1"/>
              <a:t>times</a:t>
            </a:r>
            <a:r>
              <a:rPr lang="de-DE" sz="2400" dirty="0"/>
              <a:t> </a:t>
            </a:r>
            <a:r>
              <a:rPr lang="de-DE" sz="2400" dirty="0" err="1"/>
              <a:t>of</a:t>
            </a:r>
            <a:r>
              <a:rPr lang="de-DE" sz="2400" dirty="0"/>
              <a:t> </a:t>
            </a:r>
            <a:r>
              <a:rPr lang="de-DE" sz="2400" dirty="0" err="1"/>
              <a:t>climate</a:t>
            </a:r>
            <a:r>
              <a:rPr lang="de-DE" sz="2400" dirty="0"/>
              <a:t> </a:t>
            </a:r>
            <a:r>
              <a:rPr lang="de-DE" sz="2400" dirty="0" err="1"/>
              <a:t>change</a:t>
            </a:r>
            <a:r>
              <a:rPr lang="de-DE" sz="2400" dirty="0"/>
              <a:t>, </a:t>
            </a:r>
            <a:r>
              <a:rPr lang="de-DE" sz="2400" dirty="0" err="1"/>
              <a:t>agroindustrial</a:t>
            </a:r>
            <a:r>
              <a:rPr lang="de-DE" sz="2400" dirty="0"/>
              <a:t> </a:t>
            </a:r>
            <a:r>
              <a:rPr lang="de-DE" sz="2400" dirty="0" err="1"/>
              <a:t>monopoles</a:t>
            </a:r>
            <a:r>
              <a:rPr lang="de-DE" sz="2400" dirty="0"/>
              <a:t> and </a:t>
            </a:r>
            <a:r>
              <a:rPr lang="de-DE" sz="2400" dirty="0" err="1"/>
              <a:t>extinction</a:t>
            </a:r>
            <a:r>
              <a:rPr lang="de-DE" sz="2400" dirty="0"/>
              <a:t> </a:t>
            </a:r>
            <a:r>
              <a:rPr lang="de-DE" sz="2400" dirty="0" err="1"/>
              <a:t>of</a:t>
            </a:r>
            <a:r>
              <a:rPr lang="de-DE" sz="2400" dirty="0"/>
              <a:t> </a:t>
            </a:r>
            <a:r>
              <a:rPr lang="de-DE" sz="2400" dirty="0" err="1"/>
              <a:t>species</a:t>
            </a:r>
            <a:r>
              <a:rPr lang="de-DE" sz="2400" dirty="0"/>
              <a:t> </a:t>
            </a:r>
            <a:r>
              <a:rPr lang="de-DE" sz="2400" dirty="0" err="1"/>
              <a:t>we</a:t>
            </a:r>
            <a:r>
              <a:rPr lang="de-DE" sz="2400" dirty="0"/>
              <a:t> </a:t>
            </a:r>
            <a:r>
              <a:rPr lang="de-DE" sz="2400" dirty="0" err="1"/>
              <a:t>should</a:t>
            </a:r>
            <a:endParaRPr lang="de-DE" sz="2400" dirty="0"/>
          </a:p>
          <a:p>
            <a:pPr marL="0" indent="0">
              <a:buNone/>
            </a:pPr>
            <a:endParaRPr lang="de-DE" sz="2400" dirty="0"/>
          </a:p>
          <a:p>
            <a:pPr marL="360000" indent="-360000">
              <a:lnSpc>
                <a:spcPct val="100000"/>
              </a:lnSpc>
              <a:spcBef>
                <a:spcPts val="1200"/>
              </a:spcBef>
              <a:buClr>
                <a:srgbClr val="C00000"/>
              </a:buClr>
              <a:buFont typeface="Wingdings" panose="05000000000000000000" pitchFamily="2" charset="2"/>
              <a:buChar char="§"/>
            </a:pPr>
            <a:r>
              <a:rPr lang="de-DE" sz="2400" dirty="0" err="1"/>
              <a:t>Learn</a:t>
            </a:r>
            <a:r>
              <a:rPr lang="de-DE" sz="2400" dirty="0"/>
              <a:t> </a:t>
            </a:r>
            <a:r>
              <a:rPr lang="de-DE" sz="2400" dirty="0" err="1"/>
              <a:t>about</a:t>
            </a:r>
            <a:r>
              <a:rPr lang="de-DE" sz="2400" dirty="0"/>
              <a:t> </a:t>
            </a:r>
            <a:r>
              <a:rPr lang="de-DE" sz="2400" dirty="0" err="1"/>
              <a:t>the</a:t>
            </a:r>
            <a:r>
              <a:rPr lang="de-DE" sz="2400" dirty="0"/>
              <a:t> </a:t>
            </a:r>
            <a:r>
              <a:rPr lang="de-DE" sz="2400" dirty="0" err="1"/>
              <a:t>indigenous</a:t>
            </a:r>
            <a:r>
              <a:rPr lang="de-DE" sz="2400" dirty="0"/>
              <a:t> </a:t>
            </a:r>
            <a:r>
              <a:rPr lang="de-DE" sz="2400" dirty="0" err="1"/>
              <a:t>cultures</a:t>
            </a:r>
            <a:r>
              <a:rPr lang="de-DE" sz="2400" dirty="0"/>
              <a:t> and </a:t>
            </a:r>
            <a:r>
              <a:rPr lang="de-DE" sz="2400" dirty="0" err="1"/>
              <a:t>their</a:t>
            </a:r>
            <a:r>
              <a:rPr lang="de-DE" sz="2400" dirty="0"/>
              <a:t> </a:t>
            </a:r>
            <a:r>
              <a:rPr lang="de-DE" sz="2400" dirty="0" err="1"/>
              <a:t>living</a:t>
            </a:r>
            <a:r>
              <a:rPr lang="de-DE" sz="2400" dirty="0"/>
              <a:t> </a:t>
            </a:r>
            <a:r>
              <a:rPr lang="de-DE" sz="2400" dirty="0" err="1"/>
              <a:t>with</a:t>
            </a:r>
            <a:r>
              <a:rPr lang="de-DE" sz="2400" dirty="0"/>
              <a:t> </a:t>
            </a:r>
            <a:r>
              <a:rPr lang="de-DE" sz="2400" dirty="0" err="1"/>
              <a:t>nature</a:t>
            </a:r>
            <a:endParaRPr lang="de-DE" sz="2400" dirty="0"/>
          </a:p>
          <a:p>
            <a:pPr marL="360000" indent="-360000">
              <a:lnSpc>
                <a:spcPct val="100000"/>
              </a:lnSpc>
              <a:spcBef>
                <a:spcPts val="1200"/>
              </a:spcBef>
              <a:buClr>
                <a:srgbClr val="C00000"/>
              </a:buClr>
              <a:buFont typeface="Wingdings" panose="05000000000000000000" pitchFamily="2" charset="2"/>
              <a:buChar char="§"/>
            </a:pPr>
            <a:r>
              <a:rPr lang="de-DE" sz="2400" dirty="0" err="1"/>
              <a:t>Learn</a:t>
            </a:r>
            <a:r>
              <a:rPr lang="de-DE" sz="2400" dirty="0"/>
              <a:t> </a:t>
            </a:r>
            <a:r>
              <a:rPr lang="de-DE" sz="2400" dirty="0" err="1"/>
              <a:t>from</a:t>
            </a:r>
            <a:r>
              <a:rPr lang="de-DE" sz="2400" dirty="0"/>
              <a:t> </a:t>
            </a:r>
            <a:r>
              <a:rPr lang="de-DE" sz="2400" dirty="0" err="1"/>
              <a:t>the</a:t>
            </a:r>
            <a:r>
              <a:rPr lang="de-DE" sz="2400" dirty="0"/>
              <a:t> </a:t>
            </a:r>
            <a:r>
              <a:rPr lang="de-DE" sz="2400" dirty="0" err="1"/>
              <a:t>indigenous</a:t>
            </a:r>
            <a:r>
              <a:rPr lang="de-DE" sz="2400" dirty="0"/>
              <a:t> </a:t>
            </a:r>
            <a:r>
              <a:rPr lang="de-DE" sz="2400" dirty="0" err="1"/>
              <a:t>peoples</a:t>
            </a:r>
            <a:r>
              <a:rPr lang="de-DE" sz="2400" dirty="0"/>
              <a:t> </a:t>
            </a:r>
          </a:p>
          <a:p>
            <a:pPr marL="0" indent="0">
              <a:lnSpc>
                <a:spcPct val="100000"/>
              </a:lnSpc>
              <a:spcBef>
                <a:spcPts val="1200"/>
              </a:spcBef>
              <a:buClr>
                <a:srgbClr val="C00000"/>
              </a:buClr>
              <a:buNone/>
            </a:pPr>
            <a:r>
              <a:rPr lang="de-DE" sz="2400" dirty="0"/>
              <a:t>	</a:t>
            </a:r>
            <a:r>
              <a:rPr lang="de-DE" sz="2400" dirty="0" err="1"/>
              <a:t>to</a:t>
            </a:r>
            <a:r>
              <a:rPr lang="de-DE" sz="2400" dirty="0"/>
              <a:t> </a:t>
            </a:r>
            <a:r>
              <a:rPr lang="de-DE" sz="2400" dirty="0" err="1"/>
              <a:t>make</a:t>
            </a:r>
            <a:r>
              <a:rPr lang="de-DE" sz="2400" dirty="0"/>
              <a:t> </a:t>
            </a:r>
            <a:r>
              <a:rPr lang="de-DE" sz="2400" dirty="0" err="1"/>
              <a:t>our</a:t>
            </a:r>
            <a:r>
              <a:rPr lang="de-DE" sz="2400" dirty="0"/>
              <a:t> </a:t>
            </a:r>
            <a:r>
              <a:rPr lang="de-DE" sz="2400" dirty="0" err="1"/>
              <a:t>way</a:t>
            </a:r>
            <a:r>
              <a:rPr lang="de-DE" sz="2400" dirty="0"/>
              <a:t> </a:t>
            </a:r>
            <a:r>
              <a:rPr lang="de-DE" sz="2400" dirty="0" err="1"/>
              <a:t>of</a:t>
            </a:r>
            <a:r>
              <a:rPr lang="de-DE" sz="2400" dirty="0"/>
              <a:t> </a:t>
            </a:r>
            <a:r>
              <a:rPr lang="de-DE" sz="2400" dirty="0" err="1"/>
              <a:t>life</a:t>
            </a:r>
            <a:r>
              <a:rPr lang="de-DE" sz="2400" dirty="0"/>
              <a:t> </a:t>
            </a:r>
            <a:r>
              <a:rPr lang="de-DE" sz="2400" dirty="0" err="1"/>
              <a:t>more</a:t>
            </a:r>
            <a:r>
              <a:rPr lang="de-DE" sz="2400" dirty="0"/>
              <a:t> </a:t>
            </a:r>
            <a:r>
              <a:rPr lang="de-DE" sz="2400" dirty="0" err="1"/>
              <a:t>climate</a:t>
            </a:r>
            <a:r>
              <a:rPr lang="de-DE" sz="2400" dirty="0"/>
              <a:t> and </a:t>
            </a:r>
            <a:r>
              <a:rPr lang="de-DE" sz="2400" dirty="0" err="1"/>
              <a:t>nature</a:t>
            </a:r>
            <a:r>
              <a:rPr lang="de-DE" sz="2400" dirty="0"/>
              <a:t> </a:t>
            </a:r>
            <a:r>
              <a:rPr lang="de-DE" sz="2400" dirty="0" err="1"/>
              <a:t>friendly</a:t>
            </a:r>
            <a:endParaRPr lang="de-DE" sz="2400" dirty="0"/>
          </a:p>
          <a:p>
            <a:pPr marL="360000" indent="-360000">
              <a:lnSpc>
                <a:spcPct val="100000"/>
              </a:lnSpc>
              <a:spcBef>
                <a:spcPts val="1200"/>
              </a:spcBef>
              <a:buClr>
                <a:srgbClr val="C00000"/>
              </a:buClr>
              <a:buFont typeface="Wingdings" panose="05000000000000000000" pitchFamily="2" charset="2"/>
              <a:buChar char="§"/>
            </a:pPr>
            <a:r>
              <a:rPr lang="de-DE" sz="2400" dirty="0" err="1"/>
              <a:t>defend</a:t>
            </a:r>
            <a:r>
              <a:rPr lang="de-DE" sz="2400" dirty="0"/>
              <a:t> </a:t>
            </a:r>
            <a:r>
              <a:rPr lang="de-DE" sz="2400" dirty="0" err="1"/>
              <a:t>the</a:t>
            </a:r>
            <a:r>
              <a:rPr lang="de-DE" sz="2400" dirty="0"/>
              <a:t> </a:t>
            </a:r>
            <a:r>
              <a:rPr lang="de-DE" sz="2400" dirty="0" err="1"/>
              <a:t>way</a:t>
            </a:r>
            <a:r>
              <a:rPr lang="de-DE" sz="2400" dirty="0"/>
              <a:t> </a:t>
            </a:r>
            <a:r>
              <a:rPr lang="de-DE" sz="2400" dirty="0" err="1"/>
              <a:t>of</a:t>
            </a:r>
            <a:r>
              <a:rPr lang="de-DE" sz="2400" dirty="0"/>
              <a:t> </a:t>
            </a:r>
            <a:r>
              <a:rPr lang="de-DE" sz="2400" dirty="0" err="1"/>
              <a:t>life</a:t>
            </a:r>
            <a:r>
              <a:rPr lang="de-DE" sz="2400" dirty="0"/>
              <a:t> </a:t>
            </a:r>
            <a:r>
              <a:rPr lang="de-DE" sz="2400" dirty="0" err="1"/>
              <a:t>of</a:t>
            </a:r>
            <a:r>
              <a:rPr lang="de-DE" sz="2400" dirty="0"/>
              <a:t> </a:t>
            </a:r>
            <a:r>
              <a:rPr lang="de-DE" sz="2400" dirty="0" err="1"/>
              <a:t>the</a:t>
            </a:r>
            <a:r>
              <a:rPr lang="de-DE" sz="2400" dirty="0"/>
              <a:t> </a:t>
            </a:r>
            <a:r>
              <a:rPr lang="de-DE" sz="2400" dirty="0" err="1"/>
              <a:t>indigenous</a:t>
            </a:r>
            <a:r>
              <a:rPr lang="de-DE" sz="2400" dirty="0"/>
              <a:t> </a:t>
            </a:r>
            <a:r>
              <a:rPr lang="de-DE" sz="2400" dirty="0" err="1"/>
              <a:t>people</a:t>
            </a:r>
            <a:r>
              <a:rPr lang="de-DE" sz="2400" dirty="0"/>
              <a:t> and </a:t>
            </a:r>
            <a:r>
              <a:rPr lang="de-DE" sz="2400" dirty="0" err="1"/>
              <a:t>their</a:t>
            </a:r>
            <a:r>
              <a:rPr lang="de-DE" sz="2400" dirty="0"/>
              <a:t> legal </a:t>
            </a:r>
            <a:r>
              <a:rPr lang="de-DE" sz="2400" dirty="0" err="1"/>
              <a:t>rights</a:t>
            </a:r>
            <a:r>
              <a:rPr lang="de-DE" sz="2400" dirty="0"/>
              <a:t>.  </a:t>
            </a:r>
          </a:p>
          <a:p>
            <a:pPr marL="0" indent="0">
              <a:buNone/>
            </a:pPr>
            <a:endParaRPr lang="de-DE" dirty="0"/>
          </a:p>
        </p:txBody>
      </p:sp>
      <p:sp>
        <p:nvSpPr>
          <p:cNvPr id="4" name="Pfeil: nach rechts 3">
            <a:extLst>
              <a:ext uri="{FF2B5EF4-FFF2-40B4-BE49-F238E27FC236}">
                <a16:creationId xmlns:a16="http://schemas.microsoft.com/office/drawing/2014/main" id="{5BD13DA5-4727-460F-9555-65D3CACC7B6B}"/>
              </a:ext>
            </a:extLst>
          </p:cNvPr>
          <p:cNvSpPr/>
          <p:nvPr/>
        </p:nvSpPr>
        <p:spPr>
          <a:xfrm>
            <a:off x="741145" y="4343400"/>
            <a:ext cx="533400" cy="30480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1779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14350" y="465842"/>
            <a:ext cx="8001000" cy="675571"/>
          </a:xfrm>
          <a:solidFill>
            <a:srgbClr val="002060"/>
          </a:solidFill>
        </p:spPr>
        <p:txBody>
          <a:bodyPr>
            <a:noAutofit/>
          </a:bodyPr>
          <a:lstStyle/>
          <a:p>
            <a:pPr eaLnBrk="1" hangingPunct="1"/>
            <a:r>
              <a:rPr lang="de-DE" altLang="de-DE" sz="3200" b="1" cap="small" dirty="0">
                <a:solidFill>
                  <a:schemeClr val="bg1"/>
                </a:solidFill>
                <a:latin typeface="Calibri" panose="020F0502020204030204" pitchFamily="34" charset="0"/>
              </a:rPr>
              <a:t>3. The Programme</a:t>
            </a:r>
          </a:p>
        </p:txBody>
      </p:sp>
      <p:sp>
        <p:nvSpPr>
          <p:cNvPr id="18435" name="Rectangle 3"/>
          <p:cNvSpPr>
            <a:spLocks noGrp="1" noChangeArrowheads="1"/>
          </p:cNvSpPr>
          <p:nvPr>
            <p:ph idx="1"/>
          </p:nvPr>
        </p:nvSpPr>
        <p:spPr>
          <a:xfrm>
            <a:off x="628650" y="1676400"/>
            <a:ext cx="7886700" cy="4495800"/>
          </a:xfrm>
          <a:noFill/>
        </p:spPr>
        <p:txBody>
          <a:bodyPr>
            <a:normAutofit/>
          </a:bodyPr>
          <a:lstStyle/>
          <a:p>
            <a:pPr marL="360000" indent="-360000">
              <a:lnSpc>
                <a:spcPct val="100000"/>
              </a:lnSpc>
              <a:spcBef>
                <a:spcPts val="1200"/>
              </a:spcBef>
              <a:buClr>
                <a:srgbClr val="C00000"/>
              </a:buClr>
              <a:buFont typeface="Wingdings" panose="05000000000000000000" pitchFamily="2" charset="2"/>
              <a:buChar char="§"/>
            </a:pPr>
            <a:r>
              <a:rPr lang="en-US" sz="2400" b="1" dirty="0"/>
              <a:t>23.04.2019</a:t>
            </a:r>
            <a:endParaRPr lang="de-DE" sz="2400" b="1" dirty="0"/>
          </a:p>
          <a:p>
            <a:pPr marL="0" indent="0">
              <a:buNone/>
            </a:pPr>
            <a:r>
              <a:rPr lang="en-US" sz="2400" b="1" cap="small" dirty="0">
                <a:solidFill>
                  <a:srgbClr val="C00000"/>
                </a:solidFill>
              </a:rPr>
              <a:t>Introduction to the Lecture</a:t>
            </a:r>
            <a:endParaRPr lang="de-DE" sz="2400" b="1" dirty="0">
              <a:solidFill>
                <a:srgbClr val="C00000"/>
              </a:solidFill>
            </a:endParaRPr>
          </a:p>
          <a:p>
            <a:pPr marL="0" indent="0">
              <a:buNone/>
            </a:pPr>
            <a:r>
              <a:rPr lang="en-US" sz="2400" dirty="0"/>
              <a:t>Prof. Dr. Brigitte Fahrenhorst (TU Berlin / Society for International Development – SID Berlin)</a:t>
            </a:r>
          </a:p>
          <a:p>
            <a:pPr marL="0" indent="0">
              <a:buNone/>
            </a:pPr>
            <a:endParaRPr lang="en-US" sz="2400" dirty="0"/>
          </a:p>
          <a:p>
            <a:pPr marL="360000" indent="-360000">
              <a:lnSpc>
                <a:spcPct val="100000"/>
              </a:lnSpc>
              <a:spcBef>
                <a:spcPts val="1200"/>
              </a:spcBef>
              <a:buClr>
                <a:srgbClr val="C00000"/>
              </a:buClr>
              <a:buFont typeface="Wingdings" panose="05000000000000000000" pitchFamily="2" charset="2"/>
              <a:buChar char="§"/>
            </a:pPr>
            <a:r>
              <a:rPr lang="en-US" sz="2400" b="1" dirty="0"/>
              <a:t>30.04.2019</a:t>
            </a:r>
          </a:p>
          <a:p>
            <a:pPr marL="0" indent="0">
              <a:buNone/>
            </a:pPr>
            <a:r>
              <a:rPr lang="en-US" sz="2400" b="1" cap="small" dirty="0">
                <a:solidFill>
                  <a:srgbClr val="C00000"/>
                </a:solidFill>
              </a:rPr>
              <a:t>Indigenous peoples: Insights into their living situation - with a special focus on uncontacted tribes. Who are they, what risks do they face and what comes next?</a:t>
            </a:r>
            <a:endParaRPr lang="de-DE" sz="2400" b="1" dirty="0">
              <a:solidFill>
                <a:srgbClr val="C00000"/>
              </a:solidFill>
            </a:endParaRPr>
          </a:p>
          <a:p>
            <a:pPr marL="0" indent="0">
              <a:buNone/>
            </a:pPr>
            <a:r>
              <a:rPr lang="de-DE" sz="2400" dirty="0"/>
              <a:t>Sakina </a:t>
            </a:r>
            <a:r>
              <a:rPr lang="de-DE" sz="2400" dirty="0" err="1"/>
              <a:t>Elkhazein</a:t>
            </a:r>
            <a:r>
              <a:rPr lang="de-DE" sz="2400" dirty="0"/>
              <a:t> (Survival International)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571500" y="1066800"/>
            <a:ext cx="8001000" cy="5181600"/>
          </a:xfrm>
        </p:spPr>
        <p:txBody>
          <a:bodyPr>
            <a:noAutofit/>
          </a:bodyPr>
          <a:lstStyle/>
          <a:p>
            <a:pPr marL="360000" indent="-360000">
              <a:lnSpc>
                <a:spcPct val="100000"/>
              </a:lnSpc>
              <a:spcBef>
                <a:spcPts val="1200"/>
              </a:spcBef>
              <a:buClr>
                <a:srgbClr val="C00000"/>
              </a:buClr>
              <a:buFont typeface="Wingdings" panose="05000000000000000000" pitchFamily="2" charset="2"/>
              <a:buChar char="§"/>
            </a:pPr>
            <a:r>
              <a:rPr lang="en-US" sz="2400" b="1" dirty="0"/>
              <a:t>07.05.2019</a:t>
            </a:r>
            <a:endParaRPr lang="de-DE" sz="2400" b="1" dirty="0"/>
          </a:p>
          <a:p>
            <a:pPr marL="0" indent="0">
              <a:buNone/>
            </a:pPr>
            <a:r>
              <a:rPr lang="en-US" sz="2400" b="1" cap="small" dirty="0">
                <a:solidFill>
                  <a:srgbClr val="C00000"/>
                </a:solidFill>
              </a:rPr>
              <a:t>What do the UN Convention on Biological Diversity and Sustainable Development Goals (SDG 15) have to offer to protect Indigenous Peoples' Rights and Knowledge on Biodiversity?</a:t>
            </a:r>
            <a:endParaRPr lang="de-DE" sz="2400" b="1" dirty="0">
              <a:solidFill>
                <a:srgbClr val="C00000"/>
              </a:solidFill>
            </a:endParaRPr>
          </a:p>
          <a:p>
            <a:pPr marL="0" indent="0">
              <a:buNone/>
            </a:pPr>
            <a:r>
              <a:rPr lang="de-DE" sz="2400" dirty="0"/>
              <a:t>Sabine Schielmann and Johannes Rohr (INFOE - Institut für Ökologie und Aktions-Ethnologie e.V.)</a:t>
            </a:r>
            <a:r>
              <a:rPr lang="en-US" sz="2400" dirty="0"/>
              <a:t> </a:t>
            </a:r>
          </a:p>
          <a:p>
            <a:pPr marL="0" indent="0">
              <a:buNone/>
            </a:pPr>
            <a:endParaRPr lang="en-US" sz="2400" dirty="0"/>
          </a:p>
          <a:p>
            <a:pPr marL="360000" indent="-360000">
              <a:lnSpc>
                <a:spcPct val="100000"/>
              </a:lnSpc>
              <a:spcBef>
                <a:spcPts val="1200"/>
              </a:spcBef>
              <a:buClr>
                <a:srgbClr val="C00000"/>
              </a:buClr>
              <a:buFont typeface="Wingdings" panose="05000000000000000000" pitchFamily="2" charset="2"/>
              <a:buChar char="§"/>
            </a:pPr>
            <a:r>
              <a:rPr lang="en-US" sz="2400" b="1" dirty="0"/>
              <a:t>14.05.2019  </a:t>
            </a:r>
            <a:endParaRPr lang="de-DE" sz="2400" b="1" dirty="0"/>
          </a:p>
          <a:p>
            <a:pPr marL="0" indent="0">
              <a:buNone/>
            </a:pPr>
            <a:r>
              <a:rPr lang="en-US" sz="2400" b="1" cap="small" dirty="0">
                <a:solidFill>
                  <a:srgbClr val="C00000"/>
                </a:solidFill>
              </a:rPr>
              <a:t>Traditional Decision-making and Rights over Natural Resources in West Africa</a:t>
            </a:r>
            <a:endParaRPr lang="de-DE" sz="2400" b="1" dirty="0">
              <a:solidFill>
                <a:srgbClr val="C00000"/>
              </a:solidFill>
            </a:endParaRPr>
          </a:p>
          <a:p>
            <a:pPr marL="0" indent="0">
              <a:buNone/>
            </a:pPr>
            <a:r>
              <a:rPr lang="de-DE" sz="2400" dirty="0"/>
              <a:t>Prof. Dr. Brigitte Fahrenhorst (TU Berlin / SID Berlin)</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09600" y="1295400"/>
            <a:ext cx="8001000" cy="4800600"/>
          </a:xfrm>
        </p:spPr>
        <p:txBody>
          <a:bodyPr>
            <a:noAutofit/>
          </a:bodyPr>
          <a:lstStyle/>
          <a:p>
            <a:pPr marL="360000" indent="-360000">
              <a:lnSpc>
                <a:spcPct val="100000"/>
              </a:lnSpc>
              <a:spcBef>
                <a:spcPts val="1200"/>
              </a:spcBef>
              <a:buClr>
                <a:srgbClr val="C00000"/>
              </a:buClr>
              <a:buFont typeface="Wingdings" panose="05000000000000000000" pitchFamily="2" charset="2"/>
              <a:buChar char="§"/>
            </a:pPr>
            <a:r>
              <a:rPr lang="en-US" sz="2400" b="1" dirty="0"/>
              <a:t>21.05.2019   </a:t>
            </a:r>
            <a:endParaRPr lang="de-DE" sz="2400" b="1" dirty="0"/>
          </a:p>
          <a:p>
            <a:pPr marL="0" indent="0">
              <a:buNone/>
            </a:pPr>
            <a:r>
              <a:rPr lang="en-US" sz="2400" b="1" cap="small" dirty="0">
                <a:solidFill>
                  <a:srgbClr val="C00000"/>
                </a:solidFill>
              </a:rPr>
              <a:t>It’s time to change: thinks you did not know about nature conservation and what we can learn from indigenous peoples</a:t>
            </a:r>
            <a:endParaRPr lang="de-DE" sz="2400" b="1" dirty="0">
              <a:solidFill>
                <a:srgbClr val="C00000"/>
              </a:solidFill>
            </a:endParaRPr>
          </a:p>
          <a:p>
            <a:pPr marL="0" indent="0">
              <a:buNone/>
            </a:pPr>
            <a:r>
              <a:rPr lang="de-DE" sz="2400" dirty="0"/>
              <a:t>Sakina </a:t>
            </a:r>
            <a:r>
              <a:rPr lang="de-DE" sz="2400" dirty="0" err="1"/>
              <a:t>Elkhazein</a:t>
            </a:r>
            <a:r>
              <a:rPr lang="de-DE" sz="2400" dirty="0"/>
              <a:t> (Survival International)</a:t>
            </a:r>
          </a:p>
          <a:p>
            <a:pPr marL="0" indent="0">
              <a:lnSpc>
                <a:spcPct val="100000"/>
              </a:lnSpc>
              <a:spcBef>
                <a:spcPts val="1200"/>
              </a:spcBef>
              <a:buClr>
                <a:srgbClr val="C00000"/>
              </a:buClr>
              <a:buNone/>
            </a:pPr>
            <a:endParaRPr lang="en-US" sz="2400" b="1" dirty="0"/>
          </a:p>
          <a:p>
            <a:pPr marL="360000" indent="-360000">
              <a:lnSpc>
                <a:spcPct val="100000"/>
              </a:lnSpc>
              <a:spcBef>
                <a:spcPts val="1200"/>
              </a:spcBef>
              <a:buClr>
                <a:srgbClr val="C00000"/>
              </a:buClr>
              <a:buFont typeface="Wingdings" panose="05000000000000000000" pitchFamily="2" charset="2"/>
              <a:buChar char="§"/>
            </a:pPr>
            <a:r>
              <a:rPr lang="en-US" sz="2400" b="1" dirty="0"/>
              <a:t>28.05.2019</a:t>
            </a:r>
            <a:endParaRPr lang="de-DE" sz="2400" b="1" dirty="0"/>
          </a:p>
          <a:p>
            <a:pPr marL="0" indent="0">
              <a:buNone/>
            </a:pPr>
            <a:r>
              <a:rPr lang="en-US" sz="2400" b="1" cap="small" dirty="0">
                <a:solidFill>
                  <a:srgbClr val="C00000"/>
                </a:solidFill>
              </a:rPr>
              <a:t>From Indian to Indigenous: Defining and Recognizing Indigenous Peoples in International Law and Practice </a:t>
            </a:r>
            <a:endParaRPr lang="de-DE" sz="2400" b="1" dirty="0">
              <a:solidFill>
                <a:srgbClr val="C00000"/>
              </a:solidFill>
            </a:endParaRPr>
          </a:p>
          <a:p>
            <a:pPr marL="0" indent="0">
              <a:buNone/>
            </a:pPr>
            <a:r>
              <a:rPr lang="en-US" sz="2400" dirty="0"/>
              <a:t>Dr. Mariana </a:t>
            </a:r>
            <a:r>
              <a:rPr lang="en-US" sz="2400" dirty="0" err="1"/>
              <a:t>Monteira</a:t>
            </a:r>
            <a:r>
              <a:rPr lang="en-US" sz="2400" dirty="0"/>
              <a:t> de Matos, LL.M. (Georg-August University of Göttingen / Max Planck Institute for Social Anthropology) </a:t>
            </a:r>
            <a:endParaRPr lang="de-DE" sz="2400" dirty="0"/>
          </a:p>
          <a:p>
            <a:pPr marL="0" indent="0">
              <a:buNone/>
            </a:pPr>
            <a:endParaRPr lang="en-US"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143000"/>
            <a:ext cx="7886700" cy="5105400"/>
          </a:xfrm>
        </p:spPr>
        <p:txBody>
          <a:bodyPr>
            <a:noAutofit/>
          </a:bodyPr>
          <a:lstStyle/>
          <a:p>
            <a:pPr marL="360000" indent="-360000">
              <a:lnSpc>
                <a:spcPct val="100000"/>
              </a:lnSpc>
              <a:spcBef>
                <a:spcPts val="1200"/>
              </a:spcBef>
              <a:buClr>
                <a:srgbClr val="C00000"/>
              </a:buClr>
              <a:buFont typeface="Wingdings" panose="05000000000000000000" pitchFamily="2" charset="2"/>
              <a:buChar char="§"/>
            </a:pPr>
            <a:r>
              <a:rPr lang="en-US" sz="2400" b="1" dirty="0"/>
              <a:t>04.06.2019</a:t>
            </a:r>
            <a:endParaRPr lang="de-DE" sz="2400" b="1" dirty="0"/>
          </a:p>
          <a:p>
            <a:pPr marL="0" indent="0">
              <a:buNone/>
            </a:pPr>
            <a:r>
              <a:rPr lang="en-US" sz="2400" b="1" cap="small" dirty="0" err="1">
                <a:solidFill>
                  <a:srgbClr val="C00000"/>
                </a:solidFill>
              </a:rPr>
              <a:t>Cosmovisions</a:t>
            </a:r>
            <a:r>
              <a:rPr lang="en-US" sz="2400" b="1" cap="small" dirty="0">
                <a:solidFill>
                  <a:srgbClr val="C00000"/>
                </a:solidFill>
              </a:rPr>
              <a:t> and Territoriality - Indigenous Life Shaping in the 21st Century</a:t>
            </a:r>
            <a:endParaRPr lang="de-DE" sz="2400" b="1" dirty="0">
              <a:solidFill>
                <a:srgbClr val="C00000"/>
              </a:solidFill>
            </a:endParaRPr>
          </a:p>
          <a:p>
            <a:pPr marL="0" indent="0">
              <a:buNone/>
            </a:pPr>
            <a:r>
              <a:rPr lang="en-US" sz="2400" dirty="0"/>
              <a:t>Dr. Volker von Bremen (Advisor on Indigenous People)</a:t>
            </a:r>
          </a:p>
          <a:p>
            <a:pPr marL="0" indent="0">
              <a:buNone/>
            </a:pPr>
            <a:endParaRPr lang="de-DE" sz="2400" dirty="0"/>
          </a:p>
          <a:p>
            <a:pPr marL="360000" indent="-360000">
              <a:lnSpc>
                <a:spcPct val="100000"/>
              </a:lnSpc>
              <a:spcBef>
                <a:spcPts val="1200"/>
              </a:spcBef>
              <a:buClr>
                <a:srgbClr val="C00000"/>
              </a:buClr>
              <a:buFont typeface="Wingdings" panose="05000000000000000000" pitchFamily="2" charset="2"/>
              <a:buChar char="§"/>
            </a:pPr>
            <a:r>
              <a:rPr lang="en-US" sz="2400" b="1" dirty="0"/>
              <a:t>11.06.2019 </a:t>
            </a:r>
            <a:endParaRPr lang="de-DE" sz="2400" b="1" dirty="0"/>
          </a:p>
          <a:p>
            <a:pPr marL="0" indent="0">
              <a:buNone/>
            </a:pPr>
            <a:r>
              <a:rPr lang="en-US" sz="2400" b="1" cap="small" dirty="0">
                <a:solidFill>
                  <a:srgbClr val="C00000"/>
                </a:solidFill>
              </a:rPr>
              <a:t>Who profits from protected areas on indigenous peoples' land?</a:t>
            </a:r>
            <a:endParaRPr lang="de-DE" sz="2400" b="1" dirty="0">
              <a:solidFill>
                <a:srgbClr val="C00000"/>
              </a:solidFill>
            </a:endParaRPr>
          </a:p>
          <a:p>
            <a:pPr marL="0" indent="0">
              <a:buNone/>
            </a:pPr>
            <a:r>
              <a:rPr lang="en-US" sz="2400" dirty="0"/>
              <a:t>Jutta Kill (freelance consultant)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219200"/>
            <a:ext cx="7886700" cy="4724400"/>
          </a:xfrm>
        </p:spPr>
        <p:txBody>
          <a:bodyPr>
            <a:noAutofit/>
          </a:bodyPr>
          <a:lstStyle/>
          <a:p>
            <a:pPr marL="360000" indent="-360000">
              <a:lnSpc>
                <a:spcPct val="100000"/>
              </a:lnSpc>
              <a:spcBef>
                <a:spcPts val="1200"/>
              </a:spcBef>
              <a:buClr>
                <a:srgbClr val="C00000"/>
              </a:buClr>
              <a:buFont typeface="Wingdings" panose="05000000000000000000" pitchFamily="2" charset="2"/>
              <a:buChar char="§"/>
            </a:pPr>
            <a:r>
              <a:rPr lang="en-US" sz="2400" b="1" dirty="0"/>
              <a:t>18.06.2019</a:t>
            </a:r>
            <a:endParaRPr lang="de-DE" sz="2400" b="1" dirty="0"/>
          </a:p>
          <a:p>
            <a:pPr marL="0" indent="0">
              <a:buNone/>
            </a:pPr>
            <a:r>
              <a:rPr lang="en-US" sz="2400" b="1" cap="small" dirty="0">
                <a:solidFill>
                  <a:srgbClr val="C00000"/>
                </a:solidFill>
              </a:rPr>
              <a:t>Learning from indigenous peoples – facing challenges in the tropical forests of Latin America </a:t>
            </a:r>
            <a:endParaRPr lang="de-DE" sz="2400" b="1" dirty="0">
              <a:solidFill>
                <a:srgbClr val="C00000"/>
              </a:solidFill>
            </a:endParaRPr>
          </a:p>
          <a:p>
            <a:pPr marL="0" indent="0">
              <a:buNone/>
            </a:pPr>
            <a:r>
              <a:rPr lang="de-DE" sz="2400" dirty="0"/>
              <a:t>Prof. Dr. Clarita Müller-</a:t>
            </a:r>
            <a:r>
              <a:rPr lang="de-DE" sz="2400" dirty="0" err="1"/>
              <a:t>Plantenberg</a:t>
            </a:r>
            <a:r>
              <a:rPr lang="de-DE" sz="2400" dirty="0"/>
              <a:t> (University Kassel/ Klimabündnis Berlin)</a:t>
            </a:r>
          </a:p>
          <a:p>
            <a:pPr marL="0" indent="0">
              <a:buNone/>
            </a:pPr>
            <a:endParaRPr lang="en-US" sz="2400" dirty="0"/>
          </a:p>
          <a:p>
            <a:pPr marL="360000" indent="-360000">
              <a:lnSpc>
                <a:spcPct val="100000"/>
              </a:lnSpc>
              <a:spcBef>
                <a:spcPts val="1200"/>
              </a:spcBef>
              <a:buClr>
                <a:srgbClr val="C00000"/>
              </a:buClr>
              <a:buFont typeface="Wingdings" panose="05000000000000000000" pitchFamily="2" charset="2"/>
              <a:buChar char="§"/>
            </a:pPr>
            <a:r>
              <a:rPr lang="en-US" sz="2400" b="1" dirty="0"/>
              <a:t>25.06.2019</a:t>
            </a:r>
            <a:endParaRPr lang="de-DE" sz="2400" b="1" dirty="0"/>
          </a:p>
          <a:p>
            <a:pPr marL="0" indent="0">
              <a:buNone/>
            </a:pPr>
            <a:r>
              <a:rPr lang="en-US" sz="2400" b="1" cap="small" dirty="0">
                <a:solidFill>
                  <a:srgbClr val="C00000"/>
                </a:solidFill>
              </a:rPr>
              <a:t>The UN Convention 169 - How indigenous and traditional peoples can use it for their rights?</a:t>
            </a:r>
            <a:endParaRPr lang="de-DE" sz="2400" b="1" dirty="0">
              <a:solidFill>
                <a:srgbClr val="C00000"/>
              </a:solidFill>
            </a:endParaRPr>
          </a:p>
          <a:p>
            <a:pPr marL="0" indent="0">
              <a:buNone/>
            </a:pPr>
            <a:r>
              <a:rPr lang="de-DE" sz="2400" dirty="0"/>
              <a:t>Silke </a:t>
            </a:r>
            <a:r>
              <a:rPr lang="de-DE" sz="2400" dirty="0" err="1"/>
              <a:t>Tribukait</a:t>
            </a:r>
            <a:r>
              <a:rPr lang="de-DE" sz="2400" dirty="0"/>
              <a:t> (Aktionsgemeinschaft Solidarische Welt)</a:t>
            </a:r>
          </a:p>
        </p:txBody>
      </p:sp>
    </p:spTree>
    <p:extLst>
      <p:ext uri="{BB962C8B-B14F-4D97-AF65-F5344CB8AC3E}">
        <p14:creationId xmlns:p14="http://schemas.microsoft.com/office/powerpoint/2010/main" val="3907962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3123A-4976-4DAD-8719-A2D081BD2CBA}"/>
              </a:ext>
            </a:extLst>
          </p:cNvPr>
          <p:cNvSpPr>
            <a:spLocks noGrp="1"/>
          </p:cNvSpPr>
          <p:nvPr>
            <p:ph type="title"/>
          </p:nvPr>
        </p:nvSpPr>
        <p:spPr>
          <a:xfrm>
            <a:off x="628650" y="365127"/>
            <a:ext cx="7886700" cy="244474"/>
          </a:xfrm>
        </p:spPr>
        <p:txBody>
          <a:bodyPr>
            <a:normAutofit/>
          </a:bodyPr>
          <a:lstStyle/>
          <a:p>
            <a:r>
              <a:rPr lang="de-DE" sz="800" dirty="0"/>
              <a:t>.</a:t>
            </a:r>
          </a:p>
        </p:txBody>
      </p:sp>
      <p:sp>
        <p:nvSpPr>
          <p:cNvPr id="3" name="Inhaltsplatzhalter 2">
            <a:extLst>
              <a:ext uri="{FF2B5EF4-FFF2-40B4-BE49-F238E27FC236}">
                <a16:creationId xmlns:a16="http://schemas.microsoft.com/office/drawing/2014/main" id="{EEABE7D3-DEB1-4147-A2BD-4425DF7B6312}"/>
              </a:ext>
            </a:extLst>
          </p:cNvPr>
          <p:cNvSpPr>
            <a:spLocks noGrp="1"/>
          </p:cNvSpPr>
          <p:nvPr>
            <p:ph idx="1"/>
          </p:nvPr>
        </p:nvSpPr>
        <p:spPr>
          <a:xfrm>
            <a:off x="594085" y="762000"/>
            <a:ext cx="7886700" cy="5410200"/>
          </a:xfrm>
        </p:spPr>
        <p:txBody>
          <a:bodyPr>
            <a:normAutofit/>
          </a:bodyPr>
          <a:lstStyle/>
          <a:p>
            <a:pPr marL="360000" indent="-360000">
              <a:lnSpc>
                <a:spcPct val="100000"/>
              </a:lnSpc>
              <a:spcBef>
                <a:spcPts val="1200"/>
              </a:spcBef>
              <a:spcAft>
                <a:spcPts val="200"/>
              </a:spcAft>
              <a:buClr>
                <a:srgbClr val="C00000"/>
              </a:buClr>
              <a:buFont typeface="Wingdings" panose="05000000000000000000" pitchFamily="2" charset="2"/>
              <a:buChar char="§"/>
            </a:pPr>
            <a:r>
              <a:rPr lang="en-US" sz="2400" b="1" dirty="0"/>
              <a:t>02.07.2019 </a:t>
            </a:r>
            <a:endParaRPr lang="de-DE" sz="2400" b="1" dirty="0"/>
          </a:p>
          <a:p>
            <a:pPr marL="0" indent="0">
              <a:buNone/>
            </a:pPr>
            <a:r>
              <a:rPr lang="en-US" sz="2400" b="1" cap="small" dirty="0">
                <a:solidFill>
                  <a:srgbClr val="C00000"/>
                </a:solidFill>
              </a:rPr>
              <a:t>Pastoralists under threat</a:t>
            </a:r>
            <a:endParaRPr lang="de-DE" sz="2400" b="1" dirty="0">
              <a:solidFill>
                <a:srgbClr val="C00000"/>
              </a:solidFill>
            </a:endParaRPr>
          </a:p>
          <a:p>
            <a:pPr marL="0" indent="0">
              <a:buNone/>
            </a:pPr>
            <a:r>
              <a:rPr lang="en-US" sz="2400" dirty="0"/>
              <a:t>Prof. Dr. Brigitte Fahrenhorst (TU Berlin / Society for International Development)</a:t>
            </a:r>
          </a:p>
          <a:p>
            <a:pPr marL="0" indent="0">
              <a:buNone/>
            </a:pPr>
            <a:endParaRPr lang="de-DE" sz="2400" dirty="0"/>
          </a:p>
          <a:p>
            <a:pPr marL="360000" indent="-360000">
              <a:lnSpc>
                <a:spcPct val="110000"/>
              </a:lnSpc>
              <a:spcBef>
                <a:spcPts val="1200"/>
              </a:spcBef>
              <a:buClr>
                <a:srgbClr val="C00000"/>
              </a:buClr>
              <a:buFont typeface="Wingdings" panose="05000000000000000000" pitchFamily="2" charset="2"/>
              <a:buChar char="§"/>
            </a:pPr>
            <a:r>
              <a:rPr lang="en-US" sz="2400" b="1" dirty="0"/>
              <a:t>09.07.2019 </a:t>
            </a:r>
            <a:endParaRPr lang="de-DE" sz="2400" b="1" dirty="0"/>
          </a:p>
          <a:p>
            <a:pPr marL="0" indent="0">
              <a:buNone/>
            </a:pPr>
            <a:r>
              <a:rPr lang="en-US" sz="2400" b="1" cap="small" dirty="0">
                <a:solidFill>
                  <a:srgbClr val="C00000"/>
                </a:solidFill>
              </a:rPr>
              <a:t>Indigenous Peoples and land rights conflicts in Brazil. How the </a:t>
            </a:r>
            <a:r>
              <a:rPr lang="en-US" sz="2400" b="1" cap="small" dirty="0" err="1">
                <a:solidFill>
                  <a:srgbClr val="C00000"/>
                </a:solidFill>
              </a:rPr>
              <a:t>Ashaninka</a:t>
            </a:r>
            <a:r>
              <a:rPr lang="en-US" sz="2400" b="1" cap="small" dirty="0">
                <a:solidFill>
                  <a:srgbClr val="C00000"/>
                </a:solidFill>
              </a:rPr>
              <a:t> People of the </a:t>
            </a:r>
            <a:r>
              <a:rPr lang="en-US" sz="2400" b="1" cap="small" dirty="0" err="1">
                <a:solidFill>
                  <a:srgbClr val="C00000"/>
                </a:solidFill>
              </a:rPr>
              <a:t>Amonia</a:t>
            </a:r>
            <a:r>
              <a:rPr lang="en-US" sz="2400" b="1" cap="small" dirty="0">
                <a:solidFill>
                  <a:srgbClr val="C00000"/>
                </a:solidFill>
              </a:rPr>
              <a:t> River fight for their rights</a:t>
            </a:r>
            <a:endParaRPr lang="de-DE" sz="2400" b="1" dirty="0">
              <a:solidFill>
                <a:srgbClr val="C00000"/>
              </a:solidFill>
            </a:endParaRPr>
          </a:p>
          <a:p>
            <a:pPr marL="0" indent="0">
              <a:buNone/>
            </a:pPr>
            <a:r>
              <a:rPr lang="de-DE" sz="2400" dirty="0"/>
              <a:t>Dr</a:t>
            </a:r>
            <a:r>
              <a:rPr lang="de-DE" sz="2400" b="1" dirty="0"/>
              <a:t>. </a:t>
            </a:r>
            <a:r>
              <a:rPr lang="de-DE" sz="2400" dirty="0"/>
              <a:t>Eliane Fernandes Ferreira (University </a:t>
            </a:r>
            <a:r>
              <a:rPr lang="de-DE" sz="2400" dirty="0" err="1"/>
              <a:t>of</a:t>
            </a:r>
            <a:r>
              <a:rPr lang="de-DE" sz="2400" dirty="0"/>
              <a:t> Hamburg)</a:t>
            </a:r>
          </a:p>
          <a:p>
            <a:pPr marL="360000" indent="-360000">
              <a:lnSpc>
                <a:spcPct val="110000"/>
              </a:lnSpc>
              <a:spcBef>
                <a:spcPts val="1200"/>
              </a:spcBef>
              <a:buClr>
                <a:srgbClr val="C00000"/>
              </a:buClr>
              <a:buFont typeface="Wingdings" panose="05000000000000000000" pitchFamily="2" charset="2"/>
              <a:buChar char="§"/>
            </a:pPr>
            <a:endParaRPr lang="de-DE" sz="2400" b="1" dirty="0"/>
          </a:p>
        </p:txBody>
      </p:sp>
    </p:spTree>
    <p:extLst>
      <p:ext uri="{BB962C8B-B14F-4D97-AF65-F5344CB8AC3E}">
        <p14:creationId xmlns:p14="http://schemas.microsoft.com/office/powerpoint/2010/main" val="2850185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cap="small" dirty="0">
                <a:solidFill>
                  <a:schemeClr val="bg1"/>
                </a:solidFill>
                <a:highlight>
                  <a:srgbClr val="000080"/>
                </a:highlight>
                <a:latin typeface="+mn-lt"/>
              </a:rPr>
              <a:t>4. Organizers and </a:t>
            </a:r>
            <a:r>
              <a:rPr lang="de-DE" sz="3200" b="1" cap="small" dirty="0" err="1">
                <a:solidFill>
                  <a:schemeClr val="bg1"/>
                </a:solidFill>
                <a:highlight>
                  <a:srgbClr val="000080"/>
                </a:highlight>
                <a:latin typeface="+mn-lt"/>
              </a:rPr>
              <a:t>supporters</a:t>
            </a:r>
            <a:r>
              <a:rPr lang="de-DE" sz="3200" b="1" cap="small" dirty="0">
                <a:solidFill>
                  <a:schemeClr val="bg1"/>
                </a:solidFill>
                <a:highlight>
                  <a:srgbClr val="000080"/>
                </a:highlight>
                <a:latin typeface="+mn-lt"/>
              </a:rPr>
              <a:t>:</a:t>
            </a:r>
          </a:p>
        </p:txBody>
      </p:sp>
      <p:pic>
        <p:nvPicPr>
          <p:cNvPr id="4" name="Inhaltsplatzhalter 3" descr=" Bild in Originalgröße anzeigen  "/>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600740" y="1321776"/>
            <a:ext cx="1809750" cy="1828800"/>
          </a:xfrm>
          <a:prstGeom prst="rect">
            <a:avLst/>
          </a:prstGeom>
          <a:noFill/>
        </p:spPr>
      </p:pic>
      <p:pic>
        <p:nvPicPr>
          <p:cNvPr id="6" name="Grafik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05619" y="620102"/>
            <a:ext cx="2101645" cy="1844674"/>
          </a:xfrm>
          <a:prstGeom prst="rect">
            <a:avLst/>
          </a:prstGeom>
          <a:noFill/>
        </p:spPr>
      </p:pic>
      <p:pic>
        <p:nvPicPr>
          <p:cNvPr id="7" name="Grafik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94430" y="1260689"/>
            <a:ext cx="2695575" cy="2408174"/>
          </a:xfrm>
          <a:prstGeom prst="rect">
            <a:avLst/>
          </a:prstGeom>
          <a:solidFill>
            <a:srgbClr val="FFFFFF"/>
          </a:solidFill>
        </p:spPr>
      </p:pic>
      <p:pic>
        <p:nvPicPr>
          <p:cNvPr id="8" name="Grafik 7"/>
          <p:cNvPicPr/>
          <p:nvPr/>
        </p:nvPicPr>
        <p:blipFill>
          <a:blip r:embed="rId6">
            <a:extLst>
              <a:ext uri="{28A0092B-C50C-407E-A947-70E740481C1C}">
                <a14:useLocalDpi xmlns:a14="http://schemas.microsoft.com/office/drawing/2010/main" val="0"/>
              </a:ext>
            </a:extLst>
          </a:blip>
          <a:srcRect/>
          <a:stretch>
            <a:fillRect/>
          </a:stretch>
        </p:blipFill>
        <p:spPr bwMode="auto">
          <a:xfrm>
            <a:off x="653420" y="3490008"/>
            <a:ext cx="4635500" cy="1143000"/>
          </a:xfrm>
          <a:prstGeom prst="rect">
            <a:avLst/>
          </a:prstGeom>
          <a:solidFill>
            <a:srgbClr val="FFFFFF"/>
          </a:solidFill>
        </p:spPr>
      </p:pic>
      <p:pic>
        <p:nvPicPr>
          <p:cNvPr id="9" name="Grafik 8"/>
          <p:cNvPicPr/>
          <p:nvPr/>
        </p:nvPicPr>
        <p:blipFill>
          <a:blip r:embed="rId7">
            <a:extLst>
              <a:ext uri="{28A0092B-C50C-407E-A947-70E740481C1C}">
                <a14:useLocalDpi xmlns:a14="http://schemas.microsoft.com/office/drawing/2010/main" val="0"/>
              </a:ext>
            </a:extLst>
          </a:blip>
          <a:srcRect/>
          <a:stretch>
            <a:fillRect/>
          </a:stretch>
        </p:blipFill>
        <p:spPr bwMode="auto">
          <a:xfrm>
            <a:off x="6248400" y="2667727"/>
            <a:ext cx="2141095" cy="1844674"/>
          </a:xfrm>
          <a:prstGeom prst="rect">
            <a:avLst/>
          </a:prstGeom>
          <a:solidFill>
            <a:srgbClr val="FFFFFF"/>
          </a:solidFill>
        </p:spPr>
      </p:pic>
      <p:pic>
        <p:nvPicPr>
          <p:cNvPr id="11" name="Grafik 10" descr="Global Cooperation Council">
            <a:extLst>
              <a:ext uri="{FF2B5EF4-FFF2-40B4-BE49-F238E27FC236}">
                <a16:creationId xmlns:a16="http://schemas.microsoft.com/office/drawing/2014/main" id="{80B75545-84C0-44A1-9434-20C76E4DE526}"/>
              </a:ext>
            </a:extLst>
          </p:cNvPr>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600740" y="4792962"/>
            <a:ext cx="3943350" cy="1486524"/>
          </a:xfrm>
          <a:prstGeom prst="rect">
            <a:avLst/>
          </a:prstGeom>
          <a:noFill/>
        </p:spPr>
      </p:pic>
      <p:pic>
        <p:nvPicPr>
          <p:cNvPr id="12" name="Grafik 11">
            <a:extLst>
              <a:ext uri="{FF2B5EF4-FFF2-40B4-BE49-F238E27FC236}">
                <a16:creationId xmlns:a16="http://schemas.microsoft.com/office/drawing/2014/main" id="{8C6CB29A-D390-4139-A141-6DD4E31D2CBA}"/>
              </a:ext>
            </a:extLst>
          </p:cNvPr>
          <p:cNvPicPr/>
          <p:nvPr/>
        </p:nvPicPr>
        <p:blipFill>
          <a:blip r:embed="rId10">
            <a:duotone>
              <a:prstClr val="black"/>
              <a:schemeClr val="accent2">
                <a:tint val="45000"/>
                <a:satMod val="400000"/>
              </a:schemeClr>
            </a:duotone>
            <a:extLst>
              <a:ext uri="{BEBA8EAE-BF5A-486C-A8C5-ECC9F3942E4B}">
                <a14:imgProps xmlns:a14="http://schemas.microsoft.com/office/drawing/2010/main">
                  <a14:imgLayer r:embed="rId11">
                    <a14:imgEffect>
                      <a14:brightnessContrast bright="58000" contrast="58000"/>
                    </a14:imgEffect>
                  </a14:imgLayer>
                </a14:imgProps>
              </a:ext>
              <a:ext uri="{28A0092B-C50C-407E-A947-70E740481C1C}">
                <a14:useLocalDpi xmlns:a14="http://schemas.microsoft.com/office/drawing/2010/main" val="0"/>
              </a:ext>
            </a:extLst>
          </a:blip>
          <a:stretch>
            <a:fillRect/>
          </a:stretch>
        </p:blipFill>
        <p:spPr>
          <a:xfrm>
            <a:off x="4839064" y="4851833"/>
            <a:ext cx="3533110" cy="998238"/>
          </a:xfrm>
          <a:prstGeom prst="rect">
            <a:avLst/>
          </a:prstGeom>
        </p:spPr>
      </p:pic>
    </p:spTree>
    <p:extLst>
      <p:ext uri="{BB962C8B-B14F-4D97-AF65-F5344CB8AC3E}">
        <p14:creationId xmlns:p14="http://schemas.microsoft.com/office/powerpoint/2010/main" val="414417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el 1"/>
          <p:cNvSpPr>
            <a:spLocks noGrp="1"/>
          </p:cNvSpPr>
          <p:nvPr>
            <p:ph type="title"/>
          </p:nvPr>
        </p:nvSpPr>
        <p:spPr>
          <a:xfrm>
            <a:off x="566738" y="533400"/>
            <a:ext cx="8001000" cy="530225"/>
          </a:xfrm>
        </p:spPr>
        <p:txBody>
          <a:bodyPr/>
          <a:lstStyle/>
          <a:p>
            <a:pPr>
              <a:spcBef>
                <a:spcPct val="20000"/>
              </a:spcBef>
              <a:buClr>
                <a:schemeClr val="accent2"/>
              </a:buClr>
              <a:defRPr/>
            </a:pPr>
            <a:r>
              <a:rPr lang="de-DE" altLang="de-DE" sz="800" cap="small" dirty="0">
                <a:solidFill>
                  <a:schemeClr val="tx1"/>
                </a:solidFill>
                <a:latin typeface="Calibri" panose="020F0502020204030204" pitchFamily="34" charset="0"/>
                <a:ea typeface="+mn-ea"/>
                <a:cs typeface="+mn-cs"/>
              </a:rPr>
              <a:t>.</a:t>
            </a:r>
          </a:p>
        </p:txBody>
      </p:sp>
      <p:sp>
        <p:nvSpPr>
          <p:cNvPr id="3" name="Inhaltsplatzhalter 2"/>
          <p:cNvSpPr>
            <a:spLocks noGrp="1"/>
          </p:cNvSpPr>
          <p:nvPr>
            <p:ph idx="1"/>
          </p:nvPr>
        </p:nvSpPr>
        <p:spPr>
          <a:xfrm>
            <a:off x="566738" y="1063625"/>
            <a:ext cx="8001000" cy="4956175"/>
          </a:xfrm>
        </p:spPr>
        <p:txBody>
          <a:bodyPr>
            <a:normAutofit/>
          </a:bodyPr>
          <a:lstStyle/>
          <a:p>
            <a:pPr marL="0" indent="0" eaLnBrk="1" hangingPunct="1">
              <a:buFont typeface="Wingdings" panose="05000000000000000000" pitchFamily="2" charset="2"/>
              <a:buNone/>
              <a:defRPr/>
            </a:pPr>
            <a:endParaRPr lang="de-DE" sz="2400" dirty="0">
              <a:latin typeface="Calibri" panose="020F0502020204030204" pitchFamily="34" charset="0"/>
            </a:endParaRPr>
          </a:p>
          <a:p>
            <a:pPr marL="0" indent="0" eaLnBrk="1" hangingPunct="1">
              <a:lnSpc>
                <a:spcPct val="100000"/>
              </a:lnSpc>
              <a:spcBef>
                <a:spcPts val="600"/>
              </a:spcBef>
              <a:buFont typeface="Wingdings" panose="05000000000000000000" pitchFamily="2" charset="2"/>
              <a:buNone/>
              <a:defRPr/>
            </a:pPr>
            <a:r>
              <a:rPr lang="de-DE" sz="4400" b="1" cap="small" dirty="0" err="1">
                <a:solidFill>
                  <a:srgbClr val="C00000"/>
                </a:solidFill>
              </a:rPr>
              <a:t>Please</a:t>
            </a:r>
            <a:r>
              <a:rPr lang="de-DE" sz="4400" b="1" cap="small" dirty="0">
                <a:solidFill>
                  <a:srgbClr val="C00000"/>
                </a:solidFill>
              </a:rPr>
              <a:t>, </a:t>
            </a:r>
            <a:r>
              <a:rPr lang="de-DE" sz="4400" b="1" cap="small" dirty="0" err="1">
                <a:solidFill>
                  <a:srgbClr val="C00000"/>
                </a:solidFill>
              </a:rPr>
              <a:t>enjoy</a:t>
            </a:r>
            <a:r>
              <a:rPr lang="de-DE" sz="4400" b="1" cap="small" dirty="0">
                <a:solidFill>
                  <a:srgbClr val="C00000"/>
                </a:solidFill>
              </a:rPr>
              <a:t> </a:t>
            </a:r>
            <a:r>
              <a:rPr lang="de-DE" sz="4400" b="1" cap="small" dirty="0" err="1">
                <a:solidFill>
                  <a:srgbClr val="C00000"/>
                </a:solidFill>
              </a:rPr>
              <a:t>the</a:t>
            </a:r>
            <a:r>
              <a:rPr lang="de-DE" sz="4400" b="1" cap="small" dirty="0">
                <a:solidFill>
                  <a:srgbClr val="C00000"/>
                </a:solidFill>
              </a:rPr>
              <a:t> </a:t>
            </a:r>
            <a:r>
              <a:rPr lang="de-DE" sz="4400" b="1" cap="small" dirty="0" err="1">
                <a:solidFill>
                  <a:srgbClr val="C00000"/>
                </a:solidFill>
              </a:rPr>
              <a:t>lecture</a:t>
            </a:r>
            <a:r>
              <a:rPr lang="de-DE" sz="4400" b="1" cap="small" dirty="0">
                <a:solidFill>
                  <a:srgbClr val="C00000"/>
                </a:solidFill>
              </a:rPr>
              <a:t> </a:t>
            </a:r>
            <a:r>
              <a:rPr lang="de-DE" sz="4400" b="1" cap="small" dirty="0" err="1">
                <a:solidFill>
                  <a:srgbClr val="C00000"/>
                </a:solidFill>
              </a:rPr>
              <a:t>and</a:t>
            </a:r>
            <a:r>
              <a:rPr lang="de-DE" sz="4400" b="1" cap="small" dirty="0">
                <a:solidFill>
                  <a:srgbClr val="C00000"/>
                </a:solidFill>
              </a:rPr>
              <a:t> </a:t>
            </a:r>
            <a:r>
              <a:rPr lang="de-DE" sz="4400" b="1" cap="small" dirty="0" err="1">
                <a:solidFill>
                  <a:srgbClr val="C00000"/>
                </a:solidFill>
              </a:rPr>
              <a:t>gain</a:t>
            </a:r>
            <a:r>
              <a:rPr lang="de-DE" sz="4400" b="1" cap="small" dirty="0">
                <a:solidFill>
                  <a:srgbClr val="C00000"/>
                </a:solidFill>
              </a:rPr>
              <a:t> </a:t>
            </a:r>
            <a:r>
              <a:rPr lang="de-DE" sz="4400" b="1" cap="small" dirty="0" err="1">
                <a:solidFill>
                  <a:srgbClr val="C00000"/>
                </a:solidFill>
              </a:rPr>
              <a:t>knowledge</a:t>
            </a:r>
            <a:endParaRPr lang="de-DE" sz="4400" b="1" cap="small" dirty="0">
              <a:solidFill>
                <a:srgbClr val="C00000"/>
              </a:solidFill>
            </a:endParaRPr>
          </a:p>
          <a:p>
            <a:pPr marL="0" indent="0" eaLnBrk="1" hangingPunct="1">
              <a:lnSpc>
                <a:spcPct val="100000"/>
              </a:lnSpc>
              <a:spcBef>
                <a:spcPts val="600"/>
              </a:spcBef>
              <a:buFont typeface="Wingdings" panose="05000000000000000000" pitchFamily="2" charset="2"/>
              <a:buNone/>
              <a:defRPr/>
            </a:pPr>
            <a:endParaRPr lang="de-DE" sz="2400" b="1" cap="small" dirty="0">
              <a:solidFill>
                <a:srgbClr val="C00000"/>
              </a:solidFill>
            </a:endParaRPr>
          </a:p>
          <a:p>
            <a:pPr>
              <a:lnSpc>
                <a:spcPct val="100000"/>
              </a:lnSpc>
              <a:spcBef>
                <a:spcPts val="600"/>
              </a:spcBef>
            </a:pPr>
            <a:r>
              <a:rPr lang="en-US" sz="2400" b="1" dirty="0"/>
              <a:t>Prof. Dr. B. Fahrenhorst: </a:t>
            </a:r>
            <a:r>
              <a:rPr lang="en-US" sz="2400" b="1" u="sng" dirty="0">
                <a:hlinkClick r:id="rId2"/>
              </a:rPr>
              <a:t>BrigitteFahrenhorst@t-online.de</a:t>
            </a:r>
            <a:r>
              <a:rPr lang="en-US" sz="2400" b="1" dirty="0"/>
              <a:t>; </a:t>
            </a:r>
          </a:p>
          <a:p>
            <a:pPr>
              <a:lnSpc>
                <a:spcPct val="100000"/>
              </a:lnSpc>
              <a:spcBef>
                <a:spcPts val="600"/>
              </a:spcBef>
            </a:pPr>
            <a:r>
              <a:rPr lang="en-US" sz="2400" b="1" dirty="0"/>
              <a:t>Sami </a:t>
            </a:r>
            <a:r>
              <a:rPr lang="en-US" sz="2400" b="1" dirty="0" err="1"/>
              <a:t>Meaini</a:t>
            </a:r>
            <a:r>
              <a:rPr lang="en-US" sz="2400" b="1" dirty="0"/>
              <a:t>: </a:t>
            </a:r>
            <a:r>
              <a:rPr lang="en-US" sz="2400" b="1" u="sng" dirty="0">
                <a:hlinkClick r:id="rId3"/>
              </a:rPr>
              <a:t>sami.meaini@gmx.de</a:t>
            </a:r>
            <a:endParaRPr lang="en-US" sz="2400" b="1" u="sng" dirty="0"/>
          </a:p>
          <a:p>
            <a:pPr>
              <a:lnSpc>
                <a:spcPct val="100000"/>
              </a:lnSpc>
              <a:spcBef>
                <a:spcPts val="600"/>
              </a:spcBef>
            </a:pPr>
            <a:endParaRPr lang="en-US" sz="2400" b="1" u="sng" dirty="0"/>
          </a:p>
          <a:p>
            <a:pPr marL="0" indent="0">
              <a:lnSpc>
                <a:spcPct val="100000"/>
              </a:lnSpc>
              <a:spcBef>
                <a:spcPts val="600"/>
              </a:spcBef>
              <a:buNone/>
            </a:pPr>
            <a:r>
              <a:rPr lang="en-US" sz="2400" b="1" dirty="0"/>
              <a:t>Webpage:</a:t>
            </a:r>
          </a:p>
          <a:p>
            <a:pPr marL="0" indent="0">
              <a:lnSpc>
                <a:spcPct val="100000"/>
              </a:lnSpc>
              <a:spcBef>
                <a:spcPts val="600"/>
              </a:spcBef>
              <a:buNone/>
            </a:pPr>
            <a:r>
              <a:rPr lang="de-DE" sz="2400" b="1" dirty="0"/>
              <a:t>https://ecodevelopment.jimdo.com</a:t>
            </a:r>
          </a:p>
          <a:p>
            <a:pPr marL="0" indent="0">
              <a:lnSpc>
                <a:spcPct val="100000"/>
              </a:lnSpc>
              <a:spcBef>
                <a:spcPts val="600"/>
              </a:spcBef>
              <a:buNone/>
            </a:pPr>
            <a:endParaRPr lang="en-US" sz="2400" b="1" dirty="0"/>
          </a:p>
          <a:p>
            <a:pPr marL="0" indent="0" eaLnBrk="1" hangingPunct="1">
              <a:buFont typeface="Wingdings" panose="05000000000000000000" pitchFamily="2" charset="2"/>
              <a:buNone/>
              <a:defRPr/>
            </a:pPr>
            <a:endParaRPr lang="de-DE" sz="2400" dirty="0">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7FB427-967F-4FFA-8D3D-31F35D73782A}"/>
              </a:ext>
            </a:extLst>
          </p:cNvPr>
          <p:cNvSpPr>
            <a:spLocks noGrp="1"/>
          </p:cNvSpPr>
          <p:nvPr>
            <p:ph type="title"/>
          </p:nvPr>
        </p:nvSpPr>
        <p:spPr>
          <a:xfrm>
            <a:off x="628650" y="365127"/>
            <a:ext cx="7886700" cy="473074"/>
          </a:xfrm>
        </p:spPr>
        <p:txBody>
          <a:bodyPr>
            <a:normAutofit/>
          </a:bodyPr>
          <a:lstStyle/>
          <a:p>
            <a:r>
              <a:rPr lang="de-DE" sz="800" dirty="0"/>
              <a:t>.</a:t>
            </a:r>
          </a:p>
        </p:txBody>
      </p:sp>
      <p:sp>
        <p:nvSpPr>
          <p:cNvPr id="3" name="Inhaltsplatzhalter 2">
            <a:extLst>
              <a:ext uri="{FF2B5EF4-FFF2-40B4-BE49-F238E27FC236}">
                <a16:creationId xmlns:a16="http://schemas.microsoft.com/office/drawing/2014/main" id="{35541466-A425-4252-82EF-264389E6E2FD}"/>
              </a:ext>
            </a:extLst>
          </p:cNvPr>
          <p:cNvSpPr>
            <a:spLocks noGrp="1"/>
          </p:cNvSpPr>
          <p:nvPr>
            <p:ph idx="1"/>
          </p:nvPr>
        </p:nvSpPr>
        <p:spPr>
          <a:xfrm>
            <a:off x="600370" y="1143000"/>
            <a:ext cx="7886700" cy="5486400"/>
          </a:xfrm>
        </p:spPr>
        <p:txBody>
          <a:bodyPr>
            <a:normAutofit/>
          </a:bodyPr>
          <a:lstStyle/>
          <a:p>
            <a:pPr marL="360000" indent="-360000">
              <a:lnSpc>
                <a:spcPct val="100000"/>
              </a:lnSpc>
              <a:spcBef>
                <a:spcPts val="1200"/>
              </a:spcBef>
              <a:buClr>
                <a:srgbClr val="C00000"/>
              </a:buClr>
              <a:buFont typeface="Wingdings" panose="05000000000000000000" pitchFamily="2" charset="2"/>
              <a:buChar char="§"/>
            </a:pPr>
            <a:r>
              <a:rPr lang="de-DE" altLang="de-DE" sz="2400" dirty="0" err="1">
                <a:latin typeface="Calibri" panose="020F0502020204030204" pitchFamily="34" charset="0"/>
              </a:rPr>
              <a:t>Organised</a:t>
            </a:r>
            <a:r>
              <a:rPr lang="de-DE" altLang="de-DE" sz="2400" dirty="0">
                <a:latin typeface="Calibri" panose="020F0502020204030204" pitchFamily="34" charset="0"/>
              </a:rPr>
              <a:t> </a:t>
            </a:r>
            <a:r>
              <a:rPr lang="de-DE" altLang="de-DE" sz="2400" dirty="0" err="1">
                <a:latin typeface="Calibri" panose="020F0502020204030204" pitchFamily="34" charset="0"/>
              </a:rPr>
              <a:t>by</a:t>
            </a:r>
            <a:r>
              <a:rPr lang="de-DE" altLang="de-DE" sz="2400" dirty="0">
                <a:latin typeface="Calibri" panose="020F0502020204030204" pitchFamily="34" charset="0"/>
              </a:rPr>
              <a:t> </a:t>
            </a:r>
          </a:p>
          <a:p>
            <a:pPr marL="720000" lvl="1" indent="-360000">
              <a:lnSpc>
                <a:spcPct val="100000"/>
              </a:lnSpc>
              <a:spcBef>
                <a:spcPts val="1200"/>
              </a:spcBef>
              <a:buClr>
                <a:srgbClr val="C00000"/>
              </a:buClr>
              <a:buFont typeface="Courier New" panose="02070309020205020404" pitchFamily="49" charset="0"/>
              <a:buChar char="o"/>
            </a:pPr>
            <a:r>
              <a:rPr lang="de-DE" altLang="de-DE" sz="2400" dirty="0"/>
              <a:t>Society </a:t>
            </a:r>
            <a:r>
              <a:rPr lang="de-DE" altLang="de-DE" sz="2400" dirty="0" err="1"/>
              <a:t>for</a:t>
            </a:r>
            <a:r>
              <a:rPr lang="de-DE" altLang="de-DE" sz="2400" dirty="0"/>
              <a:t> International Development – Berlin Chapter, </a:t>
            </a:r>
          </a:p>
          <a:p>
            <a:pPr marL="720000" lvl="1" indent="-360000">
              <a:lnSpc>
                <a:spcPct val="100000"/>
              </a:lnSpc>
              <a:spcBef>
                <a:spcPts val="1200"/>
              </a:spcBef>
              <a:buClr>
                <a:srgbClr val="C00000"/>
              </a:buClr>
              <a:buFont typeface="Courier New" panose="02070309020205020404" pitchFamily="49" charset="0"/>
              <a:buChar char="o"/>
            </a:pPr>
            <a:r>
              <a:rPr lang="de-DE" altLang="de-DE" sz="2400" dirty="0"/>
              <a:t>Institute </a:t>
            </a:r>
            <a:r>
              <a:rPr lang="de-DE" altLang="de-DE" sz="2400" dirty="0" err="1"/>
              <a:t>for</a:t>
            </a:r>
            <a:r>
              <a:rPr lang="de-DE" altLang="de-DE" sz="2400" dirty="0"/>
              <a:t> </a:t>
            </a:r>
            <a:r>
              <a:rPr lang="de-DE" altLang="de-DE" sz="2400" dirty="0" err="1"/>
              <a:t>Landcape</a:t>
            </a:r>
            <a:r>
              <a:rPr lang="de-DE" altLang="de-DE" sz="2400" dirty="0"/>
              <a:t> Architecture and Environment </a:t>
            </a:r>
            <a:r>
              <a:rPr lang="de-DE" altLang="de-DE" sz="2400" dirty="0" err="1"/>
              <a:t>Planning</a:t>
            </a:r>
            <a:r>
              <a:rPr lang="de-DE" altLang="de-DE" sz="2400" dirty="0"/>
              <a:t> </a:t>
            </a:r>
            <a:r>
              <a:rPr lang="de-DE" altLang="de-DE" sz="2400" dirty="0" err="1"/>
              <a:t>of</a:t>
            </a:r>
            <a:r>
              <a:rPr lang="de-DE" altLang="de-DE" sz="2400" dirty="0"/>
              <a:t> TU,</a:t>
            </a:r>
          </a:p>
          <a:p>
            <a:pPr marL="720000" lvl="1" indent="-360000">
              <a:lnSpc>
                <a:spcPct val="100000"/>
              </a:lnSpc>
              <a:spcBef>
                <a:spcPts val="1200"/>
              </a:spcBef>
              <a:buClr>
                <a:srgbClr val="C00000"/>
              </a:buClr>
              <a:buFont typeface="Courier New" panose="02070309020205020404" pitchFamily="49" charset="0"/>
              <a:buChar char="o"/>
            </a:pPr>
            <a:r>
              <a:rPr lang="de-DE" altLang="de-DE" sz="2400" dirty="0"/>
              <a:t>German UN </a:t>
            </a:r>
            <a:r>
              <a:rPr lang="de-DE" altLang="de-DE" sz="2400" dirty="0" err="1"/>
              <a:t>Association</a:t>
            </a:r>
            <a:r>
              <a:rPr lang="de-DE" altLang="de-DE" sz="2400" dirty="0"/>
              <a:t>,</a:t>
            </a:r>
          </a:p>
          <a:p>
            <a:pPr marL="720000" lvl="1" indent="-360000">
              <a:lnSpc>
                <a:spcPct val="100000"/>
              </a:lnSpc>
              <a:spcBef>
                <a:spcPts val="1200"/>
              </a:spcBef>
              <a:buClr>
                <a:srgbClr val="C00000"/>
              </a:buClr>
              <a:buFont typeface="Courier New" panose="02070309020205020404" pitchFamily="49" charset="0"/>
              <a:buChar char="o"/>
            </a:pPr>
            <a:r>
              <a:rPr lang="de-DE" altLang="de-DE" sz="2400" dirty="0"/>
              <a:t>Global </a:t>
            </a:r>
            <a:r>
              <a:rPr lang="de-DE" altLang="de-DE" sz="2400" dirty="0" err="1"/>
              <a:t>Cooperation</a:t>
            </a:r>
            <a:r>
              <a:rPr lang="de-DE" altLang="de-DE" sz="2400" dirty="0"/>
              <a:t> Council </a:t>
            </a:r>
          </a:p>
          <a:p>
            <a:pPr marL="360000" indent="-360000">
              <a:lnSpc>
                <a:spcPct val="100000"/>
              </a:lnSpc>
              <a:spcBef>
                <a:spcPts val="1200"/>
              </a:spcBef>
              <a:buClr>
                <a:srgbClr val="C00000"/>
              </a:buClr>
              <a:buFont typeface="Wingdings" panose="05000000000000000000" pitchFamily="2" charset="2"/>
              <a:buChar char="§"/>
            </a:pPr>
            <a:endParaRPr lang="de-DE" sz="2400" dirty="0"/>
          </a:p>
          <a:p>
            <a:pPr marL="360000" indent="-360000">
              <a:lnSpc>
                <a:spcPct val="100000"/>
              </a:lnSpc>
              <a:spcBef>
                <a:spcPts val="1200"/>
              </a:spcBef>
              <a:buClr>
                <a:srgbClr val="C00000"/>
              </a:buClr>
              <a:buFont typeface="Wingdings" panose="05000000000000000000" pitchFamily="2" charset="2"/>
              <a:buChar char="§"/>
            </a:pPr>
            <a:r>
              <a:rPr lang="de-DE" sz="2400" dirty="0"/>
              <a:t>Supported </a:t>
            </a:r>
            <a:r>
              <a:rPr lang="de-DE" sz="2400" dirty="0" err="1"/>
              <a:t>by</a:t>
            </a:r>
            <a:endParaRPr lang="de-DE" sz="2400" dirty="0"/>
          </a:p>
          <a:p>
            <a:pPr marL="702900" lvl="2" indent="-360000">
              <a:lnSpc>
                <a:spcPct val="100000"/>
              </a:lnSpc>
              <a:spcBef>
                <a:spcPts val="1200"/>
              </a:spcBef>
              <a:buClr>
                <a:srgbClr val="C00000"/>
              </a:buClr>
              <a:buFont typeface="Courier New" panose="02070309020205020404" pitchFamily="49" charset="0"/>
              <a:buChar char="o"/>
            </a:pPr>
            <a:r>
              <a:rPr lang="de-DE" altLang="de-DE" sz="2400" dirty="0">
                <a:solidFill>
                  <a:srgbClr val="212121"/>
                </a:solidFill>
              </a:rPr>
              <a:t>Berlin Office </a:t>
            </a:r>
            <a:r>
              <a:rPr lang="de-DE" altLang="de-DE" sz="2400" dirty="0" err="1">
                <a:solidFill>
                  <a:srgbClr val="212121"/>
                </a:solidFill>
              </a:rPr>
              <a:t>of</a:t>
            </a:r>
            <a:r>
              <a:rPr lang="de-DE" altLang="de-DE" sz="2400" dirty="0">
                <a:solidFill>
                  <a:srgbClr val="212121"/>
                </a:solidFill>
              </a:rPr>
              <a:t> Development </a:t>
            </a:r>
            <a:r>
              <a:rPr lang="de-DE" altLang="de-DE" sz="2400" dirty="0" err="1">
                <a:solidFill>
                  <a:srgbClr val="212121"/>
                </a:solidFill>
              </a:rPr>
              <a:t>Cooperation</a:t>
            </a:r>
            <a:r>
              <a:rPr lang="de-DE" altLang="de-DE" sz="2400" dirty="0"/>
              <a:t> </a:t>
            </a:r>
          </a:p>
        </p:txBody>
      </p:sp>
      <p:sp>
        <p:nvSpPr>
          <p:cNvPr id="4" name="Rectangle 1">
            <a:extLst>
              <a:ext uri="{FF2B5EF4-FFF2-40B4-BE49-F238E27FC236}">
                <a16:creationId xmlns:a16="http://schemas.microsoft.com/office/drawing/2014/main" id="{694069B1-E4C7-4F34-A46C-7CFBF18FDBFF}"/>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5972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71500" y="912812"/>
            <a:ext cx="8001000" cy="606425"/>
          </a:xfrm>
        </p:spPr>
        <p:txBody>
          <a:bodyPr>
            <a:noAutofit/>
          </a:bodyPr>
          <a:lstStyle/>
          <a:p>
            <a:pPr eaLnBrk="1" hangingPunct="1"/>
            <a:r>
              <a:rPr lang="de-DE" altLang="de-DE" sz="5400" b="1" cap="small" dirty="0">
                <a:solidFill>
                  <a:srgbClr val="C00000"/>
                </a:solidFill>
                <a:latin typeface="Calibri" panose="020F0502020204030204" pitchFamily="34" charset="0"/>
              </a:rPr>
              <a:t>I. General Information</a:t>
            </a:r>
          </a:p>
        </p:txBody>
      </p:sp>
      <p:sp>
        <p:nvSpPr>
          <p:cNvPr id="4099" name="Rectangle 3"/>
          <p:cNvSpPr>
            <a:spLocks noGrp="1" noChangeArrowheads="1"/>
          </p:cNvSpPr>
          <p:nvPr>
            <p:ph idx="1"/>
          </p:nvPr>
        </p:nvSpPr>
        <p:spPr>
          <a:xfrm>
            <a:off x="442912" y="2133600"/>
            <a:ext cx="8134350" cy="3508375"/>
          </a:xfrm>
        </p:spPr>
        <p:txBody>
          <a:bodyPr>
            <a:normAutofit/>
          </a:bodyPr>
          <a:lstStyle/>
          <a:p>
            <a:pPr marL="360000" indent="-360000" eaLnBrk="1" hangingPunct="1">
              <a:lnSpc>
                <a:spcPct val="100000"/>
              </a:lnSpc>
              <a:spcBef>
                <a:spcPts val="1200"/>
              </a:spcBef>
              <a:buClr>
                <a:srgbClr val="C00000"/>
              </a:buClr>
              <a:buFont typeface="Wingdings" panose="05000000000000000000" pitchFamily="2" charset="2"/>
              <a:buChar char="§"/>
            </a:pPr>
            <a:r>
              <a:rPr lang="de-DE" altLang="de-DE" sz="2400" dirty="0" err="1">
                <a:latin typeface="Calibri" panose="020F0502020204030204" pitchFamily="34" charset="0"/>
              </a:rPr>
              <a:t>Lecture</a:t>
            </a:r>
            <a:r>
              <a:rPr lang="de-DE" altLang="de-DE" sz="2400" dirty="0">
                <a:latin typeface="Calibri" panose="020F0502020204030204" pitchFamily="34" charset="0"/>
              </a:rPr>
              <a:t> </a:t>
            </a:r>
            <a:r>
              <a:rPr lang="de-DE" altLang="de-DE" sz="2400" dirty="0" err="1">
                <a:latin typeface="Calibri" panose="020F0502020204030204" pitchFamily="34" charset="0"/>
              </a:rPr>
              <a:t>series</a:t>
            </a:r>
            <a:r>
              <a:rPr lang="de-DE" altLang="de-DE" sz="2400" dirty="0">
                <a:latin typeface="Calibri" panose="020F0502020204030204" pitchFamily="34" charset="0"/>
              </a:rPr>
              <a:t> 16 </a:t>
            </a:r>
            <a:r>
              <a:rPr lang="de-DE" altLang="de-DE" sz="2400" dirty="0" err="1">
                <a:latin typeface="Calibri" panose="020F0502020204030204" pitchFamily="34" charset="0"/>
              </a:rPr>
              <a:t>years</a:t>
            </a:r>
            <a:r>
              <a:rPr lang="de-DE" altLang="de-DE" sz="2400" dirty="0">
                <a:latin typeface="Calibri" panose="020F0502020204030204" pitchFamily="34" charset="0"/>
              </a:rPr>
              <a:t> </a:t>
            </a:r>
            <a:r>
              <a:rPr lang="de-DE" altLang="de-DE" sz="2400" dirty="0" err="1">
                <a:latin typeface="Calibri" panose="020F0502020204030204" pitchFamily="34" charset="0"/>
              </a:rPr>
              <a:t>old</a:t>
            </a:r>
            <a:endParaRPr lang="de-DE" altLang="de-DE" sz="2400" dirty="0">
              <a:latin typeface="Calibri" panose="020F0502020204030204" pitchFamily="34" charset="0"/>
            </a:endParaRPr>
          </a:p>
          <a:p>
            <a:pPr marL="360000" indent="-360000" eaLnBrk="1" hangingPunct="1">
              <a:lnSpc>
                <a:spcPct val="100000"/>
              </a:lnSpc>
              <a:spcBef>
                <a:spcPts val="1200"/>
              </a:spcBef>
              <a:buClr>
                <a:srgbClr val="C00000"/>
              </a:buClr>
              <a:buFont typeface="Wingdings" panose="05000000000000000000" pitchFamily="2" charset="2"/>
              <a:buChar char="§"/>
            </a:pPr>
            <a:r>
              <a:rPr lang="de-DE" altLang="de-DE" sz="2400" dirty="0">
                <a:latin typeface="Calibri" panose="020F0502020204030204" pitchFamily="34" charset="0"/>
              </a:rPr>
              <a:t>Information on </a:t>
            </a:r>
            <a:r>
              <a:rPr lang="de-DE" altLang="de-DE" sz="2400" dirty="0" err="1">
                <a:latin typeface="Calibri" panose="020F0502020204030204" pitchFamily="34" charset="0"/>
              </a:rPr>
              <a:t>development</a:t>
            </a:r>
            <a:r>
              <a:rPr lang="de-DE" altLang="de-DE" sz="2400" dirty="0">
                <a:latin typeface="Calibri" panose="020F0502020204030204" pitchFamily="34" charset="0"/>
              </a:rPr>
              <a:t> </a:t>
            </a:r>
            <a:r>
              <a:rPr lang="de-DE" altLang="de-DE" sz="2400" dirty="0" err="1">
                <a:latin typeface="Calibri" panose="020F0502020204030204" pitchFamily="34" charset="0"/>
              </a:rPr>
              <a:t>issues</a:t>
            </a:r>
            <a:r>
              <a:rPr lang="de-DE" altLang="de-DE" sz="2400" dirty="0">
                <a:latin typeface="Calibri" panose="020F0502020204030204" pitchFamily="34" charset="0"/>
              </a:rPr>
              <a:t>, </a:t>
            </a:r>
            <a:r>
              <a:rPr lang="de-DE" altLang="de-DE" sz="2400" dirty="0" err="1">
                <a:latin typeface="Calibri" panose="020F0502020204030204" pitchFamily="34" charset="0"/>
              </a:rPr>
              <a:t>esp</a:t>
            </a:r>
            <a:r>
              <a:rPr lang="de-DE" altLang="de-DE" sz="2400" dirty="0">
                <a:latin typeface="Calibri" panose="020F0502020204030204" pitchFamily="34" charset="0"/>
              </a:rPr>
              <a:t>. </a:t>
            </a:r>
            <a:r>
              <a:rPr lang="de-DE" altLang="de-DE" sz="2400" dirty="0" err="1">
                <a:latin typeface="Calibri" panose="020F0502020204030204" pitchFamily="34" charset="0"/>
              </a:rPr>
              <a:t>sustainable</a:t>
            </a:r>
            <a:r>
              <a:rPr lang="de-DE" altLang="de-DE" sz="2400" dirty="0">
                <a:latin typeface="Calibri" panose="020F0502020204030204" pitchFamily="34" charset="0"/>
              </a:rPr>
              <a:t> </a:t>
            </a:r>
            <a:r>
              <a:rPr lang="de-DE" altLang="de-DE" sz="2400" dirty="0" err="1">
                <a:latin typeface="Calibri" panose="020F0502020204030204" pitchFamily="34" charset="0"/>
              </a:rPr>
              <a:t>development</a:t>
            </a:r>
            <a:endParaRPr lang="de-DE" altLang="de-DE" sz="2400" dirty="0">
              <a:latin typeface="Calibri" panose="020F0502020204030204" pitchFamily="34" charset="0"/>
            </a:endParaRPr>
          </a:p>
          <a:p>
            <a:pPr marL="360000" indent="-360000" eaLnBrk="1" hangingPunct="1">
              <a:lnSpc>
                <a:spcPct val="100000"/>
              </a:lnSpc>
              <a:spcBef>
                <a:spcPts val="1200"/>
              </a:spcBef>
              <a:buClr>
                <a:srgbClr val="C00000"/>
              </a:buClr>
              <a:buFont typeface="Wingdings" panose="05000000000000000000" pitchFamily="2" charset="2"/>
              <a:buChar char="§"/>
            </a:pPr>
            <a:r>
              <a:rPr lang="de-DE" altLang="de-DE" sz="2400" dirty="0">
                <a:latin typeface="Calibri" panose="020F0502020204030204" pitchFamily="34" charset="0"/>
              </a:rPr>
              <a:t>Linking </a:t>
            </a:r>
            <a:r>
              <a:rPr lang="de-DE" altLang="de-DE" sz="2400" dirty="0" err="1">
                <a:latin typeface="Calibri" panose="020F0502020204030204" pitchFamily="34" charset="0"/>
              </a:rPr>
              <a:t>theories</a:t>
            </a:r>
            <a:r>
              <a:rPr lang="de-DE" altLang="de-DE" sz="2400" dirty="0">
                <a:latin typeface="Calibri" panose="020F0502020204030204" pitchFamily="34" charset="0"/>
              </a:rPr>
              <a:t> &amp; </a:t>
            </a:r>
            <a:r>
              <a:rPr lang="de-DE" altLang="de-DE" sz="2400" dirty="0" err="1">
                <a:latin typeface="Calibri" panose="020F0502020204030204" pitchFamily="34" charset="0"/>
              </a:rPr>
              <a:t>practice</a:t>
            </a:r>
            <a:endParaRPr lang="de-DE" altLang="de-DE" sz="2400" dirty="0">
              <a:latin typeface="Calibri" panose="020F0502020204030204" pitchFamily="34" charset="0"/>
            </a:endParaRPr>
          </a:p>
          <a:p>
            <a:pPr marL="360000" indent="-360000" eaLnBrk="1" hangingPunct="1">
              <a:lnSpc>
                <a:spcPct val="100000"/>
              </a:lnSpc>
              <a:spcBef>
                <a:spcPts val="1200"/>
              </a:spcBef>
              <a:buClr>
                <a:srgbClr val="C00000"/>
              </a:buClr>
              <a:buFont typeface="Wingdings" panose="05000000000000000000" pitchFamily="2" charset="2"/>
              <a:buChar char="§"/>
            </a:pPr>
            <a:r>
              <a:rPr lang="de-DE" altLang="de-DE" sz="2400" dirty="0">
                <a:latin typeface="Calibri" panose="020F0502020204030204" pitchFamily="34" charset="0"/>
              </a:rPr>
              <a:t>Open </a:t>
            </a:r>
            <a:r>
              <a:rPr lang="de-DE" altLang="de-DE" sz="2400" dirty="0" err="1">
                <a:latin typeface="Calibri" panose="020F0502020204030204" pitchFamily="34" charset="0"/>
              </a:rPr>
              <a:t>for</a:t>
            </a:r>
            <a:r>
              <a:rPr lang="de-DE" altLang="de-DE" sz="2400" dirty="0">
                <a:latin typeface="Calibri" panose="020F0502020204030204" pitchFamily="34" charset="0"/>
              </a:rPr>
              <a:t> all </a:t>
            </a:r>
            <a:r>
              <a:rPr lang="de-DE" altLang="de-DE" sz="2400" dirty="0" err="1">
                <a:latin typeface="Calibri" panose="020F0502020204030204" pitchFamily="34" charset="0"/>
              </a:rPr>
              <a:t>students</a:t>
            </a:r>
            <a:r>
              <a:rPr lang="de-DE" altLang="de-DE" sz="2400" dirty="0">
                <a:latin typeface="Calibri" panose="020F0502020204030204" pitchFamily="34" charset="0"/>
              </a:rPr>
              <a:t> &amp; </a:t>
            </a:r>
            <a:r>
              <a:rPr lang="de-DE" altLang="de-DE" sz="2400" dirty="0" err="1">
                <a:latin typeface="Calibri" panose="020F0502020204030204" pitchFamily="34" charset="0"/>
              </a:rPr>
              <a:t>interested</a:t>
            </a:r>
            <a:r>
              <a:rPr lang="de-DE" altLang="de-DE" sz="2400" dirty="0">
                <a:latin typeface="Calibri" panose="020F0502020204030204" pitchFamily="34" charset="0"/>
              </a:rPr>
              <a:t> </a:t>
            </a:r>
            <a:r>
              <a:rPr lang="de-DE" altLang="de-DE" sz="2400" dirty="0" err="1">
                <a:latin typeface="Calibri" panose="020F0502020204030204" pitchFamily="34" charset="0"/>
              </a:rPr>
              <a:t>public</a:t>
            </a:r>
            <a:endParaRPr lang="de-DE" altLang="de-DE" sz="2400" dirty="0">
              <a:latin typeface="Calibri" panose="020F0502020204030204" pitchFamily="34" charset="0"/>
            </a:endParaRPr>
          </a:p>
          <a:p>
            <a:pPr marL="360000" indent="-360000" eaLnBrk="1" hangingPunct="1">
              <a:lnSpc>
                <a:spcPct val="100000"/>
              </a:lnSpc>
              <a:spcBef>
                <a:spcPts val="1200"/>
              </a:spcBef>
              <a:buClr>
                <a:srgbClr val="C00000"/>
              </a:buClr>
              <a:buFont typeface="Wingdings" panose="05000000000000000000" pitchFamily="2" charset="2"/>
              <a:buChar char="§"/>
            </a:pPr>
            <a:r>
              <a:rPr lang="de-DE" altLang="de-DE" sz="2400" dirty="0" err="1">
                <a:latin typeface="Calibri" panose="020F0502020204030204" pitchFamily="34" charset="0"/>
              </a:rPr>
              <a:t>Since</a:t>
            </a:r>
            <a:r>
              <a:rPr lang="de-DE" altLang="de-DE" sz="2400" dirty="0">
                <a:latin typeface="Calibri" panose="020F0502020204030204" pitchFamily="34" charset="0"/>
              </a:rPr>
              <a:t> </a:t>
            </a:r>
            <a:r>
              <a:rPr lang="de-DE" altLang="de-DE" sz="2400" dirty="0" err="1">
                <a:latin typeface="Calibri" panose="020F0502020204030204" pitchFamily="34" charset="0"/>
              </a:rPr>
              <a:t>sommer</a:t>
            </a:r>
            <a:r>
              <a:rPr lang="de-DE" altLang="de-DE" sz="2400" dirty="0">
                <a:latin typeface="Calibri" panose="020F0502020204030204" pitchFamily="34" charset="0"/>
              </a:rPr>
              <a:t> </a:t>
            </a:r>
            <a:r>
              <a:rPr lang="de-DE" altLang="de-DE" sz="2400" dirty="0" err="1">
                <a:latin typeface="Calibri" panose="020F0502020204030204" pitchFamily="34" charset="0"/>
              </a:rPr>
              <a:t>semester</a:t>
            </a:r>
            <a:r>
              <a:rPr lang="de-DE" altLang="de-DE" sz="2400" dirty="0">
                <a:latin typeface="Calibri" panose="020F0502020204030204" pitchFamily="34" charset="0"/>
              </a:rPr>
              <a:t> 2015 = English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86858EA-6D3C-4C02-A0F6-12B9DC0FBE56}"/>
              </a:ext>
            </a:extLst>
          </p:cNvPr>
          <p:cNvSpPr/>
          <p:nvPr/>
        </p:nvSpPr>
        <p:spPr>
          <a:xfrm>
            <a:off x="381000" y="474345"/>
            <a:ext cx="8382000" cy="6186309"/>
          </a:xfrm>
          <a:prstGeom prst="rect">
            <a:avLst/>
          </a:prstGeom>
        </p:spPr>
        <p:txBody>
          <a:bodyPr wrap="square">
            <a:spAutoFit/>
          </a:bodyPr>
          <a:lstStyle/>
          <a:p>
            <a:r>
              <a:rPr lang="de-DE" b="1">
                <a:solidFill>
                  <a:srgbClr val="333333"/>
                </a:solidFill>
                <a:latin typeface="Open Sans"/>
              </a:rPr>
              <a:t>UN Declaration</a:t>
            </a:r>
          </a:p>
          <a:p>
            <a:r>
              <a:rPr lang="de-DE" b="1" dirty="0" err="1">
                <a:solidFill>
                  <a:srgbClr val="333333"/>
                </a:solidFill>
                <a:latin typeface="Open Sans"/>
              </a:rPr>
              <a:t>Article</a:t>
            </a:r>
            <a:r>
              <a:rPr lang="de-DE" b="1" dirty="0">
                <a:solidFill>
                  <a:srgbClr val="333333"/>
                </a:solidFill>
                <a:latin typeface="Open Sans"/>
              </a:rPr>
              <a:t> 10: </a:t>
            </a:r>
            <a:r>
              <a:rPr lang="en-US" dirty="0"/>
              <a:t>Indigenous peoples shall not be forcibly removed from their lands or territories.</a:t>
            </a:r>
          </a:p>
          <a:p>
            <a:r>
              <a:rPr lang="de-DE" b="1" dirty="0" err="1"/>
              <a:t>Article</a:t>
            </a:r>
            <a:r>
              <a:rPr lang="de-DE" b="1" dirty="0"/>
              <a:t> 20: </a:t>
            </a:r>
            <a:r>
              <a:rPr lang="en-US" dirty="0"/>
              <a:t>2. Indigenous peoples deprived of their means of subsistence and development are entitled to just and fair redress.</a:t>
            </a:r>
          </a:p>
          <a:p>
            <a:r>
              <a:rPr lang="en-US" b="1" dirty="0"/>
              <a:t>Article 26</a:t>
            </a:r>
            <a:br>
              <a:rPr lang="en-US" dirty="0"/>
            </a:br>
            <a:r>
              <a:rPr lang="en-US" dirty="0"/>
              <a:t>1. Indigenous peoples have the right to the lands, territories and resources which they have traditionally owned, occupied or otherwise used or acquired.</a:t>
            </a:r>
            <a:br>
              <a:rPr lang="en-US" dirty="0"/>
            </a:br>
            <a:r>
              <a:rPr lang="en-US" dirty="0"/>
              <a:t>2. Indigenous peoples have the right to own, use, develop and control the lands, territories and resources that they possess by reason of traditional ownership or other traditional occupation or use, as well as those which they have otherwise acquired.</a:t>
            </a:r>
            <a:br>
              <a:rPr lang="en-US" dirty="0"/>
            </a:br>
            <a:r>
              <a:rPr lang="en-US" dirty="0"/>
              <a:t>3. States shall give legal recognition and protection to these lands, territories and resources. Such recognition shall be conducted with due respect to the customs, traditions and land tenure systems of the indigenous peoples concerned.</a:t>
            </a:r>
          </a:p>
          <a:p>
            <a:r>
              <a:rPr lang="en-US" b="1" dirty="0"/>
              <a:t>Article 29</a:t>
            </a:r>
            <a:br>
              <a:rPr lang="en-US" dirty="0"/>
            </a:br>
            <a:r>
              <a:rPr lang="en-US" dirty="0"/>
              <a:t>1. Indigenous peoples have the right to the conservation and protection of the environment and the productive capacity of their lands or territories and resources. States shall establish and implement assistance </a:t>
            </a:r>
            <a:r>
              <a:rPr lang="en-US" dirty="0" err="1"/>
              <a:t>programmes</a:t>
            </a:r>
            <a:r>
              <a:rPr lang="en-US" dirty="0"/>
              <a:t> for indigenous peoples for such conservation and protection, without discrimination.</a:t>
            </a:r>
          </a:p>
          <a:p>
            <a:r>
              <a:rPr lang="en-US" b="1" dirty="0"/>
              <a:t>Article 32</a:t>
            </a:r>
            <a:br>
              <a:rPr lang="en-US" dirty="0"/>
            </a:br>
            <a:r>
              <a:rPr lang="en-US" dirty="0"/>
              <a:t>1. Indigenous peoples have the right to determine and develop priorities and strategies for the development or use of their lands or territories and other resources.</a:t>
            </a:r>
            <a:endParaRPr lang="de-DE" dirty="0"/>
          </a:p>
        </p:txBody>
      </p:sp>
    </p:spTree>
    <p:extLst>
      <p:ext uri="{BB962C8B-B14F-4D97-AF65-F5344CB8AC3E}">
        <p14:creationId xmlns:p14="http://schemas.microsoft.com/office/powerpoint/2010/main" val="532746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F81116-0921-46B6-AAD4-B6E00DDD36F5}"/>
              </a:ext>
            </a:extLst>
          </p:cNvPr>
          <p:cNvSpPr>
            <a:spLocks noGrp="1"/>
          </p:cNvSpPr>
          <p:nvPr>
            <p:ph type="title"/>
          </p:nvPr>
        </p:nvSpPr>
        <p:spPr>
          <a:xfrm>
            <a:off x="628650" y="609600"/>
            <a:ext cx="7886700" cy="762000"/>
          </a:xfrm>
          <a:solidFill>
            <a:srgbClr val="0033CC"/>
          </a:solidFill>
        </p:spPr>
        <p:txBody>
          <a:bodyPr>
            <a:normAutofit/>
          </a:bodyPr>
          <a:lstStyle/>
          <a:p>
            <a:r>
              <a:rPr lang="de-DE" sz="2400" b="1" dirty="0">
                <a:solidFill>
                  <a:schemeClr val="bg1"/>
                </a:solidFill>
                <a:latin typeface="+mn-lt"/>
              </a:rPr>
              <a:t>UN</a:t>
            </a:r>
            <a:r>
              <a:rPr lang="de-DE" sz="2400" dirty="0">
                <a:solidFill>
                  <a:schemeClr val="bg1"/>
                </a:solidFill>
                <a:latin typeface="+mn-lt"/>
              </a:rPr>
              <a:t> </a:t>
            </a:r>
            <a:r>
              <a:rPr lang="en-US" sz="2400" b="1" dirty="0">
                <a:solidFill>
                  <a:schemeClr val="bg1"/>
                </a:solidFill>
                <a:latin typeface="+mn-lt"/>
              </a:rPr>
              <a:t>Universal Declaration of Human Rights</a:t>
            </a:r>
            <a:endParaRPr lang="de-DE" sz="2400" dirty="0">
              <a:solidFill>
                <a:schemeClr val="bg1"/>
              </a:solidFill>
              <a:latin typeface="+mn-lt"/>
            </a:endParaRPr>
          </a:p>
        </p:txBody>
      </p:sp>
      <p:sp>
        <p:nvSpPr>
          <p:cNvPr id="3" name="Inhaltsplatzhalter 2">
            <a:extLst>
              <a:ext uri="{FF2B5EF4-FFF2-40B4-BE49-F238E27FC236}">
                <a16:creationId xmlns:a16="http://schemas.microsoft.com/office/drawing/2014/main" id="{8AEC8008-52D9-4EF4-8F0A-4AFE7A55E0B9}"/>
              </a:ext>
            </a:extLst>
          </p:cNvPr>
          <p:cNvSpPr>
            <a:spLocks noGrp="1"/>
          </p:cNvSpPr>
          <p:nvPr>
            <p:ph idx="1"/>
          </p:nvPr>
        </p:nvSpPr>
        <p:spPr>
          <a:xfrm>
            <a:off x="628650" y="1371600"/>
            <a:ext cx="7886700" cy="4800600"/>
          </a:xfrm>
        </p:spPr>
        <p:txBody>
          <a:bodyPr>
            <a:noAutofit/>
          </a:bodyPr>
          <a:lstStyle/>
          <a:p>
            <a:pPr marL="450900" indent="-360000">
              <a:lnSpc>
                <a:spcPct val="100000"/>
              </a:lnSpc>
              <a:spcBef>
                <a:spcPts val="1200"/>
              </a:spcBef>
              <a:buClr>
                <a:srgbClr val="C00000"/>
              </a:buClr>
              <a:buFont typeface="Wingdings" panose="05000000000000000000" pitchFamily="2" charset="2"/>
              <a:buChar char="§"/>
            </a:pPr>
            <a:r>
              <a:rPr lang="en-US" sz="2400" dirty="0">
                <a:solidFill>
                  <a:schemeClr val="bg2">
                    <a:lumMod val="10000"/>
                  </a:schemeClr>
                </a:solidFill>
              </a:rPr>
              <a:t>Main rights:</a:t>
            </a:r>
          </a:p>
          <a:p>
            <a:pPr marL="793800" lvl="1" indent="-360000">
              <a:lnSpc>
                <a:spcPct val="100000"/>
              </a:lnSpc>
              <a:spcBef>
                <a:spcPts val="1200"/>
              </a:spcBef>
              <a:buClr>
                <a:srgbClr val="C00000"/>
              </a:buClr>
              <a:buFont typeface="Courier New" panose="02070309020205020404" pitchFamily="49" charset="0"/>
              <a:buChar char="o"/>
            </a:pPr>
            <a:r>
              <a:rPr lang="en-US" sz="2400" dirty="0"/>
              <a:t>Basis: dignity, liberty, equality, brotherhood</a:t>
            </a:r>
          </a:p>
          <a:p>
            <a:pPr marL="793800" lvl="1" indent="-360000">
              <a:lnSpc>
                <a:spcPct val="100000"/>
              </a:lnSpc>
              <a:spcBef>
                <a:spcPts val="1200"/>
              </a:spcBef>
              <a:buClr>
                <a:srgbClr val="C00000"/>
              </a:buClr>
              <a:buFont typeface="Courier New" panose="02070309020205020404" pitchFamily="49" charset="0"/>
              <a:buChar char="o"/>
            </a:pPr>
            <a:r>
              <a:rPr lang="en-US" sz="2400" dirty="0"/>
              <a:t>individual rights: </a:t>
            </a:r>
          </a:p>
          <a:p>
            <a:pPr marL="1136700" lvl="2" indent="-360000">
              <a:lnSpc>
                <a:spcPct val="100000"/>
              </a:lnSpc>
              <a:spcBef>
                <a:spcPts val="1200"/>
              </a:spcBef>
              <a:buClr>
                <a:srgbClr val="C00000"/>
              </a:buClr>
            </a:pPr>
            <a:r>
              <a:rPr lang="en-US" sz="2400" dirty="0"/>
              <a:t>right to life, prohibition of slavery, freedom of speech</a:t>
            </a:r>
          </a:p>
          <a:p>
            <a:pPr marL="1136700" lvl="2" indent="-360000">
              <a:lnSpc>
                <a:spcPct val="100000"/>
              </a:lnSpc>
              <a:spcBef>
                <a:spcPts val="1200"/>
              </a:spcBef>
              <a:buClr>
                <a:srgbClr val="C00000"/>
              </a:buClr>
            </a:pPr>
            <a:r>
              <a:rPr lang="en-US" sz="2400" dirty="0"/>
              <a:t>rights of the individual towards the community </a:t>
            </a:r>
          </a:p>
          <a:p>
            <a:pPr marL="1136700" lvl="2" indent="-360000">
              <a:lnSpc>
                <a:spcPct val="100000"/>
              </a:lnSpc>
              <a:spcBef>
                <a:spcPts val="1200"/>
              </a:spcBef>
              <a:buClr>
                <a:srgbClr val="C00000"/>
              </a:buClr>
            </a:pPr>
            <a:r>
              <a:rPr lang="en-US" sz="2400" dirty="0"/>
              <a:t>spiritual, public, political freedoms: freedom of thought, opinion, religion, word, peaceful association of the individual.</a:t>
            </a:r>
          </a:p>
          <a:p>
            <a:pPr marL="1136700" lvl="2" indent="-360000">
              <a:lnSpc>
                <a:spcPct val="100000"/>
              </a:lnSpc>
              <a:spcBef>
                <a:spcPts val="1200"/>
              </a:spcBef>
              <a:buClr>
                <a:srgbClr val="C00000"/>
              </a:buClr>
            </a:pPr>
            <a:r>
              <a:rPr lang="en-US" sz="2400" dirty="0"/>
              <a:t>Econ., social and cultural rights, incl. health rights</a:t>
            </a:r>
          </a:p>
        </p:txBody>
      </p:sp>
      <p:pic>
        <p:nvPicPr>
          <p:cNvPr id="4" name="Picture 2">
            <a:extLst>
              <a:ext uri="{FF2B5EF4-FFF2-40B4-BE49-F238E27FC236}">
                <a16:creationId xmlns:a16="http://schemas.microsoft.com/office/drawing/2014/main" id="{2303B612-D778-42E3-B807-DDBD6DA0F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3730" y="533400"/>
            <a:ext cx="2022849" cy="1349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63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66738" y="457200"/>
            <a:ext cx="8001000" cy="682625"/>
          </a:xfrm>
          <a:solidFill>
            <a:schemeClr val="accent1">
              <a:lumMod val="50000"/>
            </a:schemeClr>
          </a:solidFill>
        </p:spPr>
        <p:txBody>
          <a:bodyPr>
            <a:normAutofit/>
          </a:bodyPr>
          <a:lstStyle/>
          <a:p>
            <a:pPr eaLnBrk="1" hangingPunct="1"/>
            <a:r>
              <a:rPr lang="de-DE" altLang="de-DE" sz="3200" b="1" cap="small" dirty="0">
                <a:solidFill>
                  <a:schemeClr val="bg1"/>
                </a:solidFill>
                <a:latin typeface="Calibri" panose="020F0502020204030204" pitchFamily="34" charset="0"/>
              </a:rPr>
              <a:t>1. </a:t>
            </a:r>
            <a:r>
              <a:rPr lang="de-DE" altLang="de-DE" sz="3200" b="1" cap="small" dirty="0" err="1">
                <a:solidFill>
                  <a:schemeClr val="bg1"/>
                </a:solidFill>
                <a:latin typeface="Calibri" panose="020F0502020204030204" pitchFamily="34" charset="0"/>
              </a:rPr>
              <a:t>Conditions</a:t>
            </a:r>
            <a:r>
              <a:rPr lang="de-DE" altLang="de-DE" sz="3200" b="1" cap="small" dirty="0">
                <a:solidFill>
                  <a:schemeClr val="bg1"/>
                </a:solidFill>
                <a:latin typeface="Calibri" panose="020F0502020204030204" pitchFamily="34" charset="0"/>
              </a:rPr>
              <a:t> </a:t>
            </a:r>
            <a:r>
              <a:rPr lang="de-DE" altLang="de-DE" sz="3200" b="1" cap="small" dirty="0" err="1">
                <a:solidFill>
                  <a:schemeClr val="bg1"/>
                </a:solidFill>
                <a:latin typeface="Calibri" panose="020F0502020204030204" pitchFamily="34" charset="0"/>
              </a:rPr>
              <a:t>for</a:t>
            </a:r>
            <a:r>
              <a:rPr lang="de-DE" altLang="de-DE" sz="3200" b="1" cap="small" dirty="0">
                <a:solidFill>
                  <a:schemeClr val="bg1"/>
                </a:solidFill>
                <a:latin typeface="Calibri" panose="020F0502020204030204" pitchFamily="34" charset="0"/>
              </a:rPr>
              <a:t> </a:t>
            </a:r>
            <a:r>
              <a:rPr lang="de-DE" altLang="de-DE" sz="3200" b="1" cap="small" dirty="0" err="1">
                <a:solidFill>
                  <a:schemeClr val="bg1"/>
                </a:solidFill>
                <a:latin typeface="Calibri" panose="020F0502020204030204" pitchFamily="34" charset="0"/>
              </a:rPr>
              <a:t>obtaining</a:t>
            </a:r>
            <a:r>
              <a:rPr lang="de-DE" altLang="de-DE" sz="3200" b="1" cap="small" dirty="0">
                <a:solidFill>
                  <a:schemeClr val="bg1"/>
                </a:solidFill>
                <a:latin typeface="Calibri" panose="020F0502020204030204" pitchFamily="34" charset="0"/>
              </a:rPr>
              <a:t> </a:t>
            </a:r>
            <a:r>
              <a:rPr lang="de-DE" altLang="de-DE" sz="3200" b="1" cap="small" dirty="0" err="1">
                <a:solidFill>
                  <a:schemeClr val="bg1"/>
                </a:solidFill>
                <a:latin typeface="Calibri" panose="020F0502020204030204" pitchFamily="34" charset="0"/>
              </a:rPr>
              <a:t>certificates</a:t>
            </a:r>
            <a:endParaRPr lang="de-DE" altLang="de-DE" sz="3200" b="1" cap="small" dirty="0">
              <a:solidFill>
                <a:schemeClr val="bg1"/>
              </a:solidFill>
              <a:latin typeface="Calibri" panose="020F0502020204030204" pitchFamily="34" charset="0"/>
            </a:endParaRPr>
          </a:p>
        </p:txBody>
      </p:sp>
      <p:sp>
        <p:nvSpPr>
          <p:cNvPr id="10243" name="Rectangle 3"/>
          <p:cNvSpPr>
            <a:spLocks noGrp="1" noChangeArrowheads="1"/>
          </p:cNvSpPr>
          <p:nvPr>
            <p:ph idx="1"/>
          </p:nvPr>
        </p:nvSpPr>
        <p:spPr>
          <a:xfrm>
            <a:off x="452438" y="1139825"/>
            <a:ext cx="8229600" cy="5489576"/>
          </a:xfrm>
        </p:spPr>
        <p:txBody>
          <a:bodyPr>
            <a:normAutofit fontScale="92500"/>
          </a:bodyPr>
          <a:lstStyle/>
          <a:p>
            <a:pPr marL="360000" indent="-360000" eaLnBrk="1" hangingPunct="1">
              <a:lnSpc>
                <a:spcPct val="100000"/>
              </a:lnSpc>
              <a:spcBef>
                <a:spcPts val="1200"/>
              </a:spcBef>
              <a:buClr>
                <a:srgbClr val="C00000"/>
              </a:buClr>
              <a:buFont typeface="Wingdings" panose="05000000000000000000" pitchFamily="2" charset="2"/>
              <a:buChar char="§"/>
              <a:defRPr/>
            </a:pPr>
            <a:r>
              <a:rPr lang="de-DE" altLang="de-DE" sz="2400" b="1" dirty="0">
                <a:solidFill>
                  <a:srgbClr val="C00000"/>
                </a:solidFill>
                <a:latin typeface="Calibri" panose="020F0502020204030204" pitchFamily="34" charset="0"/>
              </a:rPr>
              <a:t>Regular </a:t>
            </a:r>
            <a:r>
              <a:rPr lang="de-DE" altLang="de-DE" sz="2400" b="1" dirty="0" err="1">
                <a:solidFill>
                  <a:srgbClr val="C00000"/>
                </a:solidFill>
                <a:latin typeface="Calibri" panose="020F0502020204030204" pitchFamily="34" charset="0"/>
              </a:rPr>
              <a:t>participation</a:t>
            </a:r>
            <a:r>
              <a:rPr lang="de-DE" altLang="de-DE" sz="2400" b="1" dirty="0">
                <a:solidFill>
                  <a:srgbClr val="C00000"/>
                </a:solidFill>
                <a:latin typeface="Calibri" panose="020F0502020204030204" pitchFamily="34" charset="0"/>
              </a:rPr>
              <a:t> </a:t>
            </a:r>
            <a:r>
              <a:rPr lang="de-DE" altLang="de-DE" sz="2400" dirty="0">
                <a:latin typeface="Calibri" panose="020F0502020204030204" pitchFamily="34" charset="0"/>
              </a:rPr>
              <a:t>(not </a:t>
            </a:r>
            <a:r>
              <a:rPr lang="de-DE" altLang="de-DE" sz="2400" dirty="0" err="1">
                <a:latin typeface="Calibri" panose="020F0502020204030204" pitchFamily="34" charset="0"/>
              </a:rPr>
              <a:t>more</a:t>
            </a:r>
            <a:r>
              <a:rPr lang="de-DE" altLang="de-DE" sz="2400" dirty="0">
                <a:latin typeface="Calibri" panose="020F0502020204030204" pitchFamily="34" charset="0"/>
              </a:rPr>
              <a:t> </a:t>
            </a:r>
            <a:r>
              <a:rPr lang="de-DE" altLang="de-DE" sz="2400" dirty="0" err="1">
                <a:latin typeface="Calibri" panose="020F0502020204030204" pitchFamily="34" charset="0"/>
              </a:rPr>
              <a:t>than</a:t>
            </a:r>
            <a:r>
              <a:rPr lang="de-DE" altLang="de-DE" sz="2400" dirty="0">
                <a:latin typeface="Calibri" panose="020F0502020204030204" pitchFamily="34" charset="0"/>
              </a:rPr>
              <a:t> 3 </a:t>
            </a:r>
            <a:r>
              <a:rPr lang="de-DE" altLang="de-DE" sz="2400" dirty="0" err="1">
                <a:latin typeface="Calibri" panose="020F0502020204030204" pitchFamily="34" charset="0"/>
              </a:rPr>
              <a:t>times</a:t>
            </a:r>
            <a:r>
              <a:rPr lang="de-DE" altLang="de-DE" sz="2400" dirty="0">
                <a:latin typeface="Calibri" panose="020F0502020204030204" pitchFamily="34" charset="0"/>
              </a:rPr>
              <a:t> </a:t>
            </a:r>
            <a:r>
              <a:rPr lang="de-DE" altLang="de-DE" sz="2400" dirty="0" err="1">
                <a:latin typeface="Calibri" panose="020F0502020204030204" pitchFamily="34" charset="0"/>
              </a:rPr>
              <a:t>absence</a:t>
            </a:r>
            <a:r>
              <a:rPr lang="de-DE" altLang="de-DE" sz="2400" dirty="0">
                <a:latin typeface="Calibri" panose="020F0502020204030204" pitchFamily="34" charset="0"/>
              </a:rPr>
              <a:t>)</a:t>
            </a:r>
          </a:p>
          <a:p>
            <a:pPr marL="360000" indent="-360000" eaLnBrk="1" hangingPunct="1">
              <a:lnSpc>
                <a:spcPct val="100000"/>
              </a:lnSpc>
              <a:spcBef>
                <a:spcPts val="1200"/>
              </a:spcBef>
              <a:buClr>
                <a:srgbClr val="C00000"/>
              </a:buClr>
              <a:buFont typeface="Wingdings" panose="05000000000000000000" pitchFamily="2" charset="2"/>
              <a:buChar char="§"/>
              <a:defRPr/>
            </a:pPr>
            <a:r>
              <a:rPr lang="de-DE" altLang="de-DE" sz="2400" dirty="0">
                <a:latin typeface="Calibri" panose="020F0502020204030204" pitchFamily="34" charset="0"/>
              </a:rPr>
              <a:t>2 </a:t>
            </a:r>
            <a:r>
              <a:rPr lang="de-DE" altLang="de-DE" sz="2400" dirty="0" err="1">
                <a:latin typeface="Calibri" panose="020F0502020204030204" pitchFamily="34" charset="0"/>
              </a:rPr>
              <a:t>types</a:t>
            </a:r>
            <a:r>
              <a:rPr lang="de-DE" altLang="de-DE" sz="2400" dirty="0">
                <a:latin typeface="Calibri" panose="020F0502020204030204" pitchFamily="34" charset="0"/>
              </a:rPr>
              <a:t> </a:t>
            </a:r>
            <a:r>
              <a:rPr lang="de-DE" altLang="de-DE" sz="2400" dirty="0" err="1">
                <a:latin typeface="Calibri" panose="020F0502020204030204" pitchFamily="34" charset="0"/>
              </a:rPr>
              <a:t>of</a:t>
            </a:r>
            <a:r>
              <a:rPr lang="de-DE" altLang="de-DE" sz="2400" dirty="0">
                <a:latin typeface="Calibri" panose="020F0502020204030204" pitchFamily="34" charset="0"/>
              </a:rPr>
              <a:t> </a:t>
            </a:r>
            <a:r>
              <a:rPr lang="de-DE" altLang="de-DE" sz="2400" dirty="0" err="1">
                <a:latin typeface="Calibri" panose="020F0502020204030204" pitchFamily="34" charset="0"/>
              </a:rPr>
              <a:t>certificates</a:t>
            </a:r>
            <a:r>
              <a:rPr lang="de-DE" altLang="de-DE" sz="2400" dirty="0">
                <a:latin typeface="Calibri" panose="020F0502020204030204" pitchFamily="34" charset="0"/>
              </a:rPr>
              <a:t> </a:t>
            </a:r>
            <a:r>
              <a:rPr lang="de-DE" altLang="de-DE" sz="2400" dirty="0" err="1">
                <a:latin typeface="Calibri" panose="020F0502020204030204" pitchFamily="34" charset="0"/>
              </a:rPr>
              <a:t>available</a:t>
            </a:r>
            <a:r>
              <a:rPr lang="de-DE" altLang="de-DE" sz="2400" dirty="0">
                <a:latin typeface="Calibri" panose="020F0502020204030204" pitchFamily="34" charset="0"/>
              </a:rPr>
              <a:t>:</a:t>
            </a:r>
          </a:p>
          <a:p>
            <a:pPr marL="702900" lvl="2" indent="-360000">
              <a:lnSpc>
                <a:spcPct val="100000"/>
              </a:lnSpc>
              <a:spcBef>
                <a:spcPts val="1200"/>
              </a:spcBef>
              <a:buClr>
                <a:srgbClr val="C00000"/>
              </a:buClr>
              <a:buNone/>
              <a:defRPr/>
            </a:pPr>
            <a:r>
              <a:rPr lang="de-DE" altLang="de-DE" sz="2400" b="1" dirty="0">
                <a:solidFill>
                  <a:srgbClr val="C00000"/>
                </a:solidFill>
                <a:latin typeface="Calibri" panose="020F0502020204030204" pitchFamily="34" charset="0"/>
              </a:rPr>
              <a:t>1) </a:t>
            </a:r>
            <a:r>
              <a:rPr lang="de-DE" altLang="de-DE" sz="2400" b="1" dirty="0" err="1">
                <a:solidFill>
                  <a:srgbClr val="C00000"/>
                </a:solidFill>
                <a:latin typeface="Calibri" panose="020F0502020204030204" pitchFamily="34" charset="0"/>
              </a:rPr>
              <a:t>Participation</a:t>
            </a:r>
            <a:r>
              <a:rPr lang="de-DE" altLang="de-DE" sz="2400" b="1" dirty="0">
                <a:solidFill>
                  <a:srgbClr val="C00000"/>
                </a:solidFill>
                <a:latin typeface="Calibri" panose="020F0502020204030204" pitchFamily="34" charset="0"/>
              </a:rPr>
              <a:t> </a:t>
            </a:r>
            <a:r>
              <a:rPr lang="de-DE" altLang="de-DE" sz="2400" b="1" dirty="0" err="1">
                <a:solidFill>
                  <a:srgbClr val="C00000"/>
                </a:solidFill>
                <a:latin typeface="Calibri" panose="020F0502020204030204" pitchFamily="34" charset="0"/>
              </a:rPr>
              <a:t>certificate</a:t>
            </a:r>
            <a:endParaRPr lang="de-DE" altLang="de-DE" sz="2400" b="1" dirty="0">
              <a:solidFill>
                <a:srgbClr val="C00000"/>
              </a:solidFill>
              <a:latin typeface="Calibri" panose="020F0502020204030204" pitchFamily="34" charset="0"/>
            </a:endParaRPr>
          </a:p>
          <a:p>
            <a:pPr marL="702900" lvl="2" indent="-360000">
              <a:lnSpc>
                <a:spcPct val="100000"/>
              </a:lnSpc>
              <a:spcBef>
                <a:spcPts val="1200"/>
              </a:spcBef>
              <a:buClr>
                <a:srgbClr val="C00000"/>
              </a:buClr>
              <a:buNone/>
              <a:defRPr/>
            </a:pPr>
            <a:r>
              <a:rPr lang="de-DE" altLang="de-DE" sz="2400" b="1" dirty="0">
                <a:solidFill>
                  <a:srgbClr val="C00000"/>
                </a:solidFill>
                <a:latin typeface="Calibri" panose="020F0502020204030204" pitchFamily="34" charset="0"/>
              </a:rPr>
              <a:t>2) </a:t>
            </a:r>
            <a:r>
              <a:rPr lang="de-DE" altLang="de-DE" sz="2400" b="1" dirty="0" err="1">
                <a:solidFill>
                  <a:srgbClr val="C00000"/>
                </a:solidFill>
                <a:latin typeface="Calibri" panose="020F0502020204030204" pitchFamily="34" charset="0"/>
              </a:rPr>
              <a:t>Certificate</a:t>
            </a:r>
            <a:r>
              <a:rPr lang="de-DE" altLang="de-DE" sz="2400" b="1" dirty="0">
                <a:solidFill>
                  <a:srgbClr val="C00000"/>
                </a:solidFill>
                <a:latin typeface="Calibri" panose="020F0502020204030204" pitchFamily="34" charset="0"/>
              </a:rPr>
              <a:t> </a:t>
            </a:r>
            <a:r>
              <a:rPr lang="de-DE" altLang="de-DE" sz="2400" b="1" dirty="0" err="1">
                <a:solidFill>
                  <a:srgbClr val="C00000"/>
                </a:solidFill>
                <a:latin typeface="Calibri" panose="020F0502020204030204" pitchFamily="34" charset="0"/>
              </a:rPr>
              <a:t>with</a:t>
            </a:r>
            <a:r>
              <a:rPr lang="de-DE" altLang="de-DE" sz="2400" b="1" dirty="0">
                <a:solidFill>
                  <a:srgbClr val="C00000"/>
                </a:solidFill>
                <a:latin typeface="Calibri" panose="020F0502020204030204" pitchFamily="34" charset="0"/>
              </a:rPr>
              <a:t> </a:t>
            </a:r>
            <a:r>
              <a:rPr lang="de-DE" altLang="de-DE" sz="2400" b="1" dirty="0" err="1">
                <a:solidFill>
                  <a:srgbClr val="C00000"/>
                </a:solidFill>
                <a:latin typeface="Calibri" panose="020F0502020204030204" pitchFamily="34" charset="0"/>
              </a:rPr>
              <a:t>credit</a:t>
            </a:r>
            <a:r>
              <a:rPr lang="de-DE" altLang="de-DE" sz="2400" b="1" dirty="0">
                <a:solidFill>
                  <a:srgbClr val="C00000"/>
                </a:solidFill>
                <a:latin typeface="Calibri" panose="020F0502020204030204" pitchFamily="34" charset="0"/>
              </a:rPr>
              <a:t> </a:t>
            </a:r>
            <a:r>
              <a:rPr lang="de-DE" altLang="de-DE" sz="2400" b="1" dirty="0" err="1">
                <a:solidFill>
                  <a:srgbClr val="C00000"/>
                </a:solidFill>
                <a:latin typeface="Calibri" panose="020F0502020204030204" pitchFamily="34" charset="0"/>
              </a:rPr>
              <a:t>points</a:t>
            </a:r>
            <a:r>
              <a:rPr lang="de-DE" altLang="de-DE" sz="2400" b="1" dirty="0">
                <a:solidFill>
                  <a:srgbClr val="C00000"/>
                </a:solidFill>
                <a:latin typeface="Calibri" panose="020F0502020204030204" pitchFamily="34" charset="0"/>
              </a:rPr>
              <a:t> </a:t>
            </a:r>
            <a:r>
              <a:rPr lang="de-DE" altLang="de-DE" sz="2400" b="1" dirty="0" err="1">
                <a:solidFill>
                  <a:srgbClr val="C00000"/>
                </a:solidFill>
                <a:latin typeface="Calibri" panose="020F0502020204030204" pitchFamily="34" charset="0"/>
              </a:rPr>
              <a:t>and</a:t>
            </a:r>
            <a:r>
              <a:rPr lang="de-DE" altLang="de-DE" sz="2400" b="1" dirty="0">
                <a:solidFill>
                  <a:srgbClr val="C00000"/>
                </a:solidFill>
                <a:latin typeface="Calibri" panose="020F0502020204030204" pitchFamily="34" charset="0"/>
              </a:rPr>
              <a:t> grades: </a:t>
            </a:r>
          </a:p>
          <a:p>
            <a:pPr marL="702900" lvl="2" indent="-360000">
              <a:lnSpc>
                <a:spcPct val="100000"/>
              </a:lnSpc>
              <a:spcBef>
                <a:spcPts val="1200"/>
              </a:spcBef>
              <a:buClr>
                <a:srgbClr val="C00000"/>
              </a:buClr>
              <a:defRPr/>
            </a:pPr>
            <a:r>
              <a:rPr lang="de-DE" altLang="de-DE" sz="2400" dirty="0">
                <a:latin typeface="Calibri" panose="020F0502020204030204" pitchFamily="34" charset="0"/>
              </a:rPr>
              <a:t>Paper in English </a:t>
            </a:r>
            <a:r>
              <a:rPr lang="de-DE" altLang="de-DE" sz="2400" dirty="0" err="1">
                <a:latin typeface="Calibri" panose="020F0502020204030204" pitchFamily="34" charset="0"/>
              </a:rPr>
              <a:t>or</a:t>
            </a:r>
            <a:r>
              <a:rPr lang="de-DE" altLang="de-DE" sz="2400" dirty="0">
                <a:latin typeface="Calibri" panose="020F0502020204030204" pitchFamily="34" charset="0"/>
              </a:rPr>
              <a:t> German</a:t>
            </a:r>
          </a:p>
          <a:p>
            <a:pPr marL="702900" lvl="2" indent="-360000">
              <a:lnSpc>
                <a:spcPct val="100000"/>
              </a:lnSpc>
              <a:spcBef>
                <a:spcPts val="1200"/>
              </a:spcBef>
              <a:buClr>
                <a:srgbClr val="C00000"/>
              </a:buClr>
              <a:defRPr/>
            </a:pPr>
            <a:r>
              <a:rPr lang="de-DE" altLang="de-DE" sz="2400" dirty="0">
                <a:latin typeface="Calibri" panose="020F0502020204030204" pitchFamily="34" charset="0"/>
              </a:rPr>
              <a:t>3-6 </a:t>
            </a:r>
            <a:r>
              <a:rPr lang="de-DE" altLang="de-DE" sz="2400" dirty="0" err="1">
                <a:latin typeface="Calibri" panose="020F0502020204030204" pitchFamily="34" charset="0"/>
              </a:rPr>
              <a:t>questions</a:t>
            </a:r>
            <a:r>
              <a:rPr lang="de-DE" altLang="de-DE" sz="2400" dirty="0">
                <a:latin typeface="Calibri" panose="020F0502020204030204" pitchFamily="34" charset="0"/>
              </a:rPr>
              <a:t> </a:t>
            </a:r>
            <a:r>
              <a:rPr lang="de-DE" altLang="de-DE" sz="2400" dirty="0" err="1">
                <a:latin typeface="Calibri" panose="020F0502020204030204" pitchFamily="34" charset="0"/>
              </a:rPr>
              <a:t>are</a:t>
            </a:r>
            <a:r>
              <a:rPr lang="de-DE" altLang="de-DE" sz="2400" dirty="0">
                <a:latin typeface="Calibri" panose="020F0502020204030204" pitchFamily="34" charset="0"/>
              </a:rPr>
              <a:t> </a:t>
            </a:r>
            <a:r>
              <a:rPr lang="de-DE" altLang="de-DE" sz="2400" dirty="0" err="1">
                <a:latin typeface="Calibri" panose="020F0502020204030204" pitchFamily="34" charset="0"/>
              </a:rPr>
              <a:t>formulated</a:t>
            </a:r>
            <a:r>
              <a:rPr lang="de-DE" altLang="de-DE" sz="2400" dirty="0">
                <a:latin typeface="Calibri" panose="020F0502020204030204" pitchFamily="34" charset="0"/>
              </a:rPr>
              <a:t> out </a:t>
            </a:r>
            <a:r>
              <a:rPr lang="de-DE" altLang="de-DE" sz="2400" dirty="0" err="1">
                <a:latin typeface="Calibri" panose="020F0502020204030204" pitchFamily="34" charset="0"/>
              </a:rPr>
              <a:t>of</a:t>
            </a:r>
            <a:r>
              <a:rPr lang="de-DE" altLang="de-DE" sz="2400" dirty="0">
                <a:latin typeface="Calibri" panose="020F0502020204030204" pitchFamily="34" charset="0"/>
              </a:rPr>
              <a:t> </a:t>
            </a:r>
            <a:r>
              <a:rPr lang="de-DE" altLang="de-DE" sz="2400" dirty="0" err="1">
                <a:latin typeface="Calibri" panose="020F0502020204030204" pitchFamily="34" charset="0"/>
              </a:rPr>
              <a:t>which</a:t>
            </a:r>
            <a:r>
              <a:rPr lang="de-DE" altLang="de-DE" sz="2400" dirty="0">
                <a:latin typeface="Calibri" panose="020F0502020204030204" pitchFamily="34" charset="0"/>
              </a:rPr>
              <a:t> 1, 2, </a:t>
            </a:r>
            <a:r>
              <a:rPr lang="de-DE" altLang="de-DE" sz="2400" dirty="0" err="1">
                <a:latin typeface="Calibri" panose="020F0502020204030204" pitchFamily="34" charset="0"/>
              </a:rPr>
              <a:t>or</a:t>
            </a:r>
            <a:r>
              <a:rPr lang="de-DE" altLang="de-DE" sz="2400" dirty="0">
                <a:latin typeface="Calibri" panose="020F0502020204030204" pitchFamily="34" charset="0"/>
              </a:rPr>
              <a:t> 3 must </a:t>
            </a:r>
            <a:r>
              <a:rPr lang="de-DE" altLang="de-DE" sz="2400" dirty="0" err="1">
                <a:latin typeface="Calibri" panose="020F0502020204030204" pitchFamily="34" charset="0"/>
              </a:rPr>
              <a:t>be</a:t>
            </a:r>
            <a:r>
              <a:rPr lang="de-DE" altLang="de-DE" sz="2400" dirty="0">
                <a:latin typeface="Calibri" panose="020F0502020204030204" pitchFamily="34" charset="0"/>
              </a:rPr>
              <a:t> </a:t>
            </a:r>
            <a:r>
              <a:rPr lang="de-DE" altLang="de-DE" sz="2400" dirty="0" err="1">
                <a:latin typeface="Calibri" panose="020F0502020204030204" pitchFamily="34" charset="0"/>
              </a:rPr>
              <a:t>analyzed</a:t>
            </a:r>
            <a:endParaRPr lang="de-DE" altLang="de-DE" sz="2400" dirty="0">
              <a:latin typeface="Calibri" panose="020F0502020204030204" pitchFamily="34" charset="0"/>
            </a:endParaRPr>
          </a:p>
          <a:p>
            <a:pPr marL="702900" lvl="2" indent="-360000">
              <a:lnSpc>
                <a:spcPct val="100000"/>
              </a:lnSpc>
              <a:spcBef>
                <a:spcPts val="1200"/>
              </a:spcBef>
              <a:buClr>
                <a:srgbClr val="C00000"/>
              </a:buClr>
              <a:defRPr/>
            </a:pPr>
            <a:r>
              <a:rPr lang="de-DE" altLang="de-DE" sz="2400" dirty="0">
                <a:latin typeface="Calibri" panose="020F0502020204030204" pitchFamily="34" charset="0"/>
              </a:rPr>
              <a:t>Max 6 </a:t>
            </a:r>
            <a:r>
              <a:rPr lang="de-DE" altLang="de-DE" sz="2400" dirty="0" err="1">
                <a:latin typeface="Calibri" panose="020F0502020204030204" pitchFamily="34" charset="0"/>
              </a:rPr>
              <a:t>credit</a:t>
            </a:r>
            <a:r>
              <a:rPr lang="de-DE" altLang="de-DE" sz="2400" dirty="0">
                <a:latin typeface="Calibri" panose="020F0502020204030204" pitchFamily="34" charset="0"/>
              </a:rPr>
              <a:t> </a:t>
            </a:r>
            <a:r>
              <a:rPr lang="de-DE" altLang="de-DE" sz="2400" dirty="0" err="1">
                <a:latin typeface="Calibri" panose="020F0502020204030204" pitchFamily="34" charset="0"/>
              </a:rPr>
              <a:t>points</a:t>
            </a:r>
            <a:r>
              <a:rPr lang="de-DE" altLang="de-DE" sz="2400" dirty="0">
                <a:latin typeface="Calibri" panose="020F0502020204030204" pitchFamily="34" charset="0"/>
              </a:rPr>
              <a:t> (LP </a:t>
            </a:r>
            <a:r>
              <a:rPr lang="de-DE" altLang="de-DE" sz="2400" dirty="0" err="1">
                <a:latin typeface="Calibri" panose="020F0502020204030204" pitchFamily="34" charset="0"/>
              </a:rPr>
              <a:t>or</a:t>
            </a:r>
            <a:r>
              <a:rPr lang="de-DE" altLang="de-DE" sz="2400" dirty="0">
                <a:latin typeface="Calibri" panose="020F0502020204030204" pitchFamily="34" charset="0"/>
              </a:rPr>
              <a:t> </a:t>
            </a:r>
            <a:r>
              <a:rPr lang="de-DE" altLang="de-DE" sz="2400" dirty="0" err="1">
                <a:latin typeface="Calibri" panose="020F0502020204030204" pitchFamily="34" charset="0"/>
              </a:rPr>
              <a:t>ETCS</a:t>
            </a:r>
            <a:r>
              <a:rPr lang="de-DE" altLang="de-DE" sz="2400" dirty="0">
                <a:latin typeface="Calibri" panose="020F0502020204030204" pitchFamily="34" charset="0"/>
              </a:rPr>
              <a:t>) – 2 </a:t>
            </a:r>
            <a:r>
              <a:rPr lang="de-DE" altLang="de-DE" sz="2400" dirty="0" err="1">
                <a:latin typeface="Calibri" panose="020F0502020204030204" pitchFamily="34" charset="0"/>
              </a:rPr>
              <a:t>credit</a:t>
            </a:r>
            <a:r>
              <a:rPr lang="de-DE" altLang="de-DE" sz="2400" dirty="0">
                <a:latin typeface="Calibri" panose="020F0502020204030204" pitchFamily="34" charset="0"/>
              </a:rPr>
              <a:t> </a:t>
            </a:r>
            <a:r>
              <a:rPr lang="de-DE" altLang="de-DE" sz="2400" dirty="0" err="1">
                <a:latin typeface="Calibri" panose="020F0502020204030204" pitchFamily="34" charset="0"/>
              </a:rPr>
              <a:t>points</a:t>
            </a:r>
            <a:r>
              <a:rPr lang="de-DE" altLang="de-DE" sz="2400" dirty="0">
                <a:latin typeface="Calibri" panose="020F0502020204030204" pitchFamily="34" charset="0"/>
              </a:rPr>
              <a:t> per </a:t>
            </a:r>
            <a:r>
              <a:rPr lang="de-DE" altLang="de-DE" sz="2400" dirty="0" err="1">
                <a:latin typeface="Calibri" panose="020F0502020204030204" pitchFamily="34" charset="0"/>
              </a:rPr>
              <a:t>question</a:t>
            </a:r>
            <a:endParaRPr lang="de-DE" altLang="de-DE" sz="2400" dirty="0">
              <a:latin typeface="Calibri" panose="020F0502020204030204" pitchFamily="34" charset="0"/>
            </a:endParaRPr>
          </a:p>
          <a:p>
            <a:pPr marL="702900" lvl="2" indent="-360000">
              <a:lnSpc>
                <a:spcPct val="100000"/>
              </a:lnSpc>
              <a:spcBef>
                <a:spcPts val="1200"/>
              </a:spcBef>
              <a:buClr>
                <a:srgbClr val="C00000"/>
              </a:buClr>
              <a:defRPr/>
            </a:pPr>
            <a:r>
              <a:rPr lang="de-DE" altLang="de-DE" sz="2400" dirty="0" err="1">
                <a:latin typeface="Calibri" panose="020F0502020204030204" pitchFamily="34" charset="0"/>
              </a:rPr>
              <a:t>Each</a:t>
            </a:r>
            <a:r>
              <a:rPr lang="de-DE" altLang="de-DE" sz="2400" dirty="0">
                <a:latin typeface="Calibri" panose="020F0502020204030204" pitchFamily="34" charset="0"/>
              </a:rPr>
              <a:t> </a:t>
            </a:r>
            <a:r>
              <a:rPr lang="de-DE" altLang="de-DE" sz="2400" dirty="0" err="1">
                <a:latin typeface="Calibri" panose="020F0502020204030204" pitchFamily="34" charset="0"/>
              </a:rPr>
              <a:t>question</a:t>
            </a:r>
            <a:r>
              <a:rPr lang="de-DE" altLang="de-DE" sz="2400" dirty="0">
                <a:latin typeface="Calibri" panose="020F0502020204030204" pitchFamily="34" charset="0"/>
              </a:rPr>
              <a:t>: </a:t>
            </a:r>
            <a:r>
              <a:rPr lang="de-DE" altLang="de-DE" sz="2400" dirty="0" err="1">
                <a:latin typeface="Calibri" panose="020F0502020204030204" pitchFamily="34" charset="0"/>
              </a:rPr>
              <a:t>ca</a:t>
            </a:r>
            <a:r>
              <a:rPr lang="de-DE" altLang="de-DE" sz="2400" dirty="0">
                <a:latin typeface="Calibri" panose="020F0502020204030204" pitchFamily="34" charset="0"/>
              </a:rPr>
              <a:t> 8 – 10 </a:t>
            </a:r>
            <a:r>
              <a:rPr lang="de-DE" altLang="de-DE" sz="2400" dirty="0" err="1">
                <a:latin typeface="Calibri" panose="020F0502020204030204" pitchFamily="34" charset="0"/>
              </a:rPr>
              <a:t>pages</a:t>
            </a:r>
            <a:endParaRPr lang="de-DE" altLang="de-DE" sz="2400" dirty="0">
              <a:latin typeface="Calibri" panose="020F0502020204030204" pitchFamily="34" charset="0"/>
            </a:endParaRPr>
          </a:p>
          <a:p>
            <a:pPr marL="702900" lvl="2" indent="-360000">
              <a:lnSpc>
                <a:spcPct val="100000"/>
              </a:lnSpc>
              <a:spcBef>
                <a:spcPts val="1200"/>
              </a:spcBef>
              <a:buClr>
                <a:srgbClr val="C00000"/>
              </a:buClr>
              <a:defRPr/>
            </a:pPr>
            <a:r>
              <a:rPr lang="de-DE" altLang="de-DE" sz="2400" dirty="0">
                <a:latin typeface="Calibri" panose="020F0502020204030204" pitchFamily="34" charset="0"/>
              </a:rPr>
              <a:t>Scientific </a:t>
            </a:r>
            <a:r>
              <a:rPr lang="de-DE" altLang="de-DE" sz="2400" dirty="0" err="1">
                <a:latin typeface="Calibri" panose="020F0502020204030204" pitchFamily="34" charset="0"/>
              </a:rPr>
              <a:t>paper</a:t>
            </a:r>
            <a:r>
              <a:rPr lang="de-DE" altLang="de-DE" sz="2400" dirty="0">
                <a:latin typeface="Calibri" panose="020F0502020204030204" pitchFamily="34" charset="0"/>
              </a:rPr>
              <a:t>: </a:t>
            </a:r>
            <a:r>
              <a:rPr lang="de-DE" altLang="de-DE" sz="2400" dirty="0" err="1">
                <a:latin typeface="Calibri" panose="020F0502020204030204" pitchFamily="34" charset="0"/>
              </a:rPr>
              <a:t>using</a:t>
            </a:r>
            <a:r>
              <a:rPr lang="de-DE" altLang="de-DE" sz="2400" dirty="0">
                <a:latin typeface="Calibri" panose="020F0502020204030204" pitchFamily="34" charset="0"/>
              </a:rPr>
              <a:t> </a:t>
            </a:r>
            <a:r>
              <a:rPr lang="de-DE" altLang="de-DE" sz="2400" dirty="0" err="1">
                <a:latin typeface="Calibri" panose="020F0502020204030204" pitchFamily="34" charset="0"/>
              </a:rPr>
              <a:t>scientific</a:t>
            </a:r>
            <a:r>
              <a:rPr lang="de-DE" altLang="de-DE" sz="2400" dirty="0">
                <a:latin typeface="Calibri" panose="020F0502020204030204" pitchFamily="34" charset="0"/>
              </a:rPr>
              <a:t> </a:t>
            </a:r>
            <a:r>
              <a:rPr lang="de-DE" altLang="de-DE" sz="2400" dirty="0" err="1">
                <a:latin typeface="Calibri" panose="020F0502020204030204" pitchFamily="34" charset="0"/>
              </a:rPr>
              <a:t>literature</a:t>
            </a:r>
            <a:r>
              <a:rPr lang="de-DE" altLang="de-DE" sz="2400" dirty="0">
                <a:latin typeface="Calibri" panose="020F0502020204030204" pitchFamily="34" charset="0"/>
              </a:rPr>
              <a:t>, not </a:t>
            </a:r>
            <a:r>
              <a:rPr lang="de-DE" altLang="de-DE" sz="2400" dirty="0" err="1">
                <a:latin typeface="Calibri" panose="020F0502020204030204" pitchFamily="34" charset="0"/>
              </a:rPr>
              <a:t>only</a:t>
            </a:r>
            <a:r>
              <a:rPr lang="de-DE" altLang="de-DE" sz="2400" dirty="0">
                <a:latin typeface="Calibri" panose="020F0502020204030204" pitchFamily="34" charset="0"/>
              </a:rPr>
              <a:t> </a:t>
            </a:r>
            <a:r>
              <a:rPr lang="de-DE" altLang="de-DE" sz="2400" dirty="0" err="1">
                <a:latin typeface="Calibri" panose="020F0502020204030204" pitchFamily="34" charset="0"/>
              </a:rPr>
              <a:t>internet</a:t>
            </a:r>
            <a:r>
              <a:rPr lang="de-DE" altLang="de-DE" sz="2400" dirty="0">
                <a:latin typeface="Calibri" panose="020F0502020204030204" pitchFamily="34" charset="0"/>
              </a:rPr>
              <a:t>, </a:t>
            </a:r>
            <a:r>
              <a:rPr lang="de-DE" altLang="de-DE" sz="2400" dirty="0" err="1">
                <a:latin typeface="Calibri" panose="020F0502020204030204" pitchFamily="34" charset="0"/>
              </a:rPr>
              <a:t>correct</a:t>
            </a:r>
            <a:r>
              <a:rPr lang="de-DE" altLang="de-DE" sz="2400" dirty="0">
                <a:latin typeface="Calibri" panose="020F0502020204030204" pitchFamily="34" charset="0"/>
              </a:rPr>
              <a:t> </a:t>
            </a:r>
            <a:r>
              <a:rPr lang="de-DE" altLang="de-DE" sz="2400" dirty="0" err="1">
                <a:latin typeface="Calibri" panose="020F0502020204030204" pitchFamily="34" charset="0"/>
              </a:rPr>
              <a:t>citation</a:t>
            </a:r>
            <a:r>
              <a:rPr lang="de-DE" altLang="de-DE" sz="2400" dirty="0">
                <a:latin typeface="Calibri" panose="020F0502020204030204" pitchFamily="34" charset="0"/>
              </a:rPr>
              <a:t>, </a:t>
            </a:r>
            <a:r>
              <a:rPr lang="de-DE" altLang="de-DE" sz="2400" dirty="0" err="1">
                <a:latin typeface="Calibri" panose="020F0502020204030204" pitchFamily="34" charset="0"/>
              </a:rPr>
              <a:t>introduction</a:t>
            </a:r>
            <a:r>
              <a:rPr lang="de-DE" altLang="de-DE" sz="2400" dirty="0">
                <a:latin typeface="Calibri" panose="020F0502020204030204" pitchFamily="34" charset="0"/>
              </a:rPr>
              <a:t>, </a:t>
            </a:r>
            <a:r>
              <a:rPr lang="de-DE" altLang="de-DE" sz="2400" dirty="0" err="1">
                <a:latin typeface="Calibri" panose="020F0502020204030204" pitchFamily="34" charset="0"/>
              </a:rPr>
              <a:t>theoretical</a:t>
            </a:r>
            <a:r>
              <a:rPr lang="de-DE" altLang="de-DE" sz="2400" dirty="0">
                <a:latin typeface="Calibri" panose="020F0502020204030204" pitchFamily="34" charset="0"/>
              </a:rPr>
              <a:t> </a:t>
            </a:r>
            <a:r>
              <a:rPr lang="de-DE" altLang="de-DE" sz="2400" dirty="0" err="1">
                <a:latin typeface="Calibri" panose="020F0502020204030204" pitchFamily="34" charset="0"/>
              </a:rPr>
              <a:t>overview</a:t>
            </a:r>
            <a:r>
              <a:rPr lang="de-DE" altLang="de-DE" sz="2400" dirty="0">
                <a:latin typeface="Calibri" panose="020F0502020204030204" pitchFamily="34" charset="0"/>
              </a:rPr>
              <a:t>, </a:t>
            </a:r>
            <a:r>
              <a:rPr lang="de-DE" altLang="de-DE" sz="2400" dirty="0" err="1">
                <a:latin typeface="Calibri" panose="020F0502020204030204" pitchFamily="34" charset="0"/>
              </a:rPr>
              <a:t>practice</a:t>
            </a:r>
            <a:r>
              <a:rPr lang="de-DE" altLang="de-DE" sz="2400" dirty="0">
                <a:latin typeface="Calibri" panose="020F0502020204030204" pitchFamily="34" charset="0"/>
              </a:rPr>
              <a:t>, </a:t>
            </a:r>
            <a:r>
              <a:rPr lang="de-DE" altLang="de-DE" sz="2400" dirty="0" err="1">
                <a:latin typeface="Calibri" panose="020F0502020204030204" pitchFamily="34" charset="0"/>
              </a:rPr>
              <a:t>discussion</a:t>
            </a:r>
            <a:r>
              <a:rPr lang="de-DE" altLang="de-DE" sz="2400" dirty="0">
                <a:latin typeface="Calibri" panose="020F0502020204030204" pitchFamily="34" charset="0"/>
              </a:rPr>
              <a:t>, </a:t>
            </a:r>
            <a:r>
              <a:rPr lang="de-DE" altLang="de-DE" sz="2400" dirty="0" err="1">
                <a:latin typeface="Calibri" panose="020F0502020204030204" pitchFamily="34" charset="0"/>
              </a:rPr>
              <a:t>own</a:t>
            </a:r>
            <a:r>
              <a:rPr lang="de-DE" altLang="de-DE" sz="2400" dirty="0">
                <a:latin typeface="Calibri" panose="020F0502020204030204" pitchFamily="34" charset="0"/>
              </a:rPr>
              <a:t> </a:t>
            </a:r>
            <a:r>
              <a:rPr lang="de-DE" altLang="de-DE" sz="2400" dirty="0" err="1">
                <a:latin typeface="Calibri" panose="020F0502020204030204" pitchFamily="34" charset="0"/>
              </a:rPr>
              <a:t>ideas</a:t>
            </a:r>
            <a:r>
              <a:rPr lang="de-DE" altLang="de-DE" sz="2400" dirty="0">
                <a:latin typeface="Calibri" panose="020F0502020204030204" pitchFamily="34" charset="0"/>
              </a:rPr>
              <a:t>/ </a:t>
            </a:r>
            <a:r>
              <a:rPr lang="de-DE" altLang="de-DE" sz="2400" dirty="0" err="1">
                <a:latin typeface="Calibri" panose="020F0502020204030204" pitchFamily="34" charset="0"/>
              </a:rPr>
              <a:t>analysis</a:t>
            </a:r>
            <a:r>
              <a:rPr lang="de-DE" altLang="de-DE" sz="2400" dirty="0">
                <a:latin typeface="Calibri" panose="020F0502020204030204" pitchFamily="34" charset="0"/>
              </a:rPr>
              <a:t> </a:t>
            </a:r>
          </a:p>
          <a:p>
            <a:pPr eaLnBrk="1" hangingPunct="1">
              <a:defRPr/>
            </a:pPr>
            <a:endParaRPr lang="de-DE" altLang="de-DE" sz="2400" dirty="0">
              <a:latin typeface="Arial" panose="020B0604020202020204" pitchFamily="34" charset="0"/>
            </a:endParaRPr>
          </a:p>
        </p:txBody>
      </p:sp>
    </p:spTree>
    <p:extLst>
      <p:ext uri="{BB962C8B-B14F-4D97-AF65-F5344CB8AC3E}">
        <p14:creationId xmlns:p14="http://schemas.microsoft.com/office/powerpoint/2010/main" val="120816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4675" y="609599"/>
            <a:ext cx="8001000" cy="685801"/>
          </a:xfrm>
          <a:solidFill>
            <a:schemeClr val="accent1">
              <a:lumMod val="50000"/>
            </a:schemeClr>
          </a:solidFill>
        </p:spPr>
        <p:txBody>
          <a:bodyPr/>
          <a:lstStyle/>
          <a:p>
            <a:r>
              <a:rPr lang="de-DE" sz="3200" b="1" cap="small" dirty="0">
                <a:solidFill>
                  <a:schemeClr val="bg1"/>
                </a:solidFill>
                <a:latin typeface="Calibri" panose="020F0502020204030204" pitchFamily="34" charset="0"/>
              </a:rPr>
              <a:t>2. Submission </a:t>
            </a:r>
            <a:r>
              <a:rPr lang="de-DE" sz="3200" b="1" cap="small" dirty="0" err="1">
                <a:solidFill>
                  <a:schemeClr val="bg1"/>
                </a:solidFill>
                <a:latin typeface="Calibri" panose="020F0502020204030204" pitchFamily="34" charset="0"/>
              </a:rPr>
              <a:t>of</a:t>
            </a:r>
            <a:r>
              <a:rPr lang="de-DE" sz="3200" b="1" cap="small" dirty="0">
                <a:solidFill>
                  <a:schemeClr val="bg1"/>
                </a:solidFill>
                <a:latin typeface="Calibri" panose="020F0502020204030204" pitchFamily="34" charset="0"/>
              </a:rPr>
              <a:t> </a:t>
            </a:r>
            <a:r>
              <a:rPr lang="de-DE" sz="3200" b="1" cap="small" dirty="0" err="1">
                <a:solidFill>
                  <a:schemeClr val="bg1"/>
                </a:solidFill>
                <a:latin typeface="Calibri" panose="020F0502020204030204" pitchFamily="34" charset="0"/>
              </a:rPr>
              <a:t>papers</a:t>
            </a:r>
            <a:endParaRPr lang="de-DE" sz="3200" b="1" cap="small" dirty="0">
              <a:solidFill>
                <a:schemeClr val="bg1"/>
              </a:solidFill>
              <a:latin typeface="Calibri" panose="020F0502020204030204" pitchFamily="34" charset="0"/>
            </a:endParaRPr>
          </a:p>
        </p:txBody>
      </p:sp>
      <p:sp>
        <p:nvSpPr>
          <p:cNvPr id="3" name="Inhaltsplatzhalter 2"/>
          <p:cNvSpPr>
            <a:spLocks noGrp="1"/>
          </p:cNvSpPr>
          <p:nvPr>
            <p:ph idx="1"/>
          </p:nvPr>
        </p:nvSpPr>
        <p:spPr/>
        <p:txBody>
          <a:bodyPr>
            <a:noAutofit/>
          </a:bodyPr>
          <a:lstStyle/>
          <a:p>
            <a:pPr marL="360000" indent="-360000">
              <a:lnSpc>
                <a:spcPct val="100000"/>
              </a:lnSpc>
              <a:spcBef>
                <a:spcPts val="1200"/>
              </a:spcBef>
              <a:buClr>
                <a:srgbClr val="C00000"/>
              </a:buClr>
              <a:buFont typeface="Wingdings" panose="05000000000000000000" pitchFamily="2" charset="2"/>
              <a:buChar char="§"/>
            </a:pPr>
            <a:r>
              <a:rPr lang="de-DE" sz="2400" dirty="0" err="1">
                <a:latin typeface="Calibri" panose="020F0502020204030204" pitchFamily="34" charset="0"/>
              </a:rPr>
              <a:t>Please</a:t>
            </a:r>
            <a:r>
              <a:rPr lang="de-DE" sz="2400" dirty="0">
                <a:latin typeface="Calibri" panose="020F0502020204030204" pitchFamily="34" charset="0"/>
              </a:rPr>
              <a:t> </a:t>
            </a:r>
            <a:r>
              <a:rPr lang="de-DE" sz="2400" dirty="0" err="1">
                <a:latin typeface="Calibri" panose="020F0502020204030204" pitchFamily="34" charset="0"/>
              </a:rPr>
              <a:t>write</a:t>
            </a:r>
            <a:r>
              <a:rPr lang="de-DE" sz="2400" dirty="0">
                <a:latin typeface="Calibri" panose="020F0502020204030204" pitchFamily="34" charset="0"/>
              </a:rPr>
              <a:t> </a:t>
            </a:r>
            <a:r>
              <a:rPr lang="de-DE" sz="2400" dirty="0" err="1">
                <a:latin typeface="Calibri" panose="020F0502020204030204" pitchFamily="34" charset="0"/>
              </a:rPr>
              <a:t>your</a:t>
            </a:r>
            <a:r>
              <a:rPr lang="de-DE" sz="2400" dirty="0">
                <a:latin typeface="Calibri" panose="020F0502020204030204" pitchFamily="34" charset="0"/>
              </a:rPr>
              <a:t> </a:t>
            </a:r>
            <a:r>
              <a:rPr lang="de-DE" sz="2400" dirty="0" err="1">
                <a:latin typeface="Calibri" panose="020F0502020204030204" pitchFamily="34" charset="0"/>
              </a:rPr>
              <a:t>name</a:t>
            </a:r>
            <a:r>
              <a:rPr lang="de-DE" sz="2400" dirty="0">
                <a:latin typeface="Calibri" panose="020F0502020204030204" pitchFamily="34" charset="0"/>
              </a:rPr>
              <a:t>, </a:t>
            </a:r>
            <a:r>
              <a:rPr lang="de-DE" sz="2400" dirty="0" err="1">
                <a:latin typeface="Calibri" panose="020F0502020204030204" pitchFamily="34" charset="0"/>
              </a:rPr>
              <a:t>number</a:t>
            </a:r>
            <a:r>
              <a:rPr lang="de-DE" sz="2400" dirty="0">
                <a:latin typeface="Calibri" panose="020F0502020204030204" pitchFamily="34" charset="0"/>
              </a:rPr>
              <a:t> </a:t>
            </a:r>
            <a:r>
              <a:rPr lang="de-DE" sz="2400" dirty="0" err="1">
                <a:latin typeface="Calibri" panose="020F0502020204030204" pitchFamily="34" charset="0"/>
              </a:rPr>
              <a:t>of</a:t>
            </a:r>
            <a:r>
              <a:rPr lang="de-DE" sz="2400" dirty="0">
                <a:latin typeface="Calibri" panose="020F0502020204030204" pitchFamily="34" charset="0"/>
              </a:rPr>
              <a:t> </a:t>
            </a:r>
            <a:r>
              <a:rPr lang="de-DE" sz="2400" dirty="0" err="1">
                <a:latin typeface="Calibri" panose="020F0502020204030204" pitchFamily="34" charset="0"/>
              </a:rPr>
              <a:t>semester</a:t>
            </a:r>
            <a:r>
              <a:rPr lang="de-DE" sz="2400" dirty="0">
                <a:latin typeface="Calibri" panose="020F0502020204030204" pitchFamily="34" charset="0"/>
              </a:rPr>
              <a:t> and </a:t>
            </a:r>
            <a:r>
              <a:rPr lang="de-DE" sz="2400" dirty="0" err="1">
                <a:latin typeface="Calibri" panose="020F0502020204030204" pitchFamily="34" charset="0"/>
              </a:rPr>
              <a:t>faculty</a:t>
            </a:r>
            <a:r>
              <a:rPr lang="de-DE" sz="2400" dirty="0">
                <a:latin typeface="Calibri" panose="020F0502020204030204" pitchFamily="34" charset="0"/>
              </a:rPr>
              <a:t>/ </a:t>
            </a:r>
            <a:r>
              <a:rPr lang="de-DE" sz="2400" dirty="0" err="1">
                <a:latin typeface="Calibri" panose="020F0502020204030204" pitchFamily="34" charset="0"/>
              </a:rPr>
              <a:t>university</a:t>
            </a:r>
            <a:r>
              <a:rPr lang="de-DE" sz="2400" dirty="0">
                <a:latin typeface="Calibri" panose="020F0502020204030204" pitchFamily="34" charset="0"/>
              </a:rPr>
              <a:t>, Matrikel </a:t>
            </a:r>
            <a:r>
              <a:rPr lang="de-DE" sz="2400" dirty="0" err="1">
                <a:latin typeface="Calibri" panose="020F0502020204030204" pitchFamily="34" charset="0"/>
              </a:rPr>
              <a:t>number</a:t>
            </a:r>
            <a:r>
              <a:rPr lang="de-DE" sz="2400" dirty="0">
                <a:latin typeface="Calibri" panose="020F0502020204030204" pitchFamily="34" charset="0"/>
              </a:rPr>
              <a:t>, postal </a:t>
            </a:r>
            <a:r>
              <a:rPr lang="de-DE" sz="2400" dirty="0" err="1">
                <a:latin typeface="Calibri" panose="020F0502020204030204" pitchFamily="34" charset="0"/>
              </a:rPr>
              <a:t>address</a:t>
            </a:r>
            <a:r>
              <a:rPr lang="de-DE" sz="2400" dirty="0">
                <a:latin typeface="Calibri" panose="020F0502020204030204" pitchFamily="34" charset="0"/>
              </a:rPr>
              <a:t>, email </a:t>
            </a:r>
            <a:r>
              <a:rPr lang="de-DE" sz="2400" dirty="0" err="1">
                <a:latin typeface="Calibri" panose="020F0502020204030204" pitchFamily="34" charset="0"/>
              </a:rPr>
              <a:t>address</a:t>
            </a:r>
            <a:r>
              <a:rPr lang="de-DE" sz="2400" dirty="0">
                <a:latin typeface="Calibri" panose="020F0502020204030204" pitchFamily="34" charset="0"/>
              </a:rPr>
              <a:t> and </a:t>
            </a:r>
            <a:r>
              <a:rPr lang="de-DE" sz="2400" dirty="0" err="1">
                <a:latin typeface="Calibri" panose="020F0502020204030204" pitchFamily="34" charset="0"/>
              </a:rPr>
              <a:t>number</a:t>
            </a:r>
            <a:r>
              <a:rPr lang="de-DE" sz="2400" dirty="0">
                <a:latin typeface="Calibri" panose="020F0502020204030204" pitchFamily="34" charset="0"/>
              </a:rPr>
              <a:t> </a:t>
            </a:r>
            <a:r>
              <a:rPr lang="de-DE" sz="2400" dirty="0" err="1">
                <a:latin typeface="Calibri" panose="020F0502020204030204" pitchFamily="34" charset="0"/>
              </a:rPr>
              <a:t>of</a:t>
            </a:r>
            <a:r>
              <a:rPr lang="de-DE" sz="2400" dirty="0">
                <a:latin typeface="Calibri" panose="020F0502020204030204" pitchFamily="34" charset="0"/>
              </a:rPr>
              <a:t> </a:t>
            </a:r>
            <a:r>
              <a:rPr lang="de-DE" sz="2400" dirty="0" err="1">
                <a:latin typeface="Calibri" panose="020F0502020204030204" pitchFamily="34" charset="0"/>
              </a:rPr>
              <a:t>credits</a:t>
            </a:r>
            <a:r>
              <a:rPr lang="de-DE" sz="2400" dirty="0">
                <a:latin typeface="Calibri" panose="020F0502020204030204" pitchFamily="34" charset="0"/>
              </a:rPr>
              <a:t> </a:t>
            </a:r>
            <a:r>
              <a:rPr lang="de-DE" sz="2400" dirty="0" err="1">
                <a:latin typeface="Calibri" panose="020F0502020204030204" pitchFamily="34" charset="0"/>
              </a:rPr>
              <a:t>points</a:t>
            </a:r>
            <a:r>
              <a:rPr lang="de-DE" sz="2400" dirty="0">
                <a:latin typeface="Calibri" panose="020F0502020204030204" pitchFamily="34" charset="0"/>
              </a:rPr>
              <a:t> </a:t>
            </a:r>
            <a:r>
              <a:rPr lang="de-DE" sz="2400" dirty="0" err="1">
                <a:latin typeface="Calibri" panose="020F0502020204030204" pitchFamily="34" charset="0"/>
              </a:rPr>
              <a:t>expected</a:t>
            </a:r>
            <a:r>
              <a:rPr lang="de-DE" sz="2400" dirty="0">
                <a:latin typeface="Calibri" panose="020F0502020204030204" pitchFamily="34" charset="0"/>
              </a:rPr>
              <a:t> on </a:t>
            </a:r>
            <a:r>
              <a:rPr lang="de-DE" sz="2400" dirty="0" err="1">
                <a:latin typeface="Calibri" panose="020F0502020204030204" pitchFamily="34" charset="0"/>
              </a:rPr>
              <a:t>the</a:t>
            </a:r>
            <a:r>
              <a:rPr lang="de-DE" sz="2400" dirty="0">
                <a:latin typeface="Calibri" panose="020F0502020204030204" pitchFamily="34" charset="0"/>
              </a:rPr>
              <a:t> </a:t>
            </a:r>
            <a:r>
              <a:rPr lang="de-DE" sz="2400" dirty="0" err="1">
                <a:latin typeface="Calibri" panose="020F0502020204030204" pitchFamily="34" charset="0"/>
              </a:rPr>
              <a:t>cover</a:t>
            </a:r>
            <a:r>
              <a:rPr lang="de-DE" sz="2400" dirty="0">
                <a:latin typeface="Calibri" panose="020F0502020204030204" pitchFamily="34" charset="0"/>
              </a:rPr>
              <a:t> </a:t>
            </a:r>
            <a:r>
              <a:rPr lang="de-DE" sz="2400" dirty="0" err="1">
                <a:latin typeface="Calibri" panose="020F0502020204030204" pitchFamily="34" charset="0"/>
              </a:rPr>
              <a:t>page</a:t>
            </a:r>
            <a:endParaRPr lang="de-DE" sz="2400" dirty="0">
              <a:latin typeface="Calibri" panose="020F0502020204030204" pitchFamily="34" charset="0"/>
            </a:endParaRPr>
          </a:p>
          <a:p>
            <a:pPr marL="360000" indent="-360000">
              <a:lnSpc>
                <a:spcPct val="100000"/>
              </a:lnSpc>
              <a:spcBef>
                <a:spcPts val="1200"/>
              </a:spcBef>
              <a:buClr>
                <a:srgbClr val="C00000"/>
              </a:buClr>
              <a:buFont typeface="Wingdings" panose="05000000000000000000" pitchFamily="2" charset="2"/>
              <a:buChar char="§"/>
            </a:pPr>
            <a:r>
              <a:rPr lang="de-DE" sz="2400" dirty="0" err="1">
                <a:latin typeface="Calibri" panose="020F0502020204030204" pitchFamily="34" charset="0"/>
              </a:rPr>
              <a:t>Certificate</a:t>
            </a:r>
            <a:r>
              <a:rPr lang="de-DE" sz="2400" dirty="0">
                <a:latin typeface="Calibri" panose="020F0502020204030204" pitchFamily="34" charset="0"/>
              </a:rPr>
              <a:t> will </a:t>
            </a:r>
            <a:r>
              <a:rPr lang="de-DE" sz="2400" dirty="0" err="1">
                <a:latin typeface="Calibri" panose="020F0502020204030204" pitchFamily="34" charset="0"/>
              </a:rPr>
              <a:t>be</a:t>
            </a:r>
            <a:r>
              <a:rPr lang="de-DE" sz="2400" dirty="0">
                <a:latin typeface="Calibri" panose="020F0502020204030204" pitchFamily="34" charset="0"/>
              </a:rPr>
              <a:t> </a:t>
            </a:r>
            <a:r>
              <a:rPr lang="de-DE" sz="2400" dirty="0" err="1">
                <a:latin typeface="Calibri" panose="020F0502020204030204" pitchFamily="34" charset="0"/>
              </a:rPr>
              <a:t>sent</a:t>
            </a:r>
            <a:r>
              <a:rPr lang="de-DE" sz="2400" dirty="0">
                <a:latin typeface="Calibri" panose="020F0502020204030204" pitchFamily="34" charset="0"/>
              </a:rPr>
              <a:t> </a:t>
            </a:r>
            <a:r>
              <a:rPr lang="de-DE" sz="2400" dirty="0" err="1">
                <a:latin typeface="Calibri" panose="020F0502020204030204" pitchFamily="34" charset="0"/>
              </a:rPr>
              <a:t>to</a:t>
            </a:r>
            <a:r>
              <a:rPr lang="de-DE" sz="2400" dirty="0">
                <a:latin typeface="Calibri" panose="020F0502020204030204" pitchFamily="34" charset="0"/>
              </a:rPr>
              <a:t> </a:t>
            </a:r>
            <a:r>
              <a:rPr lang="de-DE" sz="2400" dirty="0" err="1">
                <a:latin typeface="Calibri" panose="020F0502020204030204" pitchFamily="34" charset="0"/>
              </a:rPr>
              <a:t>students</a:t>
            </a:r>
            <a:r>
              <a:rPr lang="de-DE" sz="2400" dirty="0">
                <a:latin typeface="Calibri" panose="020F0502020204030204" pitchFamily="34" charset="0"/>
              </a:rPr>
              <a:t>‘ postal </a:t>
            </a:r>
            <a:r>
              <a:rPr lang="de-DE" sz="2400" dirty="0" err="1">
                <a:latin typeface="Calibri" panose="020F0502020204030204" pitchFamily="34" charset="0"/>
              </a:rPr>
              <a:t>addresses</a:t>
            </a:r>
            <a:r>
              <a:rPr lang="de-DE" sz="2400" dirty="0">
                <a:latin typeface="Calibri" panose="020F0502020204030204" pitchFamily="34" charset="0"/>
              </a:rPr>
              <a:t> </a:t>
            </a:r>
          </a:p>
          <a:p>
            <a:pPr marL="360000" indent="-360000">
              <a:lnSpc>
                <a:spcPct val="100000"/>
              </a:lnSpc>
              <a:spcBef>
                <a:spcPts val="1200"/>
              </a:spcBef>
              <a:buClr>
                <a:srgbClr val="C00000"/>
              </a:buClr>
              <a:buFont typeface="Wingdings" panose="05000000000000000000" pitchFamily="2" charset="2"/>
              <a:buChar char="§"/>
            </a:pPr>
            <a:r>
              <a:rPr lang="de-DE" altLang="de-DE" sz="2400" dirty="0">
                <a:latin typeface="Calibri" panose="020F0502020204030204" pitchFamily="34" charset="0"/>
              </a:rPr>
              <a:t>Deadline </a:t>
            </a:r>
            <a:r>
              <a:rPr lang="de-DE" altLang="de-DE" sz="2400" dirty="0" err="1">
                <a:latin typeface="Calibri" panose="020F0502020204030204" pitchFamily="34" charset="0"/>
              </a:rPr>
              <a:t>for</a:t>
            </a:r>
            <a:r>
              <a:rPr lang="de-DE" altLang="de-DE" sz="2400" dirty="0">
                <a:latin typeface="Calibri" panose="020F0502020204030204" pitchFamily="34" charset="0"/>
              </a:rPr>
              <a:t> </a:t>
            </a:r>
            <a:r>
              <a:rPr lang="de-DE" altLang="de-DE" sz="2400" dirty="0" err="1">
                <a:latin typeface="Calibri" panose="020F0502020204030204" pitchFamily="34" charset="0"/>
              </a:rPr>
              <a:t>submission</a:t>
            </a:r>
            <a:r>
              <a:rPr lang="de-DE" altLang="de-DE" sz="2400" dirty="0">
                <a:latin typeface="Calibri" panose="020F0502020204030204" pitchFamily="34" charset="0"/>
              </a:rPr>
              <a:t>: end </a:t>
            </a:r>
            <a:r>
              <a:rPr lang="de-DE" altLang="de-DE" sz="2400" dirty="0" err="1">
                <a:latin typeface="Calibri" panose="020F0502020204030204" pitchFamily="34" charset="0"/>
              </a:rPr>
              <a:t>of</a:t>
            </a:r>
            <a:r>
              <a:rPr lang="de-DE" altLang="de-DE" sz="2400" dirty="0">
                <a:latin typeface="Calibri" panose="020F0502020204030204" pitchFamily="34" charset="0"/>
              </a:rPr>
              <a:t> </a:t>
            </a:r>
            <a:r>
              <a:rPr lang="de-DE" altLang="de-DE" sz="2400" dirty="0" err="1">
                <a:latin typeface="Calibri" panose="020F0502020204030204" pitchFamily="34" charset="0"/>
              </a:rPr>
              <a:t>October</a:t>
            </a:r>
            <a:r>
              <a:rPr lang="de-DE" altLang="de-DE" sz="2400" dirty="0">
                <a:latin typeface="Calibri" panose="020F0502020204030204" pitchFamily="34" charset="0"/>
              </a:rPr>
              <a:t> 2019</a:t>
            </a:r>
          </a:p>
          <a:p>
            <a:pPr marL="360000" indent="-360000">
              <a:lnSpc>
                <a:spcPct val="100000"/>
              </a:lnSpc>
              <a:spcBef>
                <a:spcPts val="1200"/>
              </a:spcBef>
              <a:buClr>
                <a:srgbClr val="C00000"/>
              </a:buClr>
              <a:buFont typeface="Wingdings" panose="05000000000000000000" pitchFamily="2" charset="2"/>
              <a:buChar char="§"/>
            </a:pPr>
            <a:r>
              <a:rPr lang="de-DE" sz="2400" dirty="0">
                <a:latin typeface="Calibri" panose="020F0502020204030204" pitchFamily="34" charset="0"/>
              </a:rPr>
              <a:t>As email </a:t>
            </a:r>
            <a:r>
              <a:rPr lang="de-DE" sz="2400" dirty="0" err="1">
                <a:latin typeface="Calibri" panose="020F0502020204030204" pitchFamily="34" charset="0"/>
              </a:rPr>
              <a:t>attachment</a:t>
            </a:r>
            <a:r>
              <a:rPr lang="de-DE" sz="2400" dirty="0">
                <a:latin typeface="Calibri" panose="020F0502020204030204" pitchFamily="34" charset="0"/>
              </a:rPr>
              <a:t> </a:t>
            </a:r>
            <a:r>
              <a:rPr lang="de-DE" sz="2400" dirty="0" err="1">
                <a:latin typeface="Calibri" panose="020F0502020204030204" pitchFamily="34" charset="0"/>
              </a:rPr>
              <a:t>to</a:t>
            </a:r>
            <a:r>
              <a:rPr lang="de-DE" sz="2400" dirty="0">
                <a:latin typeface="Calibri" panose="020F0502020204030204" pitchFamily="34" charset="0"/>
              </a:rPr>
              <a:t> </a:t>
            </a:r>
            <a:r>
              <a:rPr lang="de-DE" sz="2400" dirty="0" err="1">
                <a:latin typeface="Calibri" panose="020F0502020204030204" pitchFamily="34" charset="0"/>
              </a:rPr>
              <a:t>be</a:t>
            </a:r>
            <a:r>
              <a:rPr lang="de-DE" sz="2400" dirty="0">
                <a:latin typeface="Calibri" panose="020F0502020204030204" pitchFamily="34" charset="0"/>
              </a:rPr>
              <a:t> </a:t>
            </a:r>
            <a:r>
              <a:rPr lang="de-DE" sz="2400" dirty="0" err="1">
                <a:latin typeface="Calibri" panose="020F0502020204030204" pitchFamily="34" charset="0"/>
              </a:rPr>
              <a:t>transferred</a:t>
            </a:r>
            <a:r>
              <a:rPr lang="de-DE" sz="2400" dirty="0">
                <a:latin typeface="Calibri" panose="020F0502020204030204" pitchFamily="34" charset="0"/>
              </a:rPr>
              <a:t> </a:t>
            </a:r>
            <a:r>
              <a:rPr lang="de-DE" sz="2400" dirty="0" err="1">
                <a:latin typeface="Calibri" panose="020F0502020204030204" pitchFamily="34" charset="0"/>
              </a:rPr>
              <a:t>to</a:t>
            </a:r>
            <a:r>
              <a:rPr lang="de-DE" sz="2400" dirty="0">
                <a:latin typeface="Calibri" panose="020F0502020204030204" pitchFamily="34" charset="0"/>
              </a:rPr>
              <a:t> </a:t>
            </a:r>
            <a:r>
              <a:rPr lang="de-DE" sz="2400" dirty="0">
                <a:latin typeface="Calibri" panose="020F0502020204030204" pitchFamily="34" charset="0"/>
                <a:hlinkClick r:id="rId2"/>
              </a:rPr>
              <a:t>BrigitteFahrenhorst@t-online.de</a:t>
            </a:r>
            <a:endParaRPr lang="de-DE" sz="2400" dirty="0">
              <a:latin typeface="Calibri" panose="020F0502020204030204" pitchFamily="34" charset="0"/>
            </a:endParaRPr>
          </a:p>
          <a:p>
            <a:pPr marL="360000" indent="-360000">
              <a:lnSpc>
                <a:spcPct val="100000"/>
              </a:lnSpc>
              <a:spcBef>
                <a:spcPts val="1200"/>
              </a:spcBef>
              <a:buClr>
                <a:srgbClr val="C00000"/>
              </a:buClr>
              <a:buFont typeface="Wingdings" panose="05000000000000000000" pitchFamily="2" charset="2"/>
              <a:buChar char="§"/>
            </a:pPr>
            <a:r>
              <a:rPr lang="de-DE" sz="2400" dirty="0">
                <a:latin typeface="Calibri" panose="020F0502020204030204" pitchFamily="34" charset="0"/>
              </a:rPr>
              <a:t>Questions and all </a:t>
            </a:r>
            <a:r>
              <a:rPr lang="de-DE" sz="2400" dirty="0" err="1">
                <a:latin typeface="Calibri" panose="020F0502020204030204" pitchFamily="34" charset="0"/>
              </a:rPr>
              <a:t>other</a:t>
            </a:r>
            <a:r>
              <a:rPr lang="de-DE" sz="2400" dirty="0">
                <a:latin typeface="Calibri" panose="020F0502020204030204" pitchFamily="34" charset="0"/>
              </a:rPr>
              <a:t> </a:t>
            </a:r>
            <a:r>
              <a:rPr lang="de-DE" sz="2400" dirty="0" err="1">
                <a:latin typeface="Calibri" panose="020F0502020204030204" pitchFamily="34" charset="0"/>
              </a:rPr>
              <a:t>information</a:t>
            </a:r>
            <a:r>
              <a:rPr lang="de-DE" sz="2400" dirty="0">
                <a:latin typeface="Calibri" panose="020F0502020204030204" pitchFamily="34" charset="0"/>
              </a:rPr>
              <a:t> will </a:t>
            </a:r>
            <a:r>
              <a:rPr lang="de-DE" sz="2400" dirty="0" err="1">
                <a:latin typeface="Calibri" panose="020F0502020204030204" pitchFamily="34" charset="0"/>
              </a:rPr>
              <a:t>be</a:t>
            </a:r>
            <a:r>
              <a:rPr lang="de-DE" sz="2400" dirty="0">
                <a:latin typeface="Calibri" panose="020F0502020204030204" pitchFamily="34" charset="0"/>
              </a:rPr>
              <a:t> </a:t>
            </a:r>
            <a:r>
              <a:rPr lang="de-DE" sz="2400" dirty="0" err="1">
                <a:latin typeface="Calibri" panose="020F0502020204030204" pitchFamily="34" charset="0"/>
              </a:rPr>
              <a:t>posted</a:t>
            </a:r>
            <a:r>
              <a:rPr lang="de-DE" sz="2400" dirty="0">
                <a:latin typeface="Calibri" panose="020F0502020204030204" pitchFamily="34" charset="0"/>
              </a:rPr>
              <a:t> on </a:t>
            </a:r>
            <a:r>
              <a:rPr lang="de-DE" sz="2400" dirty="0">
                <a:latin typeface="Calibri" panose="020F0502020204030204" pitchFamily="34" charset="0"/>
                <a:hlinkClick r:id="rId3"/>
              </a:rPr>
              <a:t>https://ecodevelopment.jimdo.com</a:t>
            </a:r>
            <a:r>
              <a:rPr lang="de-DE" sz="2400" dirty="0">
                <a:latin typeface="Calibri" panose="020F0502020204030204" pitchFamily="34" charset="0"/>
              </a:rPr>
              <a:t> and in a </a:t>
            </a:r>
            <a:r>
              <a:rPr lang="de-DE" sz="2400" dirty="0" err="1">
                <a:latin typeface="Calibri" panose="020F0502020204030204" pitchFamily="34" charset="0"/>
              </a:rPr>
              <a:t>dropbox</a:t>
            </a:r>
            <a:endParaRPr lang="de-DE" sz="2400" dirty="0">
              <a:latin typeface="Calibri" panose="020F0502020204030204" pitchFamily="34" charset="0"/>
            </a:endParaRPr>
          </a:p>
        </p:txBody>
      </p:sp>
    </p:spTree>
    <p:extLst>
      <p:ext uri="{BB962C8B-B14F-4D97-AF65-F5344CB8AC3E}">
        <p14:creationId xmlns:p14="http://schemas.microsoft.com/office/powerpoint/2010/main" val="3047997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6738" y="1066800"/>
            <a:ext cx="8001000" cy="685800"/>
          </a:xfrm>
          <a:noFill/>
        </p:spPr>
        <p:txBody>
          <a:bodyPr>
            <a:noAutofit/>
          </a:bodyPr>
          <a:lstStyle/>
          <a:p>
            <a:pPr eaLnBrk="1" hangingPunct="1"/>
            <a:r>
              <a:rPr lang="de-DE" altLang="de-DE" sz="5400" b="1" cap="small" dirty="0">
                <a:solidFill>
                  <a:srgbClr val="C00000"/>
                </a:solidFill>
                <a:latin typeface="Calibri" panose="020F0502020204030204" pitchFamily="34" charset="0"/>
              </a:rPr>
              <a:t>II.</a:t>
            </a:r>
            <a:r>
              <a:rPr lang="de-DE" altLang="de-DE" sz="5400" cap="small" dirty="0">
                <a:solidFill>
                  <a:srgbClr val="C00000"/>
                </a:solidFill>
                <a:latin typeface="Calibri" panose="020F0502020204030204" pitchFamily="34" charset="0"/>
              </a:rPr>
              <a:t> </a:t>
            </a:r>
            <a:r>
              <a:rPr lang="de-DE" altLang="de-DE" sz="5400" b="1" cap="small" dirty="0">
                <a:solidFill>
                  <a:srgbClr val="C00000"/>
                </a:solidFill>
                <a:latin typeface="Calibri" panose="020F0502020204030204" pitchFamily="34" charset="0"/>
              </a:rPr>
              <a:t>Overall </a:t>
            </a:r>
            <a:r>
              <a:rPr lang="de-DE" altLang="de-DE" sz="5400" b="1" cap="small" dirty="0" err="1">
                <a:solidFill>
                  <a:srgbClr val="C00000"/>
                </a:solidFill>
                <a:latin typeface="Calibri" panose="020F0502020204030204" pitchFamily="34" charset="0"/>
              </a:rPr>
              <a:t>topic</a:t>
            </a:r>
            <a:r>
              <a:rPr lang="de-DE" altLang="de-DE" sz="5400" b="1" cap="small" dirty="0">
                <a:solidFill>
                  <a:srgbClr val="C00000"/>
                </a:solidFill>
                <a:latin typeface="Calibri" panose="020F0502020204030204" pitchFamily="34" charset="0"/>
              </a:rPr>
              <a:t> </a:t>
            </a:r>
            <a:r>
              <a:rPr lang="de-DE" altLang="de-DE" sz="5400" b="1" cap="small" dirty="0" err="1">
                <a:solidFill>
                  <a:srgbClr val="C00000"/>
                </a:solidFill>
                <a:latin typeface="Calibri" panose="020F0502020204030204" pitchFamily="34" charset="0"/>
              </a:rPr>
              <a:t>of</a:t>
            </a:r>
            <a:r>
              <a:rPr lang="de-DE" altLang="de-DE" sz="5400" b="1" cap="small" dirty="0">
                <a:solidFill>
                  <a:srgbClr val="C00000"/>
                </a:solidFill>
                <a:latin typeface="Calibri" panose="020F0502020204030204" pitchFamily="34" charset="0"/>
              </a:rPr>
              <a:t> </a:t>
            </a:r>
            <a:r>
              <a:rPr lang="de-DE" altLang="de-DE" sz="5400" b="1" cap="small" dirty="0" err="1">
                <a:solidFill>
                  <a:srgbClr val="C00000"/>
                </a:solidFill>
                <a:latin typeface="Calibri" panose="020F0502020204030204" pitchFamily="34" charset="0"/>
              </a:rPr>
              <a:t>the</a:t>
            </a:r>
            <a:r>
              <a:rPr lang="de-DE" altLang="de-DE" sz="5400" b="1" cap="small" dirty="0">
                <a:solidFill>
                  <a:srgbClr val="C00000"/>
                </a:solidFill>
                <a:latin typeface="Calibri" panose="020F0502020204030204" pitchFamily="34" charset="0"/>
              </a:rPr>
              <a:t> </a:t>
            </a:r>
            <a:r>
              <a:rPr lang="de-DE" altLang="de-DE" sz="5400" b="1" cap="small" dirty="0" err="1">
                <a:solidFill>
                  <a:srgbClr val="C00000"/>
                </a:solidFill>
                <a:latin typeface="Calibri" panose="020F0502020204030204" pitchFamily="34" charset="0"/>
              </a:rPr>
              <a:t>lecture</a:t>
            </a:r>
            <a:r>
              <a:rPr lang="de-DE" altLang="de-DE" sz="5400" b="1" cap="small" dirty="0">
                <a:solidFill>
                  <a:srgbClr val="C00000"/>
                </a:solidFill>
                <a:latin typeface="Calibri" panose="020F0502020204030204" pitchFamily="34" charset="0"/>
              </a:rPr>
              <a:t> </a:t>
            </a:r>
            <a:r>
              <a:rPr lang="de-DE" altLang="de-DE" sz="5400" b="1" cap="small" dirty="0" err="1">
                <a:solidFill>
                  <a:srgbClr val="C00000"/>
                </a:solidFill>
                <a:latin typeface="Calibri" panose="020F0502020204030204" pitchFamily="34" charset="0"/>
              </a:rPr>
              <a:t>series</a:t>
            </a:r>
            <a:r>
              <a:rPr lang="de-DE" altLang="de-DE" sz="5400" b="1" cap="small" dirty="0">
                <a:solidFill>
                  <a:srgbClr val="C00000"/>
                </a:solidFill>
                <a:latin typeface="Calibri" panose="020F0502020204030204" pitchFamily="34" charset="0"/>
              </a:rPr>
              <a:t> – Development Policy</a:t>
            </a:r>
          </a:p>
        </p:txBody>
      </p:sp>
      <p:sp useBgFill="1">
        <p:nvSpPr>
          <p:cNvPr id="11267" name="Rectangle 3"/>
          <p:cNvSpPr>
            <a:spLocks noGrp="1" noChangeArrowheads="1"/>
          </p:cNvSpPr>
          <p:nvPr>
            <p:ph idx="1"/>
          </p:nvPr>
        </p:nvSpPr>
        <p:spPr>
          <a:xfrm>
            <a:off x="628650" y="2514600"/>
            <a:ext cx="7886700" cy="4114800"/>
          </a:xfrm>
        </p:spPr>
        <p:txBody>
          <a:bodyPr>
            <a:normAutofit fontScale="92500"/>
          </a:bodyPr>
          <a:lstStyle/>
          <a:p>
            <a:pPr marL="360000" lvl="1" indent="-360000" eaLnBrk="1" hangingPunct="1">
              <a:lnSpc>
                <a:spcPct val="100000"/>
              </a:lnSpc>
              <a:spcBef>
                <a:spcPts val="1200"/>
              </a:spcBef>
              <a:buClr>
                <a:srgbClr val="C00000"/>
              </a:buClr>
              <a:buFont typeface="Wingdings" panose="05000000000000000000" pitchFamily="2" charset="2"/>
              <a:buChar char="§"/>
              <a:defRPr/>
            </a:pPr>
            <a:r>
              <a:rPr lang="de-DE" altLang="de-DE" sz="2400" dirty="0"/>
              <a:t>1992 </a:t>
            </a:r>
            <a:r>
              <a:rPr lang="de-DE" altLang="de-DE" sz="2400" dirty="0" err="1"/>
              <a:t>UNCED</a:t>
            </a:r>
            <a:r>
              <a:rPr lang="de-DE" altLang="de-DE" sz="2400" dirty="0"/>
              <a:t>: UN Conference on Environment </a:t>
            </a:r>
            <a:r>
              <a:rPr lang="de-DE" altLang="de-DE" sz="2400" dirty="0" err="1"/>
              <a:t>and</a:t>
            </a:r>
            <a:r>
              <a:rPr lang="de-DE" altLang="de-DE" sz="2400" dirty="0"/>
              <a:t> Development:</a:t>
            </a:r>
          </a:p>
          <a:p>
            <a:pPr marL="648000" lvl="2" indent="-360000" eaLnBrk="1" hangingPunct="1">
              <a:lnSpc>
                <a:spcPct val="100000"/>
              </a:lnSpc>
              <a:spcBef>
                <a:spcPts val="1200"/>
              </a:spcBef>
              <a:buClr>
                <a:srgbClr val="C00000"/>
              </a:buClr>
              <a:buFont typeface="Courier New" panose="02070309020205020404" pitchFamily="49" charset="0"/>
              <a:buChar char="o"/>
              <a:defRPr/>
            </a:pPr>
            <a:r>
              <a:rPr lang="de-DE" altLang="de-DE" sz="2400" dirty="0"/>
              <a:t>Agenda 21: </a:t>
            </a:r>
          </a:p>
          <a:p>
            <a:pPr marL="1008000" lvl="3" indent="-360000">
              <a:lnSpc>
                <a:spcPct val="110000"/>
              </a:lnSpc>
              <a:spcBef>
                <a:spcPts val="1200"/>
              </a:spcBef>
              <a:buClr>
                <a:srgbClr val="C00000"/>
              </a:buClr>
              <a:defRPr/>
            </a:pPr>
            <a:r>
              <a:rPr lang="de-DE" altLang="de-DE" sz="2400" dirty="0"/>
              <a:t>All countries </a:t>
            </a:r>
            <a:r>
              <a:rPr lang="de-DE" altLang="de-DE" sz="2400" dirty="0" err="1"/>
              <a:t>have</a:t>
            </a:r>
            <a:r>
              <a:rPr lang="de-DE" altLang="de-DE" sz="2400" dirty="0"/>
              <a:t> </a:t>
            </a:r>
            <a:r>
              <a:rPr lang="de-DE" altLang="de-DE" sz="2400" dirty="0" err="1"/>
              <a:t>to</a:t>
            </a:r>
            <a:r>
              <a:rPr lang="de-DE" altLang="de-DE" sz="2400" dirty="0"/>
              <a:t> </a:t>
            </a:r>
            <a:r>
              <a:rPr lang="de-DE" altLang="de-DE" sz="2400" dirty="0" err="1"/>
              <a:t>develop</a:t>
            </a:r>
            <a:r>
              <a:rPr lang="de-DE" altLang="de-DE" sz="2400" dirty="0"/>
              <a:t> - not </a:t>
            </a:r>
            <a:r>
              <a:rPr lang="de-DE" altLang="de-DE" sz="2400" dirty="0" err="1"/>
              <a:t>only</a:t>
            </a:r>
            <a:r>
              <a:rPr lang="de-DE" altLang="de-DE" sz="2400" dirty="0"/>
              <a:t> </a:t>
            </a:r>
            <a:r>
              <a:rPr lang="de-DE" altLang="de-DE" sz="2400" dirty="0" err="1"/>
              <a:t>the</a:t>
            </a:r>
            <a:r>
              <a:rPr lang="de-DE" altLang="de-DE" sz="2400" dirty="0"/>
              <a:t> South.</a:t>
            </a:r>
          </a:p>
          <a:p>
            <a:pPr marL="1008000" lvl="3" indent="-360000">
              <a:lnSpc>
                <a:spcPct val="110000"/>
              </a:lnSpc>
              <a:spcBef>
                <a:spcPts val="1200"/>
              </a:spcBef>
              <a:buClr>
                <a:srgbClr val="C00000"/>
              </a:buClr>
              <a:defRPr/>
            </a:pPr>
            <a:r>
              <a:rPr lang="de-DE" altLang="de-DE" sz="2400" dirty="0"/>
              <a:t>All countries </a:t>
            </a:r>
            <a:r>
              <a:rPr lang="de-DE" altLang="de-DE" sz="2400" dirty="0" err="1"/>
              <a:t>agreed</a:t>
            </a:r>
            <a:r>
              <a:rPr lang="de-DE" altLang="de-DE" sz="2400" dirty="0"/>
              <a:t> </a:t>
            </a:r>
            <a:r>
              <a:rPr lang="de-DE" altLang="de-DE" sz="2400" dirty="0" err="1"/>
              <a:t>to</a:t>
            </a:r>
            <a:r>
              <a:rPr lang="de-DE" altLang="de-DE" sz="2400" dirty="0"/>
              <a:t> </a:t>
            </a:r>
            <a:r>
              <a:rPr lang="de-DE" altLang="de-DE" sz="2400" dirty="0" err="1"/>
              <a:t>introduce</a:t>
            </a:r>
            <a:r>
              <a:rPr lang="de-DE" altLang="de-DE" sz="2400" dirty="0"/>
              <a:t> </a:t>
            </a:r>
            <a:r>
              <a:rPr lang="de-DE" altLang="de-DE" sz="2400" dirty="0" err="1"/>
              <a:t>Sustainable</a:t>
            </a:r>
            <a:r>
              <a:rPr lang="de-DE" altLang="de-DE" sz="2400" dirty="0"/>
              <a:t> Development</a:t>
            </a:r>
          </a:p>
          <a:p>
            <a:pPr marL="360000" indent="-360000" eaLnBrk="1" hangingPunct="1">
              <a:lnSpc>
                <a:spcPct val="100000"/>
              </a:lnSpc>
              <a:spcBef>
                <a:spcPts val="1200"/>
              </a:spcBef>
              <a:buClr>
                <a:srgbClr val="C00000"/>
              </a:buClr>
              <a:buFont typeface="Wingdings" panose="05000000000000000000" pitchFamily="2" charset="2"/>
              <a:buChar char="§"/>
              <a:defRPr/>
            </a:pPr>
            <a:r>
              <a:rPr lang="de-DE" altLang="de-DE" sz="2400" dirty="0"/>
              <a:t>Development Policy = Global Policy </a:t>
            </a:r>
          </a:p>
          <a:p>
            <a:pPr marL="360000" indent="-360000">
              <a:lnSpc>
                <a:spcPct val="100000"/>
              </a:lnSpc>
              <a:spcBef>
                <a:spcPts val="1200"/>
              </a:spcBef>
              <a:buClr>
                <a:srgbClr val="C00000"/>
              </a:buClr>
              <a:buFont typeface="Wingdings" panose="05000000000000000000" pitchFamily="2" charset="2"/>
              <a:buChar char="§"/>
              <a:defRPr/>
            </a:pPr>
            <a:r>
              <a:rPr lang="de-DE" sz="2400" dirty="0"/>
              <a:t>The </a:t>
            </a:r>
            <a:r>
              <a:rPr lang="de-DE" sz="2400" dirty="0" err="1"/>
              <a:t>lecture</a:t>
            </a:r>
            <a:r>
              <a:rPr lang="de-DE" sz="2400" dirty="0"/>
              <a:t> </a:t>
            </a:r>
            <a:r>
              <a:rPr lang="de-DE" sz="2400" dirty="0" err="1"/>
              <a:t>is</a:t>
            </a:r>
            <a:r>
              <a:rPr lang="de-DE" sz="2400" dirty="0"/>
              <a:t> </a:t>
            </a:r>
            <a:r>
              <a:rPr lang="de-DE" sz="2400" dirty="0" err="1"/>
              <a:t>bringing</a:t>
            </a:r>
            <a:r>
              <a:rPr lang="de-DE" sz="2400" dirty="0"/>
              <a:t> </a:t>
            </a:r>
            <a:r>
              <a:rPr lang="de-DE" sz="2400" dirty="0" err="1"/>
              <a:t>together</a:t>
            </a:r>
            <a:r>
              <a:rPr lang="de-DE" sz="2400" dirty="0"/>
              <a:t> </a:t>
            </a:r>
            <a:r>
              <a:rPr lang="de-DE" sz="2400" dirty="0" err="1"/>
              <a:t>scientists</a:t>
            </a:r>
            <a:r>
              <a:rPr lang="de-DE" sz="2400" dirty="0"/>
              <a:t>, </a:t>
            </a:r>
            <a:r>
              <a:rPr lang="de-DE" sz="2400" dirty="0" err="1"/>
              <a:t>students</a:t>
            </a:r>
            <a:r>
              <a:rPr lang="de-DE" sz="2400" dirty="0"/>
              <a:t>, NGOs, </a:t>
            </a:r>
            <a:r>
              <a:rPr lang="de-DE" sz="2400" dirty="0" err="1"/>
              <a:t>activists</a:t>
            </a:r>
            <a:r>
              <a:rPr lang="de-DE" sz="2400" dirty="0"/>
              <a:t>, </a:t>
            </a:r>
            <a:r>
              <a:rPr lang="de-DE" sz="2400" dirty="0" err="1"/>
              <a:t>experts</a:t>
            </a:r>
            <a:r>
              <a:rPr lang="de-DE" sz="2400" dirty="0"/>
              <a:t>, </a:t>
            </a:r>
            <a:r>
              <a:rPr lang="de-DE" sz="2400" dirty="0" err="1"/>
              <a:t>journalists</a:t>
            </a:r>
            <a:r>
              <a:rPr lang="de-DE" sz="2400" dirty="0"/>
              <a:t>, film </a:t>
            </a:r>
            <a:r>
              <a:rPr lang="de-DE" sz="2400" dirty="0" err="1"/>
              <a:t>makers</a:t>
            </a:r>
            <a:r>
              <a:rPr lang="de-DE" sz="2400" dirty="0"/>
              <a:t>, </a:t>
            </a:r>
            <a:r>
              <a:rPr lang="de-DE" sz="2400" dirty="0" err="1"/>
              <a:t>embassy</a:t>
            </a:r>
            <a:r>
              <a:rPr lang="de-DE" sz="2400" dirty="0"/>
              <a:t> </a:t>
            </a:r>
            <a:r>
              <a:rPr lang="de-DE" sz="2400" dirty="0" err="1"/>
              <a:t>representatives</a:t>
            </a:r>
            <a:endParaRPr lang="de-DE" altLang="de-DE" sz="2400" dirty="0"/>
          </a:p>
          <a:p>
            <a:pPr eaLnBrk="1" hangingPunct="1">
              <a:defRPr/>
            </a:pPr>
            <a:endParaRPr lang="de-DE" altLang="de-DE"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8315" y="609600"/>
            <a:ext cx="7886700" cy="1325563"/>
          </a:xfrm>
          <a:noFill/>
        </p:spPr>
        <p:txBody>
          <a:bodyPr>
            <a:noAutofit/>
          </a:bodyPr>
          <a:lstStyle/>
          <a:p>
            <a:r>
              <a:rPr lang="de-DE" altLang="de-DE" sz="5400" b="1" dirty="0">
                <a:solidFill>
                  <a:srgbClr val="C00000"/>
                </a:solidFill>
                <a:latin typeface="Calibri" panose="020F0502020204030204" pitchFamily="34" charset="0"/>
              </a:rPr>
              <a:t>III. </a:t>
            </a:r>
            <a:r>
              <a:rPr lang="de-DE" altLang="de-DE" sz="5400" b="1" dirty="0" err="1">
                <a:solidFill>
                  <a:srgbClr val="C00000"/>
                </a:solidFill>
                <a:latin typeface="Calibri" panose="020F0502020204030204" pitchFamily="34" charset="0"/>
              </a:rPr>
              <a:t>Specific</a:t>
            </a:r>
            <a:r>
              <a:rPr lang="de-DE" altLang="de-DE" sz="5400" b="1" dirty="0">
                <a:solidFill>
                  <a:srgbClr val="C00000"/>
                </a:solidFill>
                <a:latin typeface="Calibri" panose="020F0502020204030204" pitchFamily="34" charset="0"/>
              </a:rPr>
              <a:t> Topic </a:t>
            </a:r>
            <a:r>
              <a:rPr lang="de-DE" altLang="de-DE" sz="5400" b="1" dirty="0" err="1">
                <a:solidFill>
                  <a:srgbClr val="C00000"/>
                </a:solidFill>
                <a:latin typeface="Calibri" panose="020F0502020204030204" pitchFamily="34" charset="0"/>
              </a:rPr>
              <a:t>of</a:t>
            </a:r>
            <a:r>
              <a:rPr lang="de-DE" altLang="de-DE" sz="5400" b="1" dirty="0">
                <a:solidFill>
                  <a:srgbClr val="C00000"/>
                </a:solidFill>
                <a:latin typeface="Calibri" panose="020F0502020204030204" pitchFamily="34" charset="0"/>
              </a:rPr>
              <a:t> Summer Semester 2019:</a:t>
            </a:r>
            <a:endParaRPr lang="de-DE" sz="5400" b="1" dirty="0">
              <a:solidFill>
                <a:srgbClr val="C00000"/>
              </a:solidFill>
            </a:endParaRPr>
          </a:p>
        </p:txBody>
      </p:sp>
      <p:sp>
        <p:nvSpPr>
          <p:cNvPr id="3" name="Inhaltsplatzhalter 2"/>
          <p:cNvSpPr>
            <a:spLocks noGrp="1"/>
          </p:cNvSpPr>
          <p:nvPr>
            <p:ph idx="1"/>
          </p:nvPr>
        </p:nvSpPr>
        <p:spPr>
          <a:xfrm>
            <a:off x="628650" y="2133600"/>
            <a:ext cx="7886700" cy="4351338"/>
          </a:xfrm>
          <a:solidFill>
            <a:srgbClr val="002060"/>
          </a:solidFill>
        </p:spPr>
        <p:txBody>
          <a:bodyPr>
            <a:normAutofit/>
          </a:bodyPr>
          <a:lstStyle/>
          <a:p>
            <a:pPr marL="0" indent="0">
              <a:buNone/>
            </a:pPr>
            <a:endParaRPr lang="en-US" sz="5400" b="1" dirty="0">
              <a:solidFill>
                <a:schemeClr val="bg1"/>
              </a:solidFill>
            </a:endParaRPr>
          </a:p>
          <a:p>
            <a:pPr marL="0" indent="0">
              <a:buNone/>
            </a:pPr>
            <a:r>
              <a:rPr lang="en-US" sz="5400" b="1" dirty="0">
                <a:solidFill>
                  <a:schemeClr val="bg1"/>
                </a:solidFill>
              </a:rPr>
              <a:t>Indigenous People, Land, Nature </a:t>
            </a:r>
            <a:endParaRPr lang="de-DE" sz="5400" b="1" dirty="0">
              <a:solidFill>
                <a:schemeClr val="bg1"/>
              </a:solidFill>
            </a:endParaRPr>
          </a:p>
        </p:txBody>
      </p:sp>
    </p:spTree>
    <p:extLst>
      <p:ext uri="{BB962C8B-B14F-4D97-AF65-F5344CB8AC3E}">
        <p14:creationId xmlns:p14="http://schemas.microsoft.com/office/powerpoint/2010/main" val="243223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628650" y="760142"/>
            <a:ext cx="7886700" cy="535531"/>
          </a:xfrm>
          <a:prstGeom prst="rect">
            <a:avLst/>
          </a:prstGeom>
          <a:solidFill>
            <a:srgbClr val="002060"/>
          </a:solidFill>
        </p:spPr>
        <p:txBody>
          <a:bodyPr wrap="square">
            <a:spAutoFit/>
          </a:bodyPr>
          <a:lstStyle/>
          <a:p>
            <a:r>
              <a:rPr lang="de-DE" sz="3200" b="1" cap="small" dirty="0">
                <a:solidFill>
                  <a:schemeClr val="bg1"/>
                </a:solidFill>
                <a:latin typeface="+mn-lt"/>
              </a:rPr>
              <a:t>1. </a:t>
            </a:r>
            <a:r>
              <a:rPr lang="de-DE" sz="3200" b="1" cap="small" dirty="0" err="1">
                <a:solidFill>
                  <a:schemeClr val="bg1"/>
                </a:solidFill>
                <a:latin typeface="+mn-lt"/>
              </a:rPr>
              <a:t>Indigenous</a:t>
            </a:r>
            <a:r>
              <a:rPr lang="de-DE" sz="3200" b="1" cap="small" dirty="0">
                <a:solidFill>
                  <a:schemeClr val="bg1"/>
                </a:solidFill>
                <a:latin typeface="+mn-lt"/>
              </a:rPr>
              <a:t> People - </a:t>
            </a:r>
            <a:r>
              <a:rPr lang="de-DE" sz="3200" b="1" cap="small" dirty="0" err="1">
                <a:solidFill>
                  <a:schemeClr val="bg1"/>
                </a:solidFill>
                <a:latin typeface="+mn-lt"/>
              </a:rPr>
              <a:t>Definitions</a:t>
            </a:r>
            <a:r>
              <a:rPr lang="de-DE" sz="3200" b="1" cap="small" dirty="0">
                <a:solidFill>
                  <a:schemeClr val="bg1"/>
                </a:solidFill>
                <a:latin typeface="+mn-lt"/>
              </a:rPr>
              <a:t> </a:t>
            </a:r>
          </a:p>
        </p:txBody>
      </p:sp>
      <p:sp>
        <p:nvSpPr>
          <p:cNvPr id="4" name="Inhaltsplatzhalter 3">
            <a:extLst>
              <a:ext uri="{FF2B5EF4-FFF2-40B4-BE49-F238E27FC236}">
                <a16:creationId xmlns:a16="http://schemas.microsoft.com/office/drawing/2014/main" id="{835A1B4C-AE05-4AA9-A203-32F3ECBD7CE1}"/>
              </a:ext>
            </a:extLst>
          </p:cNvPr>
          <p:cNvSpPr>
            <a:spLocks noGrp="1"/>
          </p:cNvSpPr>
          <p:nvPr>
            <p:ph idx="1"/>
          </p:nvPr>
        </p:nvSpPr>
        <p:spPr>
          <a:xfrm>
            <a:off x="628650" y="1676400"/>
            <a:ext cx="7886700" cy="4876800"/>
          </a:xfrm>
        </p:spPr>
        <p:txBody>
          <a:bodyPr>
            <a:normAutofit/>
          </a:bodyPr>
          <a:lstStyle/>
          <a:p>
            <a:pPr marL="360000" lvl="1" indent="-360000">
              <a:lnSpc>
                <a:spcPct val="100000"/>
              </a:lnSpc>
              <a:spcBef>
                <a:spcPts val="1200"/>
              </a:spcBef>
              <a:buClr>
                <a:srgbClr val="C00000"/>
              </a:buClr>
              <a:buFont typeface="Wingdings" panose="05000000000000000000" pitchFamily="2" charset="2"/>
              <a:buChar char="§"/>
            </a:pPr>
            <a:r>
              <a:rPr lang="de-DE" sz="2400" dirty="0" err="1"/>
              <a:t>Orginal</a:t>
            </a:r>
            <a:r>
              <a:rPr lang="de-DE" sz="2400" dirty="0"/>
              <a:t> </a:t>
            </a:r>
            <a:r>
              <a:rPr lang="de-DE" sz="2400" dirty="0" err="1"/>
              <a:t>settlers</a:t>
            </a:r>
            <a:r>
              <a:rPr lang="de-DE" sz="2400" dirty="0"/>
              <a:t> in a </a:t>
            </a:r>
            <a:r>
              <a:rPr lang="de-DE" sz="2400" dirty="0" err="1"/>
              <a:t>given</a:t>
            </a:r>
            <a:r>
              <a:rPr lang="de-DE" sz="2400" dirty="0"/>
              <a:t> </a:t>
            </a:r>
            <a:r>
              <a:rPr lang="de-DE" sz="2400" dirty="0" err="1"/>
              <a:t>region</a:t>
            </a:r>
            <a:endParaRPr lang="de-DE" sz="2400" dirty="0"/>
          </a:p>
          <a:p>
            <a:pPr marL="360000" lvl="1" indent="-360000">
              <a:lnSpc>
                <a:spcPct val="100000"/>
              </a:lnSpc>
              <a:spcBef>
                <a:spcPts val="1200"/>
              </a:spcBef>
              <a:buClr>
                <a:srgbClr val="C00000"/>
              </a:buClr>
              <a:buFont typeface="Wingdings" panose="05000000000000000000" pitchFamily="2" charset="2"/>
              <a:buChar char="§"/>
            </a:pPr>
            <a:r>
              <a:rPr lang="de-DE" sz="2400" dirty="0"/>
              <a:t>People </a:t>
            </a:r>
            <a:r>
              <a:rPr lang="de-DE" sz="2400" dirty="0" err="1"/>
              <a:t>historically</a:t>
            </a:r>
            <a:r>
              <a:rPr lang="de-DE" sz="2400" dirty="0"/>
              <a:t> </a:t>
            </a:r>
            <a:r>
              <a:rPr lang="de-DE" sz="2400" dirty="0" err="1"/>
              <a:t>associated</a:t>
            </a:r>
            <a:r>
              <a:rPr lang="de-DE" sz="2400" dirty="0"/>
              <a:t> </a:t>
            </a:r>
            <a:r>
              <a:rPr lang="de-DE" sz="2400" dirty="0" err="1"/>
              <a:t>with</a:t>
            </a:r>
            <a:r>
              <a:rPr lang="de-DE" sz="2400" dirty="0"/>
              <a:t> a </a:t>
            </a:r>
            <a:r>
              <a:rPr lang="de-DE" sz="2400" dirty="0" err="1"/>
              <a:t>special</a:t>
            </a:r>
            <a:r>
              <a:rPr lang="de-DE" sz="2400" dirty="0"/>
              <a:t> </a:t>
            </a:r>
            <a:r>
              <a:rPr lang="de-DE" sz="2400" dirty="0" err="1"/>
              <a:t>region</a:t>
            </a:r>
            <a:r>
              <a:rPr lang="de-DE" sz="2400" dirty="0"/>
              <a:t> </a:t>
            </a:r>
            <a:r>
              <a:rPr lang="de-DE" sz="2400" dirty="0" err="1"/>
              <a:t>or</a:t>
            </a:r>
            <a:r>
              <a:rPr lang="de-DE" sz="2400" dirty="0"/>
              <a:t> </a:t>
            </a:r>
            <a:r>
              <a:rPr lang="de-DE" sz="2400" dirty="0" err="1"/>
              <a:t>with</a:t>
            </a:r>
            <a:r>
              <a:rPr lang="de-DE" sz="2400" dirty="0"/>
              <a:t> </a:t>
            </a:r>
            <a:r>
              <a:rPr lang="de-DE" sz="2400" dirty="0" err="1"/>
              <a:t>characteristics</a:t>
            </a:r>
            <a:r>
              <a:rPr lang="de-DE" sz="2400" dirty="0"/>
              <a:t> </a:t>
            </a:r>
            <a:r>
              <a:rPr lang="de-DE" sz="2400" dirty="0" err="1"/>
              <a:t>of</a:t>
            </a:r>
            <a:r>
              <a:rPr lang="de-DE" sz="2400" dirty="0"/>
              <a:t> a </a:t>
            </a:r>
            <a:r>
              <a:rPr lang="de-DE" sz="2400" dirty="0" err="1"/>
              <a:t>given</a:t>
            </a:r>
            <a:r>
              <a:rPr lang="de-DE" sz="2400" dirty="0"/>
              <a:t> </a:t>
            </a:r>
            <a:r>
              <a:rPr lang="de-DE" sz="2400" dirty="0" err="1"/>
              <a:t>region</a:t>
            </a:r>
            <a:endParaRPr lang="de-DE" sz="2400" dirty="0"/>
          </a:p>
          <a:p>
            <a:pPr marL="360000" lvl="1" indent="-360000">
              <a:lnSpc>
                <a:spcPct val="100000"/>
              </a:lnSpc>
              <a:spcBef>
                <a:spcPts val="1200"/>
              </a:spcBef>
              <a:buClr>
                <a:srgbClr val="C00000"/>
              </a:buClr>
              <a:buFont typeface="Wingdings" panose="05000000000000000000" pitchFamily="2" charset="2"/>
              <a:buChar char="§"/>
            </a:pPr>
            <a:r>
              <a:rPr lang="de-DE" sz="2400" dirty="0" err="1"/>
              <a:t>Maintaining</a:t>
            </a:r>
            <a:r>
              <a:rPr lang="de-DE" sz="2400" dirty="0"/>
              <a:t> </a:t>
            </a:r>
            <a:r>
              <a:rPr lang="de-DE" sz="2400" dirty="0" err="1"/>
              <a:t>culture</a:t>
            </a:r>
            <a:r>
              <a:rPr lang="de-DE" sz="2400" dirty="0"/>
              <a:t> and </a:t>
            </a:r>
            <a:r>
              <a:rPr lang="de-DE" sz="2400" dirty="0" err="1"/>
              <a:t>traditions</a:t>
            </a:r>
            <a:r>
              <a:rPr lang="de-DE" sz="2400" dirty="0"/>
              <a:t> </a:t>
            </a:r>
            <a:r>
              <a:rPr lang="de-DE" sz="2400" dirty="0" err="1"/>
              <a:t>of</a:t>
            </a:r>
            <a:r>
              <a:rPr lang="de-DE" sz="2400" dirty="0"/>
              <a:t> an </a:t>
            </a:r>
            <a:r>
              <a:rPr lang="de-DE" sz="2400" dirty="0" err="1"/>
              <a:t>early</a:t>
            </a:r>
            <a:r>
              <a:rPr lang="de-DE" sz="2400" dirty="0"/>
              <a:t> </a:t>
            </a:r>
            <a:r>
              <a:rPr lang="de-DE" sz="2400" dirty="0" err="1"/>
              <a:t>culture</a:t>
            </a:r>
            <a:endParaRPr lang="de-DE" sz="2400" dirty="0"/>
          </a:p>
          <a:p>
            <a:pPr marL="360000" lvl="1" indent="-360000">
              <a:lnSpc>
                <a:spcPct val="100000"/>
              </a:lnSpc>
              <a:spcBef>
                <a:spcPts val="1200"/>
              </a:spcBef>
              <a:buClr>
                <a:srgbClr val="C00000"/>
              </a:buClr>
              <a:buFont typeface="Wingdings" panose="05000000000000000000" pitchFamily="2" charset="2"/>
              <a:buChar char="§"/>
            </a:pPr>
            <a:r>
              <a:rPr lang="en-US" sz="2400" dirty="0"/>
              <a:t>living descendants of pre-invasion inhabitants of lands now dominated by others (</a:t>
            </a:r>
            <a:r>
              <a:rPr lang="de-DE" sz="2000" dirty="0"/>
              <a:t>James Anaya</a:t>
            </a:r>
            <a:r>
              <a:rPr lang="de-DE" dirty="0"/>
              <a:t>)</a:t>
            </a:r>
          </a:p>
          <a:p>
            <a:pPr marL="360000" lvl="1" indent="-360000">
              <a:lnSpc>
                <a:spcPct val="100000"/>
              </a:lnSpc>
              <a:spcBef>
                <a:spcPts val="1200"/>
              </a:spcBef>
              <a:buClr>
                <a:srgbClr val="C00000"/>
              </a:buClr>
              <a:buFont typeface="Wingdings" panose="05000000000000000000" pitchFamily="2" charset="2"/>
              <a:buChar char="§"/>
            </a:pPr>
            <a:r>
              <a:rPr lang="en-US" sz="2400" dirty="0"/>
              <a:t>group united by a common culture, tradition, or sense of kinship, common language, institutions, and beliefs </a:t>
            </a:r>
            <a:r>
              <a:rPr lang="en-US" dirty="0"/>
              <a:t>(Merriam-Webster Dictionary</a:t>
            </a:r>
            <a:r>
              <a:rPr lang="de-DE" dirty="0"/>
              <a:t>)</a:t>
            </a:r>
            <a:endParaRPr lang="de-DE" sz="2400" dirty="0"/>
          </a:p>
          <a:p>
            <a:pPr marL="360000" lvl="1" indent="-360000">
              <a:lnSpc>
                <a:spcPct val="100000"/>
              </a:lnSpc>
              <a:spcBef>
                <a:spcPts val="1200"/>
              </a:spcBef>
              <a:buClr>
                <a:srgbClr val="C00000"/>
              </a:buClr>
              <a:buFont typeface="Wingdings" panose="05000000000000000000" pitchFamily="2" charset="2"/>
              <a:buChar char="§"/>
            </a:pPr>
            <a:endParaRPr lang="de-DE" sz="2400" dirty="0"/>
          </a:p>
          <a:p>
            <a:pPr marL="360000" lvl="1" indent="-360000">
              <a:lnSpc>
                <a:spcPct val="100000"/>
              </a:lnSpc>
              <a:spcBef>
                <a:spcPts val="1200"/>
              </a:spcBef>
              <a:buClr>
                <a:srgbClr val="C00000"/>
              </a:buClr>
              <a:buFont typeface="Wingdings" panose="05000000000000000000" pitchFamily="2" charset="2"/>
              <a:buChar char="§"/>
            </a:pPr>
            <a:endParaRPr lang="de-DE" sz="2400" dirty="0"/>
          </a:p>
          <a:p>
            <a:pPr marL="360000" lvl="1" indent="-360000">
              <a:lnSpc>
                <a:spcPct val="100000"/>
              </a:lnSpc>
              <a:spcBef>
                <a:spcPts val="1200"/>
              </a:spcBef>
              <a:buClr>
                <a:srgbClr val="C00000"/>
              </a:buClr>
              <a:buFont typeface="Wingdings" panose="05000000000000000000" pitchFamily="2" charset="2"/>
              <a:buChar char="§"/>
            </a:pPr>
            <a:endParaRPr lang="de-DE" sz="2400" dirty="0"/>
          </a:p>
        </p:txBody>
      </p:sp>
    </p:spTree>
    <p:extLst>
      <p:ext uri="{BB962C8B-B14F-4D97-AF65-F5344CB8AC3E}">
        <p14:creationId xmlns:p14="http://schemas.microsoft.com/office/powerpoint/2010/main" val="33186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97E7834-557A-47FC-AC86-F2559509E955}"/>
              </a:ext>
            </a:extLst>
          </p:cNvPr>
          <p:cNvSpPr>
            <a:spLocks noGrp="1"/>
          </p:cNvSpPr>
          <p:nvPr>
            <p:ph idx="1"/>
          </p:nvPr>
        </p:nvSpPr>
        <p:spPr>
          <a:xfrm>
            <a:off x="628650" y="609600"/>
            <a:ext cx="7886700" cy="5791200"/>
          </a:xfrm>
        </p:spPr>
        <p:txBody>
          <a:bodyPr>
            <a:noAutofit/>
          </a:bodyPr>
          <a:lstStyle/>
          <a:p>
            <a:pPr marL="360000" indent="-360000">
              <a:lnSpc>
                <a:spcPct val="110000"/>
              </a:lnSpc>
              <a:spcBef>
                <a:spcPts val="1200"/>
              </a:spcBef>
              <a:buClr>
                <a:srgbClr val="C00000"/>
              </a:buClr>
              <a:buFont typeface="Wingdings" panose="05000000000000000000" pitchFamily="2" charset="2"/>
              <a:buChar char="§"/>
            </a:pPr>
            <a:r>
              <a:rPr lang="en-US" sz="2400" dirty="0"/>
              <a:t>retaining own social, econ., cult., polit. institutions</a:t>
            </a:r>
          </a:p>
          <a:p>
            <a:pPr marL="360000" indent="-360000">
              <a:lnSpc>
                <a:spcPct val="110000"/>
              </a:lnSpc>
              <a:spcBef>
                <a:spcPts val="1200"/>
              </a:spcBef>
              <a:buClr>
                <a:srgbClr val="C00000"/>
              </a:buClr>
              <a:buFont typeface="Wingdings" panose="05000000000000000000" pitchFamily="2" charset="2"/>
              <a:buChar char="§"/>
            </a:pPr>
            <a:r>
              <a:rPr lang="en-US" sz="2400" dirty="0"/>
              <a:t>Often displaced from their traditional domains or resettled outside their ancestral domains</a:t>
            </a:r>
          </a:p>
          <a:p>
            <a:pPr marL="0" indent="0">
              <a:lnSpc>
                <a:spcPct val="100000"/>
              </a:lnSpc>
              <a:spcBef>
                <a:spcPts val="1200"/>
              </a:spcBef>
              <a:buClr>
                <a:srgbClr val="C00000"/>
              </a:buClr>
              <a:buNone/>
            </a:pPr>
            <a:endParaRPr lang="de-DE" sz="2400" dirty="0"/>
          </a:p>
          <a:p>
            <a:pPr marL="0" indent="0">
              <a:lnSpc>
                <a:spcPct val="100000"/>
              </a:lnSpc>
              <a:spcBef>
                <a:spcPts val="1200"/>
              </a:spcBef>
              <a:buClr>
                <a:srgbClr val="C00000"/>
              </a:buClr>
              <a:buNone/>
            </a:pPr>
            <a:endParaRPr lang="de-DE" sz="2400" dirty="0"/>
          </a:p>
          <a:p>
            <a:pPr marL="360000" indent="-360000">
              <a:lnSpc>
                <a:spcPct val="100000"/>
              </a:lnSpc>
              <a:spcBef>
                <a:spcPts val="1200"/>
              </a:spcBef>
              <a:buClr>
                <a:srgbClr val="C00000"/>
              </a:buClr>
              <a:buFont typeface="Wingdings" panose="05000000000000000000" pitchFamily="2" charset="2"/>
              <a:buChar char="§"/>
            </a:pPr>
            <a:r>
              <a:rPr lang="en-US" sz="2400" dirty="0"/>
              <a:t>Article 1: right to full enjoyment (collective/individuals) of all human rights &amp; fundamental freedoms as recognized in the UN Charter, the Universal Declaration of Human Rights and international human rights law.</a:t>
            </a:r>
          </a:p>
          <a:p>
            <a:pPr marL="360000" indent="-360000">
              <a:lnSpc>
                <a:spcPct val="120000"/>
              </a:lnSpc>
              <a:spcBef>
                <a:spcPts val="1200"/>
              </a:spcBef>
              <a:buClr>
                <a:srgbClr val="C00000"/>
              </a:buClr>
              <a:buFont typeface="Wingdings" panose="05000000000000000000" pitchFamily="2" charset="2"/>
              <a:buChar char="§"/>
            </a:pPr>
            <a:r>
              <a:rPr lang="en-US" sz="2400" dirty="0"/>
              <a:t>Article 3: right to self-determination. </a:t>
            </a:r>
          </a:p>
          <a:p>
            <a:pPr marL="360000" indent="-360000">
              <a:lnSpc>
                <a:spcPct val="120000"/>
              </a:lnSpc>
              <a:spcBef>
                <a:spcPts val="1200"/>
              </a:spcBef>
              <a:buClr>
                <a:srgbClr val="C00000"/>
              </a:buClr>
              <a:buFont typeface="Wingdings" panose="05000000000000000000" pitchFamily="2" charset="2"/>
              <a:buChar char="§"/>
            </a:pPr>
            <a:r>
              <a:rPr lang="en-US" sz="2400" dirty="0"/>
              <a:t>Art. 10, 20, 26, 29, 32: right to their lands, territories, resources; right to conservation &amp; protection of nature</a:t>
            </a:r>
            <a:endParaRPr lang="de-DE" sz="2400" dirty="0"/>
          </a:p>
        </p:txBody>
      </p:sp>
      <p:sp>
        <p:nvSpPr>
          <p:cNvPr id="4" name="Rechteck 3">
            <a:extLst>
              <a:ext uri="{FF2B5EF4-FFF2-40B4-BE49-F238E27FC236}">
                <a16:creationId xmlns:a16="http://schemas.microsoft.com/office/drawing/2014/main" id="{7008A379-A166-4A52-9544-9AA83A928BE1}"/>
              </a:ext>
            </a:extLst>
          </p:cNvPr>
          <p:cNvSpPr/>
          <p:nvPr/>
        </p:nvSpPr>
        <p:spPr>
          <a:xfrm>
            <a:off x="536608" y="2133600"/>
            <a:ext cx="7981950" cy="907941"/>
          </a:xfrm>
          <a:prstGeom prst="rect">
            <a:avLst/>
          </a:prstGeom>
          <a:solidFill>
            <a:srgbClr val="0000FF"/>
          </a:solidFill>
        </p:spPr>
        <p:txBody>
          <a:bodyPr wrap="square">
            <a:spAutoFit/>
          </a:bodyPr>
          <a:lstStyle/>
          <a:p>
            <a:pPr>
              <a:spcBef>
                <a:spcPts val="600"/>
              </a:spcBef>
            </a:pPr>
            <a:r>
              <a:rPr lang="de-DE" sz="2400" b="1" dirty="0">
                <a:solidFill>
                  <a:schemeClr val="bg1"/>
                </a:solidFill>
              </a:rPr>
              <a:t>United </a:t>
            </a:r>
            <a:r>
              <a:rPr lang="de-DE" sz="2400" b="1" dirty="0" err="1">
                <a:solidFill>
                  <a:schemeClr val="bg1"/>
                </a:solidFill>
              </a:rPr>
              <a:t>Nations</a:t>
            </a:r>
            <a:r>
              <a:rPr lang="de-DE" sz="2400" b="1" dirty="0">
                <a:solidFill>
                  <a:schemeClr val="bg1"/>
                </a:solidFill>
              </a:rPr>
              <a:t> (</a:t>
            </a:r>
            <a:r>
              <a:rPr lang="en-US" sz="2400" b="1" dirty="0">
                <a:solidFill>
                  <a:schemeClr val="bg1"/>
                </a:solidFill>
              </a:rPr>
              <a:t>UN) Declaration on the Rights </a:t>
            </a:r>
          </a:p>
          <a:p>
            <a:pPr>
              <a:spcBef>
                <a:spcPts val="600"/>
              </a:spcBef>
            </a:pPr>
            <a:r>
              <a:rPr lang="en-US" sz="2400" b="1" dirty="0">
                <a:solidFill>
                  <a:schemeClr val="bg1"/>
                </a:solidFill>
              </a:rPr>
              <a:t>of Indigenous Peoples, 2007:</a:t>
            </a:r>
            <a:endParaRPr lang="de-DE" sz="2400" b="1" dirty="0">
              <a:solidFill>
                <a:schemeClr val="bg1"/>
              </a:solidFill>
            </a:endParaRPr>
          </a:p>
        </p:txBody>
      </p:sp>
      <p:pic>
        <p:nvPicPr>
          <p:cNvPr id="5" name="Picture 2">
            <a:extLst>
              <a:ext uri="{FF2B5EF4-FFF2-40B4-BE49-F238E27FC236}">
                <a16:creationId xmlns:a16="http://schemas.microsoft.com/office/drawing/2014/main" id="{CE2F6488-1FA0-4DE5-8001-95C985731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4105" y="1756441"/>
            <a:ext cx="2022849" cy="1349268"/>
          </a:xfrm>
          <a:prstGeom prst="rect">
            <a:avLst/>
          </a:prstGeom>
          <a:noFill/>
          <a:extLst>
            <a:ext uri="{909E8E84-426E-40DD-AFC4-6F175D3DCCD1}">
              <a14:hiddenFill xmlns:a14="http://schemas.microsoft.com/office/drawing/2010/main">
                <a:solidFill>
                  <a:srgbClr val="FFFFFF"/>
                </a:solidFill>
              </a14:hiddenFill>
            </a:ext>
          </a:extLst>
        </p:spPr>
      </p:pic>
      <p:sp>
        <p:nvSpPr>
          <p:cNvPr id="7" name="Titel 6">
            <a:extLst>
              <a:ext uri="{FF2B5EF4-FFF2-40B4-BE49-F238E27FC236}">
                <a16:creationId xmlns:a16="http://schemas.microsoft.com/office/drawing/2014/main" id="{AED3425C-579B-4536-BBA0-FCD92B7ACFA9}"/>
              </a:ext>
            </a:extLst>
          </p:cNvPr>
          <p:cNvSpPr>
            <a:spLocks noGrp="1"/>
          </p:cNvSpPr>
          <p:nvPr>
            <p:ph type="title"/>
          </p:nvPr>
        </p:nvSpPr>
        <p:spPr>
          <a:xfrm>
            <a:off x="628650" y="365127"/>
            <a:ext cx="7886700" cy="92074"/>
          </a:xfrm>
        </p:spPr>
        <p:txBody>
          <a:bodyPr>
            <a:normAutofit fontScale="90000"/>
          </a:bodyPr>
          <a:lstStyle/>
          <a:p>
            <a:r>
              <a:rPr lang="de-DE" sz="800" dirty="0"/>
              <a:t>.</a:t>
            </a:r>
          </a:p>
        </p:txBody>
      </p:sp>
    </p:spTree>
    <p:extLst>
      <p:ext uri="{BB962C8B-B14F-4D97-AF65-F5344CB8AC3E}">
        <p14:creationId xmlns:p14="http://schemas.microsoft.com/office/powerpoint/2010/main" val="123387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C69F587-B1A7-49FD-9C02-7F1AAB96048D}"/>
              </a:ext>
            </a:extLst>
          </p:cNvPr>
          <p:cNvSpPr/>
          <p:nvPr/>
        </p:nvSpPr>
        <p:spPr>
          <a:xfrm>
            <a:off x="628650" y="737437"/>
            <a:ext cx="7981950" cy="461665"/>
          </a:xfrm>
          <a:prstGeom prst="rect">
            <a:avLst/>
          </a:prstGeom>
          <a:solidFill>
            <a:srgbClr val="0033CC"/>
          </a:solidFill>
        </p:spPr>
        <p:txBody>
          <a:bodyPr wrap="square">
            <a:spAutoFit/>
          </a:bodyPr>
          <a:lstStyle/>
          <a:p>
            <a:pPr>
              <a:spcBef>
                <a:spcPts val="600"/>
              </a:spcBef>
            </a:pPr>
            <a:r>
              <a:rPr lang="de-DE" sz="2400" b="1" dirty="0">
                <a:solidFill>
                  <a:schemeClr val="bg1"/>
                </a:solidFill>
              </a:rPr>
              <a:t>United </a:t>
            </a:r>
            <a:r>
              <a:rPr lang="de-DE" sz="2400" b="1" dirty="0" err="1">
                <a:solidFill>
                  <a:schemeClr val="bg1"/>
                </a:solidFill>
              </a:rPr>
              <a:t>Nations</a:t>
            </a:r>
            <a:r>
              <a:rPr lang="de-DE" sz="2400" b="1" dirty="0">
                <a:solidFill>
                  <a:schemeClr val="bg1"/>
                </a:solidFill>
              </a:rPr>
              <a:t>:</a:t>
            </a:r>
          </a:p>
        </p:txBody>
      </p:sp>
      <p:pic>
        <p:nvPicPr>
          <p:cNvPr id="6" name="Picture 2" descr="https://upload.wikimedia.org/wikipedia/commons/thumb/2/2f/Flag_of_the_United_Nations.svg/1024px-Flag_of_the_United_Nations.svg.png">
            <a:extLst>
              <a:ext uri="{FF2B5EF4-FFF2-40B4-BE49-F238E27FC236}">
                <a16:creationId xmlns:a16="http://schemas.microsoft.com/office/drawing/2014/main" id="{5F8E3A3E-B8E3-4766-9955-E5A961B3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751" y="457200"/>
            <a:ext cx="2022849" cy="1349268"/>
          </a:xfrm>
          <a:prstGeom prst="rect">
            <a:avLst/>
          </a:prstGeom>
          <a:noFill/>
          <a:extLst>
            <a:ext uri="{909E8E84-426E-40DD-AFC4-6F175D3DCCD1}">
              <a14:hiddenFill xmlns:a14="http://schemas.microsoft.com/office/drawing/2010/main">
                <a:solidFill>
                  <a:srgbClr val="FFFFFF"/>
                </a:solidFill>
              </a14:hiddenFill>
            </a:ext>
          </a:extLst>
        </p:spPr>
      </p:pic>
      <p:sp>
        <p:nvSpPr>
          <p:cNvPr id="3" name="Inhaltsplatzhalter 2">
            <a:extLst>
              <a:ext uri="{FF2B5EF4-FFF2-40B4-BE49-F238E27FC236}">
                <a16:creationId xmlns:a16="http://schemas.microsoft.com/office/drawing/2014/main" id="{9589EF1C-6B86-4189-8208-8E3806490B16}"/>
              </a:ext>
            </a:extLst>
          </p:cNvPr>
          <p:cNvSpPr>
            <a:spLocks noGrp="1"/>
          </p:cNvSpPr>
          <p:nvPr>
            <p:ph idx="1"/>
          </p:nvPr>
        </p:nvSpPr>
        <p:spPr>
          <a:xfrm>
            <a:off x="628650" y="1711921"/>
            <a:ext cx="7886700" cy="3856894"/>
          </a:xfrm>
        </p:spPr>
        <p:txBody>
          <a:bodyPr>
            <a:noAutofit/>
          </a:bodyPr>
          <a:lstStyle/>
          <a:p>
            <a:pPr marL="360000" indent="-360000">
              <a:lnSpc>
                <a:spcPct val="100000"/>
              </a:lnSpc>
              <a:spcBef>
                <a:spcPts val="1200"/>
              </a:spcBef>
              <a:buClr>
                <a:srgbClr val="C00000"/>
              </a:buClr>
              <a:buFont typeface="Wingdings" panose="05000000000000000000" pitchFamily="2" charset="2"/>
              <a:buChar char="§"/>
            </a:pPr>
            <a:r>
              <a:rPr lang="de-DE" sz="2400" dirty="0"/>
              <a:t>Ca. 350 -500 mio. </a:t>
            </a:r>
            <a:r>
              <a:rPr lang="de-DE" sz="2400" dirty="0" err="1"/>
              <a:t>worldwide</a:t>
            </a:r>
            <a:endParaRPr lang="de-DE" sz="2400" dirty="0"/>
          </a:p>
          <a:p>
            <a:pPr marL="360000" indent="-360000">
              <a:lnSpc>
                <a:spcPct val="100000"/>
              </a:lnSpc>
              <a:spcBef>
                <a:spcPts val="1200"/>
              </a:spcBef>
              <a:buClr>
                <a:srgbClr val="C00000"/>
              </a:buClr>
              <a:buFont typeface="Wingdings" panose="05000000000000000000" pitchFamily="2" charset="2"/>
              <a:buChar char="§"/>
            </a:pPr>
            <a:r>
              <a:rPr lang="en-US" sz="2400" dirty="0"/>
              <a:t>inheritors &amp; practitioners of unique cultures/ways of living. </a:t>
            </a:r>
          </a:p>
          <a:p>
            <a:pPr marL="360000" indent="-360000">
              <a:lnSpc>
                <a:spcPct val="100000"/>
              </a:lnSpc>
              <a:spcBef>
                <a:spcPts val="1200"/>
              </a:spcBef>
              <a:buClr>
                <a:srgbClr val="C00000"/>
              </a:buClr>
              <a:buFont typeface="Wingdings" panose="05000000000000000000" pitchFamily="2" charset="2"/>
              <a:buChar char="§"/>
            </a:pPr>
            <a:r>
              <a:rPr lang="en-US" sz="2400" dirty="0"/>
              <a:t>living in harmony with their surroundings. </a:t>
            </a:r>
          </a:p>
          <a:p>
            <a:pPr marL="0" indent="0">
              <a:lnSpc>
                <a:spcPct val="100000"/>
              </a:lnSpc>
              <a:spcBef>
                <a:spcPts val="1200"/>
              </a:spcBef>
              <a:buClr>
                <a:srgbClr val="C00000"/>
              </a:buClr>
              <a:buNone/>
            </a:pPr>
            <a:endParaRPr lang="en-US" sz="2400" dirty="0"/>
          </a:p>
          <a:p>
            <a:pPr marL="1440000" indent="-1440000">
              <a:lnSpc>
                <a:spcPct val="100000"/>
              </a:lnSpc>
              <a:spcBef>
                <a:spcPts val="1200"/>
              </a:spcBef>
              <a:buClr>
                <a:srgbClr val="C00000"/>
              </a:buClr>
              <a:buNone/>
            </a:pPr>
            <a:r>
              <a:rPr lang="en-US" sz="2400" dirty="0"/>
              <a:t>	Research shows that where indigenous groups have control of the land and forests        				biodiversity flourishes.</a:t>
            </a:r>
          </a:p>
        </p:txBody>
      </p:sp>
      <p:sp>
        <p:nvSpPr>
          <p:cNvPr id="8" name="Pfeil: nach rechts 7">
            <a:extLst>
              <a:ext uri="{FF2B5EF4-FFF2-40B4-BE49-F238E27FC236}">
                <a16:creationId xmlns:a16="http://schemas.microsoft.com/office/drawing/2014/main" id="{B4B1540D-24D6-4394-8488-49143E618539}"/>
              </a:ext>
            </a:extLst>
          </p:cNvPr>
          <p:cNvSpPr/>
          <p:nvPr/>
        </p:nvSpPr>
        <p:spPr>
          <a:xfrm>
            <a:off x="838200" y="3674859"/>
            <a:ext cx="1219200" cy="91440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rechts 8">
            <a:extLst>
              <a:ext uri="{FF2B5EF4-FFF2-40B4-BE49-F238E27FC236}">
                <a16:creationId xmlns:a16="http://schemas.microsoft.com/office/drawing/2014/main" id="{69D25470-B648-472D-B471-9A0E731DA9B4}"/>
              </a:ext>
            </a:extLst>
          </p:cNvPr>
          <p:cNvSpPr/>
          <p:nvPr/>
        </p:nvSpPr>
        <p:spPr>
          <a:xfrm>
            <a:off x="2590800" y="4594672"/>
            <a:ext cx="762000" cy="292367"/>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4342053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970</Words>
  <Application>Microsoft Office PowerPoint</Application>
  <PresentationFormat>Bildschirmpräsentation (4:3)</PresentationFormat>
  <Paragraphs>143</Paragraphs>
  <Slides>21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21</vt:i4>
      </vt:variant>
    </vt:vector>
  </HeadingPairs>
  <TitlesOfParts>
    <vt:vector size="28" baseType="lpstr">
      <vt:lpstr>Arial</vt:lpstr>
      <vt:lpstr>Calibri</vt:lpstr>
      <vt:lpstr>Calibri Light</vt:lpstr>
      <vt:lpstr>Courier New</vt:lpstr>
      <vt:lpstr>Open Sans</vt:lpstr>
      <vt:lpstr>Wingdings</vt:lpstr>
      <vt:lpstr>Office</vt:lpstr>
      <vt:lpstr> Introduction to the Lecture  Development Policy  Summer Semester 2019</vt:lpstr>
      <vt:lpstr>I. General Information</vt:lpstr>
      <vt:lpstr>1. Conditions for obtaining certificates</vt:lpstr>
      <vt:lpstr>2. Submission of papers</vt:lpstr>
      <vt:lpstr>II. Overall topic of the lecture series – Development Policy</vt:lpstr>
      <vt:lpstr>III. Specific Topic of Summer Semester 2019:</vt:lpstr>
      <vt:lpstr>1. Indigenous People - Definitions </vt:lpstr>
      <vt:lpstr>.</vt:lpstr>
      <vt:lpstr>PowerPoint-Präsentation</vt:lpstr>
      <vt:lpstr>2. The Lecture </vt:lpstr>
      <vt:lpstr>3. The Programme</vt:lpstr>
      <vt:lpstr>PowerPoint-Präsentation</vt:lpstr>
      <vt:lpstr>PowerPoint-Präsentation</vt:lpstr>
      <vt:lpstr>PowerPoint-Präsentation</vt:lpstr>
      <vt:lpstr>PowerPoint-Präsentation</vt:lpstr>
      <vt:lpstr>.</vt:lpstr>
      <vt:lpstr>4. Organizers and supporters:</vt:lpstr>
      <vt:lpstr>.</vt:lpstr>
      <vt:lpstr>.</vt:lpstr>
      <vt:lpstr>PowerPoint-Präsentation</vt:lpstr>
      <vt:lpstr>UN Universal Declaration of Human Rights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Administratorin</cp:lastModifiedBy>
  <cp:revision>433</cp:revision>
  <cp:lastPrinted>1601-01-01T00:00:00Z</cp:lastPrinted>
  <dcterms:created xsi:type="dcterms:W3CDTF">1601-01-01T00:00:00Z</dcterms:created>
  <dcterms:modified xsi:type="dcterms:W3CDTF">2019-04-19T00:00:31Z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