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68" r:id="rId3"/>
    <p:sldId id="257" r:id="rId4"/>
    <p:sldId id="258" r:id="rId5"/>
    <p:sldId id="390" r:id="rId6"/>
    <p:sldId id="259" r:id="rId7"/>
    <p:sldId id="365" r:id="rId8"/>
    <p:sldId id="265" r:id="rId9"/>
    <p:sldId id="367" r:id="rId10"/>
    <p:sldId id="362" r:id="rId11"/>
    <p:sldId id="366" r:id="rId12"/>
    <p:sldId id="363" r:id="rId13"/>
    <p:sldId id="364" r:id="rId14"/>
    <p:sldId id="343" r:id="rId15"/>
    <p:sldId id="386" r:id="rId16"/>
    <p:sldId id="387" r:id="rId17"/>
    <p:sldId id="394" r:id="rId18"/>
    <p:sldId id="353" r:id="rId19"/>
    <p:sldId id="260" r:id="rId20"/>
    <p:sldId id="392" r:id="rId21"/>
    <p:sldId id="372" r:id="rId22"/>
    <p:sldId id="389" r:id="rId23"/>
    <p:sldId id="384" r:id="rId24"/>
    <p:sldId id="286" r:id="rId25"/>
    <p:sldId id="385" r:id="rId26"/>
    <p:sldId id="278" r:id="rId27"/>
    <p:sldId id="393" r:id="rId28"/>
    <p:sldId id="284" r:id="rId29"/>
    <p:sldId id="297" r:id="rId30"/>
    <p:sldId id="378" r:id="rId31"/>
    <p:sldId id="370" r:id="rId32"/>
    <p:sldId id="295" r:id="rId33"/>
    <p:sldId id="377" r:id="rId34"/>
    <p:sldId id="376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2" autoAdjust="0"/>
    <p:restoredTop sz="94660"/>
  </p:normalViewPr>
  <p:slideViewPr>
    <p:cSldViewPr snapToGrid="0">
      <p:cViewPr>
        <p:scale>
          <a:sx n="66" d="100"/>
          <a:sy n="66" d="100"/>
        </p:scale>
        <p:origin x="16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4100E-D291-4F29-A2DB-554E7F2B42E7}" type="datetimeFigureOut">
              <a:rPr lang="de-DE" smtClean="0"/>
              <a:t>20.05.2019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0651E-47B8-49DC-9F5A-E07477D10C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1844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8341B5-426A-4904-887E-E190FCCE0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D6D69EB-8503-4B3C-8CFA-C0C7B5D55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D35541-C34E-4CD4-BB03-47F47A8E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B47CE1-4A6D-4E33-BDF0-A619A1E4E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29200" y="6356349"/>
            <a:ext cx="3175000" cy="365125"/>
          </a:xfrm>
        </p:spPr>
        <p:txBody>
          <a:bodyPr/>
          <a:lstStyle/>
          <a:p>
            <a:r>
              <a:rPr lang="en-US"/>
              <a:t>Fahrenhorst: Pastoralists under Threat - Lecture Series TU Berlin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BD62A8-1852-42AE-883C-6736CA244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4200" y="6356350"/>
            <a:ext cx="1879600" cy="365125"/>
          </a:xfrm>
        </p:spPr>
        <p:txBody>
          <a:bodyPr/>
          <a:lstStyle/>
          <a:p>
            <a:r>
              <a:rPr lang="de-DE" dirty="0" err="1"/>
              <a:t>Lecture</a:t>
            </a:r>
            <a:r>
              <a:rPr lang="de-DE" dirty="0"/>
              <a:t> Series TU Berlin</a:t>
            </a:r>
          </a:p>
        </p:txBody>
      </p:sp>
    </p:spTree>
    <p:extLst>
      <p:ext uri="{BB962C8B-B14F-4D97-AF65-F5344CB8AC3E}">
        <p14:creationId xmlns:p14="http://schemas.microsoft.com/office/powerpoint/2010/main" val="3642858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EE15B8-713D-4E9B-BD43-46E966D7A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7F2527E-5DBE-4A3C-9F06-A8B5C4E08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C4D559-441B-4C11-BAFB-CDDF2B2AE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2FE815-5641-46A5-A8C0-CD901457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Fahrenhorst: Pastoralists under Threat - Lecture Series TU Berlin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192840-2F84-41C2-B4C6-724DE850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EEE1-1A9C-4BEA-9E9E-C740BC0E0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328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F7A6916-D8B7-4236-9336-AA69AB73B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D4C4EEA-5D5D-407F-8F59-D131512DB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21F971-8478-44B1-AB5F-A505F4E24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C6CE79-900F-4838-BA87-4EC71BDC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Fahrenhorst: Pastoralists under Threat - Lecture Series TU Berlin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FEACB3-B562-4AB2-A716-F9747FC75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EEE1-1A9C-4BEA-9E9E-C740BC0E0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816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285514-67EA-4498-B060-191C44253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1A7F18-AC6E-4835-84FE-DF8CF84F2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70F5FF-B0C5-467D-9360-C992F7383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0868AE-4DD6-4505-8A3B-F823A001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Fahrenhorst: Pastoralists under Threat - Lecture Series TU Berlin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D15D45-BED5-4CA4-BB76-BAC0CEC1B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EEE1-1A9C-4BEA-9E9E-C740BC0E0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639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C2570C-9ACA-4D55-80EC-739E03CF2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BEE46D-014A-4D6F-A1AA-36DD7BF97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9D3A1D-0486-4449-93B4-E13ECFEE5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020586-FAC1-47CA-99F6-8A800F295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Fahrenhorst: Pastoralists under Threat - Lecture Series TU Berlin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517CA5-65E0-42ED-80B7-F25604535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EEE1-1A9C-4BEA-9E9E-C740BC0E0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1005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2B51E4-74E8-4426-B10C-5BB5321CD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D0B48D-282E-43F0-A75E-6E84561C7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09D6277-41EB-4439-8B6D-5098693CF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1AA6E4C-5294-4871-A680-6863FB10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B20AA08-6795-492C-AC3A-CAD44D54D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Fahrenhorst: Pastoralists under Threat - Lecture Series TU Berlin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F6127F1-D7C6-4875-A3A2-2AA67B2B4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EEE1-1A9C-4BEA-9E9E-C740BC0E0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1801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31A22F-ED19-4ACD-8982-F7F0E9EE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E29F85-48DE-469E-978E-0EB8C7580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1DA1EFF-1A25-45CC-AB7A-D14EA12E6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0AC871-015B-431D-863A-B4195D2254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DFCD266-B0BE-41B0-978A-CD78AF82A0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60890A1-3E10-4C26-A795-FAFC5F8B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5716F5D-0A98-43A9-8086-2CCDB750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Fahrenhorst: Pastoralists under Threat - Lecture Series TU Berlin</a:t>
            </a: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2C5B95E-C857-4D8C-9E1D-0FE074777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EEE1-1A9C-4BEA-9E9E-C740BC0E0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100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BDA0B-BEFA-4A97-89FD-50FD096E7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8DD00A4-0302-4558-87F5-DD833A4F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62F4279-8BF0-4E56-84DA-4FA6F7F5E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Fahrenhorst: Pastoralists under Threat - Lecture Series TU Berlin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BB8363-5E8B-43E3-A722-4EA09E668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err="1"/>
              <a:t>Lecture</a:t>
            </a:r>
            <a:r>
              <a:rPr lang="de-DE" dirty="0"/>
              <a:t> Series TU Berlin</a:t>
            </a:r>
          </a:p>
        </p:txBody>
      </p:sp>
    </p:spTree>
    <p:extLst>
      <p:ext uri="{BB962C8B-B14F-4D97-AF65-F5344CB8AC3E}">
        <p14:creationId xmlns:p14="http://schemas.microsoft.com/office/powerpoint/2010/main" val="185543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01A4371-0E09-4A82-9797-3CF980B1E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E67C4D4-F744-4D48-8004-A3D6341C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Fahrenhorst: Pastoralists under Threat - Lecture Series TU Berlin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DCA43C-6DCD-4CF1-9282-F5A4995D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EEE1-1A9C-4BEA-9E9E-C740BC0E0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5209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0BA68-A156-48F9-9458-931397906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929990-141C-469C-B1D9-CD76E9AEE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263844-94F6-4407-9DA1-17B34379D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0AAFDC-E8FB-46D3-BF75-8A39E9287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42E6B9-0F41-4154-A4AE-5EEB3AD98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Fahrenhorst: Pastoralists under Threat - Lecture Series TU Berlin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C5EF990-D691-45D6-BA46-999BC8314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EEE1-1A9C-4BEA-9E9E-C740BC0E0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9299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A678ED-4D59-4A2D-B122-88BF3110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F1CCF22-732D-481E-B2E8-063AEA6F7C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BADC60-0A3D-48F8-B436-BD2AB0BAA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E4603FA-ADE1-486F-A406-E20239685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F0F5B1C-1344-4110-B6E3-35C6BCEA6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Fahrenhorst: Pastoralists under Threat - Lecture Series TU Berlin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F0F070-A108-440E-B9AA-D07E5BDC0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EEE1-1A9C-4BEA-9E9E-C740BC0E0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4338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909F0A5-5757-486E-AED0-B9879CE5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8D3297-49F8-46A1-B745-17EDCA82B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029089-F745-4815-A310-7ACBB2A86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May 2019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2172F4-65E6-415E-A158-960945F298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Fahrenhorst: Pastoralists under Threat - Lecture Series TU Berlin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1ABE57-A718-4F14-AED8-64680FE5A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8EEE1-1A9C-4BEA-9E9E-C740BC0E0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805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geographic.org/encyclopedia/herding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geographic.org/encyclopedia/herding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foto+schweiz+viehauftrieb&amp;tbm=isch&amp;source=iu&amp;ictx=1&amp;fir=2Ifzjw8uloKzpM%253A%252Cu6ksCP9E_8yWKM%252C_&amp;vet=1&amp;usg=AI4_-kQW1FGS7DTTmVow8hSkaRlpyJUwuQ&amp;sa=X&amp;ved=2ahUKEwjD2vLv66riAhVR6KQKHZhwBoQQ9QEwCXoECAgQCA#imgrc=nadXEileL9rNMM:&amp;vet=1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TeM3p_dNA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ldthing.de/Praege-AK-Viehtrieb-in-den-Alpen-Kuehe-und-Schafe-Depart-pour-les-Alpes-0024754841#gallery-1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Almauftrieb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allgaeu.life/galerie_fotos,-vorfreude-viehscheide-im-allgaeu-_mediagalid,643.html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deopencountry.com/mesquite-trees-the-most-important-trash-trees-in-texas/" TargetMode="External"/><Relationship Id="rId2" Type="http://schemas.openxmlformats.org/officeDocument/2006/relationships/hyperlink" Target="https://www.google.com/search?biw=1280&amp;bih=580&amp;tbm=isch&amp;sa=1&amp;ei=n7neXNDtL4HYadGtoLgP&amp;q=prosopis+chilensis+foto+thorns&amp;oq=prosopis+chilensis+foto+thorns&amp;gs_l=img.3...39418.43833..44494...3.0..0.123.1031.3j7......0....1..gws-wiz-img.ig-oETz74hE#imgrc=GOv4_PGdJmQ27M: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fworld.org/docid/49256ff12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marcfoggin/sustainable-pastoralism-on-the-tibetan-platea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590936-B4C9-476D-91CB-81B0963ED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/>
          <a:lstStyle/>
          <a:p>
            <a:r>
              <a:rPr lang="en-US" b="1" cap="small" dirty="0">
                <a:solidFill>
                  <a:srgbClr val="C00000"/>
                </a:solidFill>
                <a:latin typeface="+mn-lt"/>
              </a:rPr>
              <a:t>Pastoralists under threat</a:t>
            </a:r>
            <a:endParaRPr lang="de-DE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637D2D8-7778-4689-8B36-9CF7BFECCE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Prof. Dr. Brigitte Fahrenhorst (TU Berlin / Society for International Development)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019766-88E9-46E9-8E21-4B96D49E7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29200" y="6356349"/>
            <a:ext cx="4203700" cy="234951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42A047-0F4D-4399-911A-3597EF7B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3180117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825D0D0-58F0-4CEE-AAED-748BDE921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>
                <a:latin typeface="+mn-lt"/>
              </a:rPr>
              <a:t>Settle</a:t>
            </a:r>
            <a:r>
              <a:rPr lang="de-DE" sz="3200" dirty="0">
                <a:latin typeface="+mn-lt"/>
              </a:rPr>
              <a:t>-</a:t>
            </a:r>
            <a:br>
              <a:rPr lang="de-DE" sz="3200" dirty="0">
                <a:latin typeface="+mn-lt"/>
              </a:rPr>
            </a:br>
            <a:r>
              <a:rPr lang="de-DE" sz="3200" dirty="0" err="1">
                <a:latin typeface="+mn-lt"/>
              </a:rPr>
              <a:t>ment</a:t>
            </a:r>
            <a:endParaRPr lang="de-DE" sz="3200" dirty="0">
              <a:latin typeface="+mn-lt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EBC378-ED70-4A85-9280-105526C1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419600" cy="36512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pic>
        <p:nvPicPr>
          <p:cNvPr id="4" name="Picture 2" descr="C:\Users\Public\Pictures\Eigene Bilder\Eigene Bilder\Karamoja\Turkana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9736" y="136525"/>
            <a:ext cx="9942264" cy="6098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compc\Pictures\Dias\Afrika\West Afrika\Peul_Dorf_5.jpg">
            <a:extLst>
              <a:ext uri="{FF2B5EF4-FFF2-40B4-BE49-F238E27FC236}">
                <a16:creationId xmlns:a16="http://schemas.microsoft.com/office/drawing/2014/main" id="{B29386DA-4252-4263-8434-2E600F191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56350"/>
          </a:xfrm>
          <a:prstGeom prst="rect">
            <a:avLst/>
          </a:prstGeom>
          <a:noFill/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5A623DFB-CC44-44A8-A039-F33AB8416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de-DE" sz="3200" dirty="0">
                <a:latin typeface="+mn-lt"/>
              </a:rPr>
              <a:t>Settlement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2CEF32-C915-4B95-B975-293D6EEB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5B1285E-A4BA-45A1-B6B0-D160A5640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0500" y="6251575"/>
            <a:ext cx="4445000" cy="501650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249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edia.nationalgeographic.org/assets/photos/000/284/28495.jpg">
            <a:extLst>
              <a:ext uri="{FF2B5EF4-FFF2-40B4-BE49-F238E27FC236}">
                <a16:creationId xmlns:a16="http://schemas.microsoft.com/office/drawing/2014/main" id="{47D9D81C-FD8E-4019-8A76-FB435961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55" y="0"/>
            <a:ext cx="8246745" cy="618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B027598E-2E3D-4DB1-81BB-D340CC244D42}"/>
              </a:ext>
            </a:extLst>
          </p:cNvPr>
          <p:cNvSpPr/>
          <p:nvPr/>
        </p:nvSpPr>
        <p:spPr>
          <a:xfrm>
            <a:off x="774811" y="6189357"/>
            <a:ext cx="33345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hlinkClick r:id="rId3"/>
              </a:rPr>
              <a:t>https://www.nationalgeographic.org/encyclopedia/herding/</a:t>
            </a:r>
            <a:endParaRPr lang="de-DE" sz="10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232D646-347C-4D96-98FA-556EF13AB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Asia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153822-259A-4997-A5F6-22AC5CFA5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01EB367-D793-4544-9D01-2697F6AEA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267200" cy="36512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9560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edia.nationalgeographic.org/assets/photos/000/296/29674.jpg">
            <a:extLst>
              <a:ext uri="{FF2B5EF4-FFF2-40B4-BE49-F238E27FC236}">
                <a16:creationId xmlns:a16="http://schemas.microsoft.com/office/drawing/2014/main" id="{08AAFE7F-A11C-46D6-9B5D-42B8B4581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1" y="0"/>
            <a:ext cx="8877300" cy="62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F0A27CC3-8617-462B-804C-60A94E7CB9C1}"/>
              </a:ext>
            </a:extLst>
          </p:cNvPr>
          <p:cNvSpPr/>
          <p:nvPr/>
        </p:nvSpPr>
        <p:spPr>
          <a:xfrm>
            <a:off x="1079611" y="6227483"/>
            <a:ext cx="33345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hlinkClick r:id="rId3"/>
              </a:rPr>
              <a:t>https://www.nationalgeographic.org/encyclopedia/herding/</a:t>
            </a:r>
            <a:endParaRPr lang="de-DE" sz="10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F92353F-13F6-4D5C-9F1E-0796A8D09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>
                <a:latin typeface="+mn-lt"/>
              </a:rPr>
              <a:t>Latin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America</a:t>
            </a:r>
            <a:endParaRPr lang="de-DE" sz="3200" dirty="0">
              <a:latin typeface="+mn-lt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052431-68EA-4E63-B209-C8E0D2E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69043FD-0009-4AA5-B276-34EFFB20F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589" y="6356350"/>
            <a:ext cx="4394200" cy="287696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2998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8175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+mn-lt"/>
              </a:rPr>
              <a:t>The Alpes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AB86BB6-796C-4293-AE79-C65F3B671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2" cy="365125"/>
          </a:xfrm>
        </p:spPr>
        <p:txBody>
          <a:bodyPr/>
          <a:lstStyle/>
          <a:p>
            <a:pPr algn="ctr"/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pic>
        <p:nvPicPr>
          <p:cNvPr id="3074" name="Picture 2" descr="Bildergebnis fÃ¼r foto schweiz viehauftrieb">
            <a:extLst>
              <a:ext uri="{FF2B5EF4-FFF2-40B4-BE49-F238E27FC236}">
                <a16:creationId xmlns:a16="http://schemas.microsoft.com/office/drawing/2014/main" id="{3C7A2C27-20EE-408B-95FE-C354B2C5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087" y="104742"/>
            <a:ext cx="8335478" cy="625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507AB5F-6F44-41CF-9DD5-E7E3D23758F0}"/>
              </a:ext>
            </a:extLst>
          </p:cNvPr>
          <p:cNvSpPr/>
          <p:nvPr/>
        </p:nvSpPr>
        <p:spPr>
          <a:xfrm>
            <a:off x="449179" y="4602024"/>
            <a:ext cx="25635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hlinkClick r:id="rId3"/>
              </a:rPr>
              <a:t>https://www.google.com/search?q=foto+schweiz+viehauftrieb&amp;tbm=isch&amp;source=iu&amp;ictx=1&amp;fir=2Ifzjw8uloKzpM%253A%252Cu6ksCP9E_8yWKM%252C_&amp;vet=1&amp;usg=AI4_-kQW1FGS7DTTmVow8hSkaRlpyJUwuQ&amp;sa=X&amp;ved=2ahUKEwjD2vLv66riAhVR6KQKHZhwBoQQ9QEwCXoECAgQCA#imgrc=nadXEileL9rNMM:&amp;vet=1</a:t>
            </a:r>
            <a:endParaRPr lang="de-DE" sz="1000" dirty="0"/>
          </a:p>
          <a:p>
            <a:r>
              <a:rPr lang="de-DE" sz="1000" dirty="0">
                <a:hlinkClick r:id="rId4"/>
              </a:rPr>
              <a:t>https://www.youtube.com/watch?v=TeM3p_dNAP4</a:t>
            </a:r>
            <a:endParaRPr lang="de-DE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.oldthing.net/7580/24754841/0/n/6900866/Praege-AK-Viehtrieb-in-den-Alpen-Kuehe-und-Schafe-Depart-pour-les-Alpes.jpg">
            <a:extLst>
              <a:ext uri="{FF2B5EF4-FFF2-40B4-BE49-F238E27FC236}">
                <a16:creationId xmlns:a16="http://schemas.microsoft.com/office/drawing/2014/main" id="{AD72CC2C-6698-4E6B-98F4-524C5A31C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206" y="0"/>
            <a:ext cx="8811794" cy="610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98F5CD0-C49F-40C6-9D37-E59E1612CC8E}"/>
              </a:ext>
            </a:extLst>
          </p:cNvPr>
          <p:cNvSpPr/>
          <p:nvPr/>
        </p:nvSpPr>
        <p:spPr>
          <a:xfrm>
            <a:off x="495300" y="6110129"/>
            <a:ext cx="10078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hlinkClick r:id="rId3"/>
              </a:rPr>
              <a:t>https://oldthing.de/Praege-AK-Viehtrieb-in-den-Alpen-Kuehe-und-Schafe-Depart-pour-les-Alpes-0024754841#gallery-1</a:t>
            </a:r>
            <a:endParaRPr lang="de-DE" sz="10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348215E-2B0C-4C35-8110-000C05093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The Alpes </a:t>
            </a:r>
            <a:br>
              <a:rPr lang="de-DE" sz="3200" dirty="0">
                <a:latin typeface="+mn-lt"/>
              </a:rPr>
            </a:br>
            <a:r>
              <a:rPr lang="de-DE" sz="3200" dirty="0">
                <a:latin typeface="+mn-lt"/>
              </a:rPr>
              <a:t>- Europe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7D255C-0065-48FF-A77B-8AFF200D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8B4A641-6926-4714-AD51-FE0B52AEF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406900" cy="36512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6226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AF25831-3CF2-4AA6-95C9-7975E421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The Alpes </a:t>
            </a:r>
            <a:br>
              <a:rPr lang="de-DE" sz="3200" dirty="0">
                <a:latin typeface="+mn-lt"/>
              </a:rPr>
            </a:br>
            <a:r>
              <a:rPr lang="de-DE" sz="3200" dirty="0">
                <a:latin typeface="+mn-lt"/>
              </a:rPr>
              <a:t>- Europe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514A77-34F0-4AEB-90B7-C110C164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76E1F33-F5D2-4850-9F23-8F8703E83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2" cy="23313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pic>
        <p:nvPicPr>
          <p:cNvPr id="5122" name="Picture 2" descr="Bildergebnis fÃ¼r foto schweiz viehauftrieb">
            <a:extLst>
              <a:ext uri="{FF2B5EF4-FFF2-40B4-BE49-F238E27FC236}">
                <a16:creationId xmlns:a16="http://schemas.microsoft.com/office/drawing/2014/main" id="{06711D15-006D-44BE-997C-9AF1B6B10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452" y="0"/>
            <a:ext cx="9500683" cy="63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315D7B9-525E-409D-88F5-67909019E39F}"/>
              </a:ext>
            </a:extLst>
          </p:cNvPr>
          <p:cNvSpPr/>
          <p:nvPr/>
        </p:nvSpPr>
        <p:spPr>
          <a:xfrm>
            <a:off x="742530" y="5872753"/>
            <a:ext cx="17229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hlinkClick r:id="rId3"/>
              </a:rPr>
              <a:t>https://de.wikipedia.org/wiki/Almauftrieb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059799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997E71-73D0-4564-9EDD-355347F9D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4517925"/>
            <a:ext cx="1586966" cy="1838425"/>
          </a:xfrm>
        </p:spPr>
        <p:txBody>
          <a:bodyPr>
            <a:normAutofit/>
          </a:bodyPr>
          <a:lstStyle/>
          <a:p>
            <a:r>
              <a:rPr lang="de-DE" sz="1200" dirty="0">
                <a:latin typeface="+mn-lt"/>
              </a:rPr>
              <a:t>Foto: </a:t>
            </a:r>
            <a:r>
              <a:rPr lang="de-DE" sz="1200" i="1" dirty="0">
                <a:latin typeface="+mn-lt"/>
              </a:rPr>
              <a:t>Ralf Lienert </a:t>
            </a:r>
            <a:r>
              <a:rPr lang="de-DE" sz="1200" dirty="0">
                <a:latin typeface="+mn-lt"/>
                <a:hlinkClick r:id="rId2"/>
              </a:rPr>
              <a:t>https://allgaeu.life/galerie_fotos,-vorfreude-viehscheide-im-allgaeu-_mediagalid,643.html</a:t>
            </a:r>
            <a:endParaRPr lang="de-DE" sz="1200" dirty="0">
              <a:latin typeface="+mn-lt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497D88-F84D-4045-BC52-FAF511C70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16BABB1-D4F5-4BB0-9BED-A73B3E7EA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354629" cy="400217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pic>
        <p:nvPicPr>
          <p:cNvPr id="6146" name="Picture 2" descr="Bildergebnis fÃ¼r foto alpen  vieh">
            <a:extLst>
              <a:ext uri="{FF2B5EF4-FFF2-40B4-BE49-F238E27FC236}">
                <a16:creationId xmlns:a16="http://schemas.microsoft.com/office/drawing/2014/main" id="{2E74B979-4B16-411F-874D-EB2EE8C93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166" y="0"/>
            <a:ext cx="9587163" cy="639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048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5D3A45A-6959-4177-9CA5-D63C7DA82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The Alpes - Europe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0E0B22-5E1C-465D-AEF7-4F3CF0D97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368800" cy="36512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45000" y="1"/>
            <a:ext cx="7747000" cy="6356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B1347B-E694-49BB-917C-A3404C72A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>
                <a:solidFill>
                  <a:srgbClr val="C00000"/>
                </a:solidFill>
                <a:latin typeface="+mn-lt"/>
              </a:rPr>
              <a:t>3. </a:t>
            </a:r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Pastoralists</a:t>
            </a:r>
            <a:r>
              <a:rPr lang="de-DE" sz="3200" b="1" dirty="0">
                <a:solidFill>
                  <a:srgbClr val="C00000"/>
                </a:solidFill>
                <a:latin typeface="+mn-lt"/>
              </a:rPr>
              <a:t> in </a:t>
            </a:r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Africa</a:t>
            </a:r>
            <a:br>
              <a:rPr lang="de-DE" sz="3200" b="1" dirty="0">
                <a:solidFill>
                  <a:srgbClr val="C00000"/>
                </a:solidFill>
                <a:latin typeface="+mn-lt"/>
              </a:rPr>
            </a:br>
            <a:endParaRPr lang="de-DE" sz="3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Bild 1">
            <a:extLst>
              <a:ext uri="{FF2B5EF4-FFF2-40B4-BE49-F238E27FC236}">
                <a16:creationId xmlns:a16="http://schemas.microsoft.com/office/drawing/2014/main" id="{7F4D07FE-2B79-470F-ADCA-6FA81D918F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864" y="972070"/>
            <a:ext cx="10515600" cy="552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779B4F3-BFC5-4C0C-90A7-1914F1B3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267200" cy="365125"/>
          </a:xfrm>
        </p:spPr>
        <p:txBody>
          <a:bodyPr/>
          <a:lstStyle/>
          <a:p>
            <a:r>
              <a:rPr lang="en-US"/>
              <a:t>Fahrenhorst: Pastoralists under Threat - Lecture Series TU Berlin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F8BA65-01A3-4311-BFAE-4F9250E66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2A91742-45CB-47EE-8E4A-49FBD7825F5C}"/>
              </a:ext>
            </a:extLst>
          </p:cNvPr>
          <p:cNvSpPr/>
          <p:nvPr/>
        </p:nvSpPr>
        <p:spPr>
          <a:xfrm>
            <a:off x="6172200" y="4274238"/>
            <a:ext cx="7857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solidFill>
                  <a:srgbClr val="888888"/>
                </a:solidFill>
              </a:rPr>
              <a:t>UNDP 2007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074473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393E3C8-49BE-4F1A-952F-0034A790B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>
                <a:solidFill>
                  <a:srgbClr val="C00000"/>
                </a:solidFill>
                <a:latin typeface="+mn-lt"/>
              </a:rPr>
              <a:t>Background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601B7C6-D851-4C46-BA0B-2FDCA1152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7 </a:t>
            </a:r>
            <a:r>
              <a:rPr lang="de-DE" dirty="0" err="1"/>
              <a:t>years</a:t>
            </a:r>
            <a:r>
              <a:rPr lang="de-DE" dirty="0"/>
              <a:t> PhD </a:t>
            </a:r>
            <a:r>
              <a:rPr lang="de-DE" dirty="0" err="1"/>
              <a:t>research</a:t>
            </a:r>
            <a:r>
              <a:rPr lang="de-DE" dirty="0"/>
              <a:t> in West </a:t>
            </a:r>
            <a:r>
              <a:rPr lang="de-DE" dirty="0" err="1"/>
              <a:t>Africa</a:t>
            </a:r>
            <a:endParaRPr lang="de-DE" dirty="0"/>
          </a:p>
          <a:p>
            <a:r>
              <a:rPr lang="de-DE" dirty="0"/>
              <a:t>Study in East </a:t>
            </a:r>
            <a:r>
              <a:rPr lang="de-DE" dirty="0" err="1"/>
              <a:t>Africa</a:t>
            </a:r>
            <a:r>
              <a:rPr lang="de-DE" dirty="0"/>
              <a:t> and Horn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Africa</a:t>
            </a:r>
            <a:r>
              <a:rPr lang="de-DE" dirty="0"/>
              <a:t> on behalf </a:t>
            </a:r>
            <a:r>
              <a:rPr lang="de-DE" dirty="0" err="1"/>
              <a:t>of</a:t>
            </a:r>
            <a:r>
              <a:rPr lang="de-DE" dirty="0"/>
              <a:t> IGAD</a:t>
            </a:r>
          </a:p>
          <a:p>
            <a:r>
              <a:rPr lang="de-DE" dirty="0"/>
              <a:t>Study in Sudan on behalf </a:t>
            </a:r>
            <a:r>
              <a:rPr lang="de-DE" dirty="0" err="1"/>
              <a:t>of</a:t>
            </a:r>
            <a:r>
              <a:rPr lang="de-DE" dirty="0"/>
              <a:t> World Bank</a:t>
            </a:r>
          </a:p>
          <a:p>
            <a:r>
              <a:rPr lang="de-DE" dirty="0"/>
              <a:t>SUNARPA – </a:t>
            </a:r>
            <a:r>
              <a:rPr lang="de-DE" dirty="0" err="1"/>
              <a:t>Sustainable</a:t>
            </a:r>
            <a:r>
              <a:rPr lang="de-DE" dirty="0"/>
              <a:t> Use </a:t>
            </a:r>
            <a:r>
              <a:rPr lang="de-DE" dirty="0" err="1"/>
              <a:t>of</a:t>
            </a:r>
            <a:r>
              <a:rPr lang="de-DE" dirty="0"/>
              <a:t> Natural Resources and Peace in </a:t>
            </a:r>
            <a:r>
              <a:rPr lang="de-DE" dirty="0" err="1"/>
              <a:t>Africa</a:t>
            </a:r>
            <a:r>
              <a:rPr lang="de-DE" dirty="0"/>
              <a:t> (</a:t>
            </a:r>
            <a:r>
              <a:rPr lang="de-DE" dirty="0" err="1"/>
              <a:t>funded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African Union)</a:t>
            </a:r>
          </a:p>
          <a:p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385300C-9C3F-41DF-A238-6C163E92B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2" cy="36512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096D46F-BB51-4E2B-BE7A-23C5284D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647403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9DC751D-5566-401D-AF7A-3304A3EEC4FE}"/>
              </a:ext>
            </a:extLst>
          </p:cNvPr>
          <p:cNvSpPr/>
          <p:nvPr/>
        </p:nvSpPr>
        <p:spPr>
          <a:xfrm>
            <a:off x="6565869" y="1271670"/>
            <a:ext cx="2020403" cy="287377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Elders: </a:t>
            </a:r>
          </a:p>
          <a:p>
            <a:pPr algn="ctr"/>
            <a:r>
              <a:rPr lang="en-GB" sz="2400" dirty="0"/>
              <a:t>wise old people with knowledge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813FDCC-E5F9-4B1D-8B91-1C9CEC67DF0B}"/>
              </a:ext>
            </a:extLst>
          </p:cNvPr>
          <p:cNvSpPr/>
          <p:nvPr/>
        </p:nvSpPr>
        <p:spPr>
          <a:xfrm>
            <a:off x="3853813" y="4643931"/>
            <a:ext cx="3596641" cy="165282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de-DE" sz="2400" dirty="0" err="1"/>
              <a:t>cooperative</a:t>
            </a:r>
            <a:r>
              <a:rPr lang="de-DE" sz="2400" dirty="0"/>
              <a:t> </a:t>
            </a:r>
            <a:r>
              <a:rPr lang="de-DE" sz="2400" dirty="0" err="1"/>
              <a:t>or</a:t>
            </a:r>
            <a:r>
              <a:rPr lang="de-DE" sz="2400" dirty="0"/>
              <a:t> hostile </a:t>
            </a:r>
            <a:r>
              <a:rPr lang="de-DE" sz="2400" dirty="0" err="1"/>
              <a:t>relations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other</a:t>
            </a:r>
            <a:r>
              <a:rPr lang="de-DE" sz="2400" dirty="0"/>
              <a:t> </a:t>
            </a:r>
            <a:r>
              <a:rPr lang="de-DE" sz="2400" dirty="0" err="1"/>
              <a:t>clans</a:t>
            </a:r>
            <a:endParaRPr lang="de-DE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AFFE70-82D4-482A-AE72-4B74EDE7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1131"/>
          </a:xfrm>
        </p:spPr>
        <p:txBody>
          <a:bodyPr>
            <a:normAutofit/>
          </a:bodyPr>
          <a:lstStyle/>
          <a:p>
            <a:r>
              <a:rPr lang="de-DE" sz="3200" b="1" dirty="0">
                <a:solidFill>
                  <a:srgbClr val="C00000"/>
                </a:solidFill>
                <a:latin typeface="+mn-lt"/>
              </a:rPr>
              <a:t>4. </a:t>
            </a:r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Social</a:t>
            </a:r>
            <a:r>
              <a:rPr lang="de-DE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organization</a:t>
            </a:r>
            <a:endParaRPr lang="de-DE" sz="3200" dirty="0">
              <a:latin typeface="+mn-lt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B407442-A199-413A-90C4-E0665CCCFD33}"/>
              </a:ext>
            </a:extLst>
          </p:cNvPr>
          <p:cNvSpPr/>
          <p:nvPr/>
        </p:nvSpPr>
        <p:spPr>
          <a:xfrm>
            <a:off x="846922" y="2186138"/>
            <a:ext cx="2011680" cy="248572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Clan:</a:t>
            </a:r>
          </a:p>
          <a:p>
            <a:pPr algn="ctr"/>
            <a:r>
              <a:rPr lang="de-DE" sz="2400" dirty="0" err="1"/>
              <a:t>group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people</a:t>
            </a:r>
            <a:r>
              <a:rPr lang="de-DE" sz="2400" dirty="0"/>
              <a:t> </a:t>
            </a:r>
            <a:r>
              <a:rPr lang="de-DE" sz="2400" dirty="0" err="1"/>
              <a:t>deriving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</a:t>
            </a:r>
            <a:r>
              <a:rPr lang="de-DE" sz="2400" dirty="0" err="1"/>
              <a:t>common</a:t>
            </a:r>
            <a:r>
              <a:rPr lang="de-DE" sz="2400" dirty="0"/>
              <a:t> </a:t>
            </a:r>
            <a:r>
              <a:rPr lang="de-DE" sz="2400" dirty="0" err="1"/>
              <a:t>ancestor</a:t>
            </a:r>
            <a:endParaRPr lang="de-DE" sz="24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66D643B-B5DD-4AEA-8C6E-45F346A805A3}"/>
              </a:ext>
            </a:extLst>
          </p:cNvPr>
          <p:cNvSpPr/>
          <p:nvPr/>
        </p:nvSpPr>
        <p:spPr>
          <a:xfrm>
            <a:off x="609398" y="4517607"/>
            <a:ext cx="4350618" cy="181091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de-DE" sz="2400" dirty="0" err="1"/>
              <a:t>Several</a:t>
            </a:r>
            <a:r>
              <a:rPr lang="de-DE" sz="2400" dirty="0"/>
              <a:t> </a:t>
            </a:r>
            <a:r>
              <a:rPr lang="de-DE" sz="2400" dirty="0" err="1"/>
              <a:t>extended</a:t>
            </a:r>
            <a:r>
              <a:rPr lang="de-DE" sz="2400" dirty="0"/>
              <a:t> </a:t>
            </a:r>
            <a:r>
              <a:rPr lang="de-DE" sz="2400" dirty="0" err="1"/>
              <a:t>families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1 </a:t>
            </a:r>
            <a:r>
              <a:rPr lang="de-DE" sz="2400" dirty="0" err="1"/>
              <a:t>clan</a:t>
            </a:r>
            <a:r>
              <a:rPr lang="de-DE" sz="2400" dirty="0"/>
              <a:t> = </a:t>
            </a:r>
            <a:r>
              <a:rPr lang="de-DE" sz="2400" dirty="0" err="1"/>
              <a:t>grazing</a:t>
            </a:r>
            <a:r>
              <a:rPr lang="de-DE" sz="2400" dirty="0"/>
              <a:t> </a:t>
            </a:r>
            <a:r>
              <a:rPr lang="de-DE" sz="2400" dirty="0" err="1"/>
              <a:t>group</a:t>
            </a:r>
            <a:endParaRPr lang="de-DE" sz="2400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42C5739-115F-4A65-A0E7-EDC4A09A8CFB}"/>
              </a:ext>
            </a:extLst>
          </p:cNvPr>
          <p:cNvSpPr/>
          <p:nvPr/>
        </p:nvSpPr>
        <p:spPr>
          <a:xfrm>
            <a:off x="6841961" y="4455862"/>
            <a:ext cx="4350617" cy="20554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Labour </a:t>
            </a:r>
            <a:r>
              <a:rPr lang="de-DE" sz="2400" b="1" dirty="0" err="1">
                <a:solidFill>
                  <a:schemeClr val="bg1"/>
                </a:solidFill>
              </a:rPr>
              <a:t>division</a:t>
            </a:r>
            <a:r>
              <a:rPr lang="de-DE" sz="2400" b="1" dirty="0">
                <a:solidFill>
                  <a:schemeClr val="bg1"/>
                </a:solidFill>
              </a:rPr>
              <a:t>:</a:t>
            </a:r>
          </a:p>
          <a:p>
            <a:pPr lvl="1" algn="ctr"/>
            <a:r>
              <a:rPr lang="de-DE" sz="2400" dirty="0"/>
              <a:t>Women - </a:t>
            </a:r>
            <a:r>
              <a:rPr lang="de-DE" sz="2400" dirty="0" err="1"/>
              <a:t>small</a:t>
            </a:r>
            <a:r>
              <a:rPr lang="de-DE" sz="2400" dirty="0"/>
              <a:t>  </a:t>
            </a:r>
            <a:r>
              <a:rPr lang="de-DE" sz="2400" dirty="0" err="1"/>
              <a:t>young</a:t>
            </a:r>
            <a:r>
              <a:rPr lang="de-DE" sz="2400" dirty="0"/>
              <a:t> </a:t>
            </a:r>
            <a:r>
              <a:rPr lang="de-DE" sz="2400" dirty="0" err="1"/>
              <a:t>animals</a:t>
            </a:r>
            <a:r>
              <a:rPr lang="de-DE" sz="2400" dirty="0"/>
              <a:t>.</a:t>
            </a:r>
          </a:p>
          <a:p>
            <a:pPr lvl="1" algn="ctr"/>
            <a:r>
              <a:rPr lang="de-DE" sz="2400" dirty="0"/>
              <a:t>Men - adult </a:t>
            </a:r>
            <a:r>
              <a:rPr lang="de-DE" sz="2400" dirty="0" err="1"/>
              <a:t>cattle</a:t>
            </a:r>
            <a:endParaRPr lang="de-DE" sz="2400" dirty="0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D2BACF8F-62FF-468D-91E4-B71E93D17511}"/>
              </a:ext>
            </a:extLst>
          </p:cNvPr>
          <p:cNvSpPr/>
          <p:nvPr/>
        </p:nvSpPr>
        <p:spPr>
          <a:xfrm>
            <a:off x="2936807" y="985954"/>
            <a:ext cx="3905154" cy="353165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Leadership: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GB" sz="2400" dirty="0"/>
              <a:t>fluctuating, male candidate with competence &amp; balanced social behaviour until better one entering arena. Grazing groups: 1-2 leaders &amp; assistants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D310AC7E-0D0E-43FB-83A8-D1B50862E00D}"/>
              </a:ext>
            </a:extLst>
          </p:cNvPr>
          <p:cNvSpPr/>
          <p:nvPr/>
        </p:nvSpPr>
        <p:spPr>
          <a:xfrm>
            <a:off x="8310179" y="878633"/>
            <a:ext cx="3121826" cy="355862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Young </a:t>
            </a:r>
            <a:r>
              <a:rPr lang="de-DE" sz="2400" b="1" dirty="0" err="1">
                <a:solidFill>
                  <a:schemeClr val="bg1"/>
                </a:solidFill>
              </a:rPr>
              <a:t>men</a:t>
            </a:r>
            <a:r>
              <a:rPr lang="de-DE" sz="2400" b="1" dirty="0">
                <a:solidFill>
                  <a:schemeClr val="bg1"/>
                </a:solidFill>
              </a:rPr>
              <a:t>:</a:t>
            </a:r>
            <a:r>
              <a:rPr lang="de-DE" sz="2400" dirty="0"/>
              <a:t> </a:t>
            </a:r>
            <a:r>
              <a:rPr lang="de-DE" sz="2400" dirty="0" err="1"/>
              <a:t>warriors</a:t>
            </a:r>
            <a:r>
              <a:rPr lang="de-DE" sz="2400" dirty="0"/>
              <a:t> = </a:t>
            </a:r>
            <a:r>
              <a:rPr lang="de-DE" sz="2400" dirty="0" err="1"/>
              <a:t>defending</a:t>
            </a:r>
            <a:r>
              <a:rPr lang="de-DE" sz="2400" dirty="0"/>
              <a:t> </a:t>
            </a:r>
            <a:r>
              <a:rPr lang="de-DE" sz="2400" dirty="0" err="1"/>
              <a:t>group</a:t>
            </a:r>
            <a:r>
              <a:rPr lang="de-DE" sz="2400" dirty="0"/>
              <a:t>. Young </a:t>
            </a:r>
            <a:r>
              <a:rPr lang="en-GB" sz="2400" dirty="0"/>
              <a:t>leaders discuss pastures, water, migration. Consulting with elders </a:t>
            </a:r>
            <a:endParaRPr lang="de-DE" sz="2400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AAD68E5B-55FB-4035-A660-14179A51B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3813" y="6356351"/>
            <a:ext cx="4299587" cy="281292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4BE656E5-52AF-41CE-8907-27189F0C7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4255286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A82A666-63E7-47D5-82D1-3E09DAC9C64B}"/>
              </a:ext>
            </a:extLst>
          </p:cNvPr>
          <p:cNvSpPr/>
          <p:nvPr/>
        </p:nvSpPr>
        <p:spPr>
          <a:xfrm>
            <a:off x="833120" y="619761"/>
            <a:ext cx="1062736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endParaRPr lang="en-US" sz="2400" dirty="0"/>
          </a:p>
          <a:p>
            <a:endParaRPr lang="de-DE" sz="2400" dirty="0"/>
          </a:p>
          <a:p>
            <a:pPr>
              <a:spcBef>
                <a:spcPts val="1200"/>
              </a:spcBef>
            </a:pPr>
            <a:endParaRPr lang="de-DE" sz="2400" b="1" dirty="0">
              <a:solidFill>
                <a:srgbClr val="C00000"/>
              </a:solidFill>
            </a:endParaRPr>
          </a:p>
          <a:p>
            <a:pPr>
              <a:spcBef>
                <a:spcPts val="1200"/>
              </a:spcBef>
            </a:pPr>
            <a:endParaRPr lang="de-DE" sz="2400" dirty="0"/>
          </a:p>
        </p:txBody>
      </p:sp>
      <p:sp>
        <p:nvSpPr>
          <p:cNvPr id="2" name="Gleichschenkliges Dreieck 1">
            <a:extLst>
              <a:ext uri="{FF2B5EF4-FFF2-40B4-BE49-F238E27FC236}">
                <a16:creationId xmlns:a16="http://schemas.microsoft.com/office/drawing/2014/main" id="{3E15F5CB-0219-4A3B-BE52-035B0466BCA1}"/>
              </a:ext>
            </a:extLst>
          </p:cNvPr>
          <p:cNvSpPr/>
          <p:nvPr/>
        </p:nvSpPr>
        <p:spPr>
          <a:xfrm>
            <a:off x="393700" y="330201"/>
            <a:ext cx="11557000" cy="5600700"/>
          </a:xfrm>
          <a:prstGeom prst="triangle">
            <a:avLst>
              <a:gd name="adj" fmla="val 4928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2400" b="1" dirty="0">
                <a:solidFill>
                  <a:schemeClr val="bg1"/>
                </a:solidFill>
              </a:rPr>
              <a:t>Women</a:t>
            </a:r>
            <a:r>
              <a:rPr lang="de-DE" sz="2400" b="1" dirty="0">
                <a:solidFill>
                  <a:schemeClr val="bg1"/>
                </a:solidFill>
              </a:rPr>
              <a:t>: </a:t>
            </a:r>
          </a:p>
          <a:p>
            <a:pPr algn="ctr">
              <a:spcBef>
                <a:spcPts val="1200"/>
              </a:spcBef>
            </a:pPr>
            <a:r>
              <a:rPr lang="en-GB" sz="2400" dirty="0"/>
              <a:t>bride price paid in a large number of cattle. </a:t>
            </a:r>
          </a:p>
          <a:p>
            <a:pPr algn="ctr">
              <a:spcBef>
                <a:spcPts val="1200"/>
              </a:spcBef>
            </a:pPr>
            <a:r>
              <a:rPr lang="en-GB" sz="2400" dirty="0"/>
              <a:t>No official decision-making powers, but immense influence, also on war and peace. Women are peace makers by heart, women are main victims in the event of conflicts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1AA2891-7528-4619-81CC-E67A7D9D8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419600" cy="365125"/>
          </a:xfrm>
        </p:spPr>
        <p:txBody>
          <a:bodyPr/>
          <a:lstStyle/>
          <a:p>
            <a:r>
              <a:rPr lang="en-US"/>
              <a:t>Fahrenhorst: Pastoralists under Threat - Lecture Series TU Berlin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6F98885-AA86-45A5-B82C-AF86A442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4016205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aute 18">
            <a:extLst>
              <a:ext uri="{FF2B5EF4-FFF2-40B4-BE49-F238E27FC236}">
                <a16:creationId xmlns:a16="http://schemas.microsoft.com/office/drawing/2014/main" id="{5864615E-ACED-4D34-9F79-B192AE59F570}"/>
              </a:ext>
            </a:extLst>
          </p:cNvPr>
          <p:cNvSpPr/>
          <p:nvPr/>
        </p:nvSpPr>
        <p:spPr>
          <a:xfrm>
            <a:off x="1277937" y="3438441"/>
            <a:ext cx="6245225" cy="1193800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800" indent="-514800" algn="ctr">
              <a:lnSpc>
                <a:spcPct val="110000"/>
              </a:lnSpc>
              <a:spcBef>
                <a:spcPts val="1200"/>
              </a:spcBef>
            </a:pPr>
            <a:r>
              <a:rPr lang="de-DE" sz="2400" dirty="0" err="1">
                <a:solidFill>
                  <a:srgbClr val="C00000"/>
                </a:solidFill>
              </a:rPr>
              <a:t>Deforestation</a:t>
            </a:r>
            <a:r>
              <a:rPr lang="de-DE" sz="2400" b="1" dirty="0">
                <a:solidFill>
                  <a:srgbClr val="C00000"/>
                </a:solidFill>
              </a:rPr>
              <a:t> </a:t>
            </a:r>
            <a:r>
              <a:rPr lang="de-DE" sz="2400" dirty="0">
                <a:solidFill>
                  <a:srgbClr val="C00000"/>
                </a:solidFill>
              </a:rPr>
              <a:t>(</a:t>
            </a:r>
            <a:r>
              <a:rPr lang="de-DE" sz="2400" dirty="0" err="1">
                <a:solidFill>
                  <a:srgbClr val="C00000"/>
                </a:solidFill>
              </a:rPr>
              <a:t>charcoal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burning</a:t>
            </a:r>
            <a:r>
              <a:rPr lang="de-DE" sz="24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29D1481-1761-44B2-BAA9-CCF4E5FCCA0E}"/>
              </a:ext>
            </a:extLst>
          </p:cNvPr>
          <p:cNvSpPr/>
          <p:nvPr/>
        </p:nvSpPr>
        <p:spPr>
          <a:xfrm>
            <a:off x="4400550" y="755650"/>
            <a:ext cx="7118350" cy="142875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lnSpc>
                <a:spcPct val="110000"/>
              </a:lnSpc>
              <a:spcBef>
                <a:spcPts val="1200"/>
              </a:spcBef>
            </a:pPr>
            <a:r>
              <a:rPr lang="en-GB" sz="2400" dirty="0"/>
              <a:t>Climate change: dry periods extend, drought periods more often, rainfalls less regular. </a:t>
            </a:r>
            <a:endParaRPr lang="de-DE" sz="24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1115428-DA41-4062-98A8-C3123BE8D601}"/>
              </a:ext>
            </a:extLst>
          </p:cNvPr>
          <p:cNvSpPr/>
          <p:nvPr/>
        </p:nvSpPr>
        <p:spPr>
          <a:xfrm>
            <a:off x="838200" y="2184400"/>
            <a:ext cx="2946400" cy="1193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err="1">
                <a:solidFill>
                  <a:schemeClr val="bg1"/>
                </a:solidFill>
              </a:rPr>
              <a:t>Challenges</a:t>
            </a:r>
            <a:r>
              <a:rPr lang="de-DE" sz="2400" b="1" dirty="0">
                <a:solidFill>
                  <a:schemeClr val="bg1"/>
                </a:solidFill>
              </a:rPr>
              <a:t> / </a:t>
            </a:r>
            <a:r>
              <a:rPr lang="de-DE" sz="2400" b="1" dirty="0" err="1">
                <a:solidFill>
                  <a:schemeClr val="bg1"/>
                </a:solidFill>
              </a:rPr>
              <a:t>decline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D8D4477-E89D-44D7-9D2D-CFDADFD04A24}"/>
              </a:ext>
            </a:extLst>
          </p:cNvPr>
          <p:cNvSpPr/>
          <p:nvPr/>
        </p:nvSpPr>
        <p:spPr>
          <a:xfrm>
            <a:off x="1311275" y="831850"/>
            <a:ext cx="4286250" cy="1193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000" lvl="1" algn="ctr">
              <a:spcBef>
                <a:spcPts val="1200"/>
              </a:spcBef>
            </a:pPr>
            <a:r>
              <a:rPr lang="de-DE" sz="2400" dirty="0"/>
              <a:t>Land </a:t>
            </a:r>
            <a:r>
              <a:rPr lang="de-DE" sz="2400" dirty="0" err="1"/>
              <a:t>grapping</a:t>
            </a:r>
            <a:r>
              <a:rPr lang="de-DE" sz="2400" dirty="0"/>
              <a:t>    </a:t>
            </a:r>
            <a:r>
              <a:rPr lang="de-DE" sz="3600" dirty="0"/>
              <a:t>&amp;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1B370F6-3ED7-44BD-8D2F-724ABF7EAE19}"/>
              </a:ext>
            </a:extLst>
          </p:cNvPr>
          <p:cNvSpPr/>
          <p:nvPr/>
        </p:nvSpPr>
        <p:spPr>
          <a:xfrm>
            <a:off x="9893300" y="3911600"/>
            <a:ext cx="1803400" cy="66675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800" indent="-514800" algn="ctr">
              <a:lnSpc>
                <a:spcPct val="110000"/>
              </a:lnSpc>
              <a:spcBef>
                <a:spcPts val="1200"/>
              </a:spcBef>
            </a:pPr>
            <a:r>
              <a:rPr lang="de-DE" sz="2400" dirty="0" err="1"/>
              <a:t>Soil</a:t>
            </a:r>
            <a:r>
              <a:rPr lang="de-DE" sz="2400" dirty="0"/>
              <a:t> </a:t>
            </a:r>
            <a:r>
              <a:rPr lang="de-DE" sz="2400" dirty="0" err="1"/>
              <a:t>erosion</a:t>
            </a:r>
            <a:endParaRPr lang="de-DE" sz="2400" dirty="0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8D690E13-4A66-4398-B0B8-645E8BEC9D7F}"/>
              </a:ext>
            </a:extLst>
          </p:cNvPr>
          <p:cNvSpPr/>
          <p:nvPr/>
        </p:nvSpPr>
        <p:spPr>
          <a:xfrm>
            <a:off x="9245600" y="3092450"/>
            <a:ext cx="2108200" cy="66675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800" indent="-514800" algn="ctr">
              <a:lnSpc>
                <a:spcPct val="110000"/>
              </a:lnSpc>
              <a:spcBef>
                <a:spcPts val="1200"/>
              </a:spcBef>
            </a:pPr>
            <a:r>
              <a:rPr lang="de-DE" sz="2400" dirty="0" err="1"/>
              <a:t>Overgrazing</a:t>
            </a:r>
            <a:endParaRPr lang="de-DE" sz="2400" dirty="0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005EC8CF-A3AB-41F5-865A-8241592284ED}"/>
              </a:ext>
            </a:extLst>
          </p:cNvPr>
          <p:cNvSpPr/>
          <p:nvPr/>
        </p:nvSpPr>
        <p:spPr>
          <a:xfrm>
            <a:off x="9156700" y="2079625"/>
            <a:ext cx="2540000" cy="841375"/>
          </a:xfrm>
          <a:prstGeom prst="roundRect">
            <a:avLst>
              <a:gd name="adj" fmla="val 19859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000" lvl="1" algn="ctr">
              <a:spcBef>
                <a:spcPts val="1200"/>
              </a:spcBef>
            </a:pPr>
            <a:r>
              <a:rPr lang="de-DE" sz="2400" dirty="0"/>
              <a:t>Lack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water</a:t>
            </a:r>
            <a:r>
              <a:rPr lang="de-DE" sz="2400" dirty="0"/>
              <a:t>/ lack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pasture</a:t>
            </a:r>
            <a:endParaRPr lang="de-DE" sz="2400" dirty="0"/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06E40B26-0D55-420D-8516-162917FF70F3}"/>
              </a:ext>
            </a:extLst>
          </p:cNvPr>
          <p:cNvSpPr/>
          <p:nvPr/>
        </p:nvSpPr>
        <p:spPr>
          <a:xfrm>
            <a:off x="6997566" y="4749800"/>
            <a:ext cx="4699134" cy="10287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800" indent="-514800" algn="ctr">
              <a:lnSpc>
                <a:spcPct val="110000"/>
              </a:lnSpc>
              <a:spcBef>
                <a:spcPts val="1200"/>
              </a:spcBef>
            </a:pPr>
            <a:r>
              <a:rPr lang="de-DE" sz="2400" dirty="0" err="1"/>
              <a:t>Spreading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foreign</a:t>
            </a:r>
            <a:r>
              <a:rPr lang="de-DE" sz="2400" dirty="0"/>
              <a:t> </a:t>
            </a:r>
            <a:r>
              <a:rPr lang="de-DE" sz="2400" dirty="0" err="1"/>
              <a:t>species</a:t>
            </a:r>
            <a:r>
              <a:rPr lang="de-DE" sz="2400" dirty="0"/>
              <a:t> (plants, like </a:t>
            </a:r>
            <a:r>
              <a:rPr lang="de-DE" sz="2400" dirty="0" err="1"/>
              <a:t>prosopis</a:t>
            </a:r>
            <a:r>
              <a:rPr lang="de-DE" sz="2400" dirty="0"/>
              <a:t> </a:t>
            </a:r>
            <a:r>
              <a:rPr lang="de-DE" sz="2400" dirty="0" err="1"/>
              <a:t>chilensis</a:t>
            </a:r>
            <a:r>
              <a:rPr lang="de-DE" sz="2400" dirty="0"/>
              <a:t>)</a:t>
            </a:r>
          </a:p>
        </p:txBody>
      </p:sp>
      <p:sp>
        <p:nvSpPr>
          <p:cNvPr id="18" name="Raute 17">
            <a:extLst>
              <a:ext uri="{FF2B5EF4-FFF2-40B4-BE49-F238E27FC236}">
                <a16:creationId xmlns:a16="http://schemas.microsoft.com/office/drawing/2014/main" id="{1E3FCE6B-F102-411F-B27D-F3748DEF6B5E}"/>
              </a:ext>
            </a:extLst>
          </p:cNvPr>
          <p:cNvSpPr/>
          <p:nvPr/>
        </p:nvSpPr>
        <p:spPr>
          <a:xfrm>
            <a:off x="6746874" y="2901950"/>
            <a:ext cx="2466975" cy="1428750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rgbClr val="C00000"/>
                </a:solidFill>
              </a:rPr>
              <a:t>poverty</a:t>
            </a:r>
            <a:endParaRPr lang="de-DE" sz="2400" dirty="0">
              <a:solidFill>
                <a:srgbClr val="C00000"/>
              </a:solidFill>
            </a:endParaRPr>
          </a:p>
        </p:txBody>
      </p:sp>
      <p:sp>
        <p:nvSpPr>
          <p:cNvPr id="20" name="Raute 19">
            <a:extLst>
              <a:ext uri="{FF2B5EF4-FFF2-40B4-BE49-F238E27FC236}">
                <a16:creationId xmlns:a16="http://schemas.microsoft.com/office/drawing/2014/main" id="{C514BAC0-5D8F-4F17-AA8E-13415D3E7542}"/>
              </a:ext>
            </a:extLst>
          </p:cNvPr>
          <p:cNvSpPr/>
          <p:nvPr/>
        </p:nvSpPr>
        <p:spPr>
          <a:xfrm>
            <a:off x="3562352" y="2076450"/>
            <a:ext cx="4673600" cy="1168400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000" lvl="1" algn="ctr">
              <a:spcBef>
                <a:spcPts val="1200"/>
              </a:spcBef>
            </a:pPr>
            <a:r>
              <a:rPr lang="de-DE" sz="2400" dirty="0" err="1">
                <a:solidFill>
                  <a:srgbClr val="C00000"/>
                </a:solidFill>
              </a:rPr>
              <a:t>Number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of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cows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reducing</a:t>
            </a:r>
            <a:endParaRPr lang="de-DE" sz="2400" dirty="0">
              <a:solidFill>
                <a:srgbClr val="C00000"/>
              </a:solidFill>
            </a:endParaRPr>
          </a:p>
        </p:txBody>
      </p:sp>
      <p:sp>
        <p:nvSpPr>
          <p:cNvPr id="21" name="Raute 20">
            <a:extLst>
              <a:ext uri="{FF2B5EF4-FFF2-40B4-BE49-F238E27FC236}">
                <a16:creationId xmlns:a16="http://schemas.microsoft.com/office/drawing/2014/main" id="{3BD7FE38-D36D-4838-ACE7-0DD8C3B90291}"/>
              </a:ext>
            </a:extLst>
          </p:cNvPr>
          <p:cNvSpPr/>
          <p:nvPr/>
        </p:nvSpPr>
        <p:spPr>
          <a:xfrm>
            <a:off x="396879" y="4578350"/>
            <a:ext cx="6245224" cy="1130300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000" lvl="1" algn="ctr">
              <a:spcBef>
                <a:spcPts val="1200"/>
              </a:spcBef>
            </a:pPr>
            <a:r>
              <a:rPr lang="de-DE" sz="2400" dirty="0">
                <a:solidFill>
                  <a:srgbClr val="C00000"/>
                </a:solidFill>
              </a:rPr>
              <a:t>Low </a:t>
            </a:r>
            <a:r>
              <a:rPr lang="de-DE" sz="2400" dirty="0" err="1">
                <a:solidFill>
                  <a:srgbClr val="C00000"/>
                </a:solidFill>
              </a:rPr>
              <a:t>production</a:t>
            </a:r>
            <a:r>
              <a:rPr lang="de-DE" sz="2400" dirty="0">
                <a:solidFill>
                  <a:srgbClr val="C00000"/>
                </a:solidFill>
              </a:rPr>
              <a:t> (1 </a:t>
            </a:r>
            <a:r>
              <a:rPr lang="de-DE" sz="2400" dirty="0" err="1">
                <a:solidFill>
                  <a:srgbClr val="C00000"/>
                </a:solidFill>
              </a:rPr>
              <a:t>liter</a:t>
            </a:r>
            <a:r>
              <a:rPr lang="de-DE" sz="2400" dirty="0">
                <a:solidFill>
                  <a:srgbClr val="C00000"/>
                </a:solidFill>
              </a:rPr>
              <a:t> milk /</a:t>
            </a:r>
            <a:r>
              <a:rPr lang="de-DE" sz="2400" dirty="0" err="1">
                <a:solidFill>
                  <a:srgbClr val="C00000"/>
                </a:solidFill>
              </a:rPr>
              <a:t>cow</a:t>
            </a:r>
            <a:r>
              <a:rPr lang="de-DE" sz="2400" dirty="0">
                <a:solidFill>
                  <a:srgbClr val="C00000"/>
                </a:solidFill>
              </a:rPr>
              <a:t>/ </a:t>
            </a:r>
            <a:r>
              <a:rPr lang="de-DE" sz="2400" dirty="0" err="1">
                <a:solidFill>
                  <a:srgbClr val="C00000"/>
                </a:solidFill>
              </a:rPr>
              <a:t>day</a:t>
            </a:r>
            <a:r>
              <a:rPr lang="de-DE" sz="24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4" name="Titel 23">
            <a:extLst>
              <a:ext uri="{FF2B5EF4-FFF2-40B4-BE49-F238E27FC236}">
                <a16:creationId xmlns:a16="http://schemas.microsoft.com/office/drawing/2014/main" id="{E200FE49-88C1-4054-AC90-DEBE59C2A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0250"/>
          </a:xfrm>
        </p:spPr>
        <p:txBody>
          <a:bodyPr>
            <a:normAutofit/>
          </a:bodyPr>
          <a:lstStyle/>
          <a:p>
            <a:r>
              <a:rPr lang="de-DE" sz="3200" b="1" dirty="0">
                <a:solidFill>
                  <a:srgbClr val="C00000"/>
                </a:solidFill>
                <a:latin typeface="+mn-lt"/>
              </a:rPr>
              <a:t>5. </a:t>
            </a:r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Challenges</a:t>
            </a:r>
            <a:r>
              <a:rPr lang="de-DE" sz="3200" b="1" dirty="0">
                <a:solidFill>
                  <a:srgbClr val="C00000"/>
                </a:solidFill>
                <a:latin typeface="+mn-lt"/>
              </a:rPr>
              <a:t> &amp; </a:t>
            </a:r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Threats</a:t>
            </a:r>
            <a:endParaRPr lang="de-DE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3" name="Datumsplatzhalter 22">
            <a:extLst>
              <a:ext uri="{FF2B5EF4-FFF2-40B4-BE49-F238E27FC236}">
                <a16:creationId xmlns:a16="http://schemas.microsoft.com/office/drawing/2014/main" id="{FDC29BDA-3F50-4BE8-B5A0-A4FE7EE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FAA4C0F9-A11D-4F0C-A923-7E7EB88B5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394200" cy="342900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sp>
        <p:nvSpPr>
          <p:cNvPr id="26" name="Raute 25">
            <a:extLst>
              <a:ext uri="{FF2B5EF4-FFF2-40B4-BE49-F238E27FC236}">
                <a16:creationId xmlns:a16="http://schemas.microsoft.com/office/drawing/2014/main" id="{D51209C1-FE92-43B9-ADE4-32D706FB8616}"/>
              </a:ext>
            </a:extLst>
          </p:cNvPr>
          <p:cNvSpPr/>
          <p:nvPr/>
        </p:nvSpPr>
        <p:spPr>
          <a:xfrm>
            <a:off x="3702052" y="5416718"/>
            <a:ext cx="4394200" cy="991574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C00000"/>
                </a:solidFill>
              </a:rPr>
              <a:t>Loss </a:t>
            </a:r>
            <a:r>
              <a:rPr lang="de-DE" sz="2400" dirty="0" err="1">
                <a:solidFill>
                  <a:srgbClr val="C00000"/>
                </a:solidFill>
              </a:rPr>
              <a:t>of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Biodiversity</a:t>
            </a:r>
            <a:endParaRPr lang="de-DE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45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CC0A3D-3A6C-4B8A-8A56-73132BE06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>
                <a:latin typeface="+mn-lt"/>
              </a:rPr>
              <a:t>prosopis</a:t>
            </a:r>
            <a:endParaRPr lang="de-DE" sz="3200" dirty="0">
              <a:latin typeface="+mn-lt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3691982-9C32-4C47-AC1A-01B2A714E956}"/>
              </a:ext>
            </a:extLst>
          </p:cNvPr>
          <p:cNvSpPr/>
          <p:nvPr/>
        </p:nvSpPr>
        <p:spPr>
          <a:xfrm>
            <a:off x="577516" y="5900658"/>
            <a:ext cx="109642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hlinkClick r:id="rId2"/>
              </a:rPr>
              <a:t>https://www.google.com/</a:t>
            </a:r>
            <a:r>
              <a:rPr lang="de-DE" sz="1000" dirty="0" err="1">
                <a:hlinkClick r:id="rId2"/>
              </a:rPr>
              <a:t>search?biw</a:t>
            </a:r>
            <a:r>
              <a:rPr lang="de-DE" sz="1000" dirty="0">
                <a:hlinkClick r:id="rId2"/>
              </a:rPr>
              <a:t>=1280&amp;bih=580&amp;tbm=</a:t>
            </a:r>
            <a:r>
              <a:rPr lang="de-DE" sz="1000" dirty="0" err="1">
                <a:hlinkClick r:id="rId2"/>
              </a:rPr>
              <a:t>isch&amp;sa</a:t>
            </a:r>
            <a:r>
              <a:rPr lang="de-DE" sz="1000" dirty="0">
                <a:hlinkClick r:id="rId2"/>
              </a:rPr>
              <a:t>=1&amp;ei=n7neXNDtL4HYadGtoLgP&amp;q=</a:t>
            </a:r>
            <a:r>
              <a:rPr lang="de-DE" sz="1000" dirty="0" err="1">
                <a:hlinkClick r:id="rId2"/>
              </a:rPr>
              <a:t>prosopis+chilensis+foto+thorns&amp;oq</a:t>
            </a:r>
            <a:r>
              <a:rPr lang="de-DE" sz="1000" dirty="0">
                <a:hlinkClick r:id="rId2"/>
              </a:rPr>
              <a:t>=</a:t>
            </a:r>
            <a:r>
              <a:rPr lang="de-DE" sz="1000" dirty="0" err="1">
                <a:hlinkClick r:id="rId2"/>
              </a:rPr>
              <a:t>prosopis+chilensis+foto+thorns&amp;gs_l</a:t>
            </a:r>
            <a:r>
              <a:rPr lang="de-DE" sz="1000" dirty="0">
                <a:hlinkClick r:id="rId2"/>
              </a:rPr>
              <a:t>=img.3...39418.43833..44494...3.0..0.123.1031.3j7......0....1..gws-wiz-img.ig-oETz74hE#imgrc=GOv4_PGdJmQ27M:</a:t>
            </a:r>
            <a:r>
              <a:rPr lang="de-DE" sz="1000" dirty="0"/>
              <a:t> </a:t>
            </a:r>
            <a:r>
              <a:rPr lang="de-DE" sz="1000" b="1" dirty="0"/>
              <a:t>Elizabeth </a:t>
            </a:r>
            <a:r>
              <a:rPr lang="de-DE" sz="1000" b="1" dirty="0" err="1"/>
              <a:t>Abrahamsen</a:t>
            </a:r>
            <a:r>
              <a:rPr lang="de-DE" sz="1000" b="1" dirty="0"/>
              <a:t>, </a:t>
            </a:r>
            <a:r>
              <a:rPr lang="en-US" sz="1000" dirty="0"/>
              <a:t>Read all about how useful the widely considered pesky Mesquite Trees can be. (flickr.com/</a:t>
            </a:r>
            <a:r>
              <a:rPr lang="en-US" sz="1000" dirty="0" err="1"/>
              <a:t>treegrow</a:t>
            </a:r>
            <a:r>
              <a:rPr lang="en-US" sz="1000" dirty="0"/>
              <a:t>), </a:t>
            </a:r>
            <a:r>
              <a:rPr lang="de-DE" sz="1000" dirty="0">
                <a:hlinkClick r:id="rId3"/>
              </a:rPr>
              <a:t>https://www.wideopencountry.com/mesquite-trees-the-most-important-trash-trees-in-texas/</a:t>
            </a:r>
            <a:endParaRPr lang="de-DE" sz="10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77D74E-3920-4449-B931-D56B0A063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406900" cy="36512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AC7784-6B02-4882-B199-8171BBCFB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pic>
        <p:nvPicPr>
          <p:cNvPr id="7170" name="Picture 2" descr="https://cdn0.wideopencountry.com/wp-content/uploads/2017/11/honey-mesquiteF1-793x526.jpg">
            <a:extLst>
              <a:ext uri="{FF2B5EF4-FFF2-40B4-BE49-F238E27FC236}">
                <a16:creationId xmlns:a16="http://schemas.microsoft.com/office/drawing/2014/main" id="{A1FA7833-26F8-4187-9FF7-3BEFCD9C50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448" y="136525"/>
            <a:ext cx="9231669" cy="567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876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ublic\Pictures\Eigene Bilder\IGAD_KfW\BRIGITTES PHOTOS\Afar\P1080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88900"/>
            <a:ext cx="9779000" cy="6403975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7AE549-A703-4E8A-88ED-D616183D0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Land </a:t>
            </a:r>
            <a:br>
              <a:rPr lang="de-DE" sz="3200" dirty="0">
                <a:latin typeface="+mn-lt"/>
              </a:rPr>
            </a:br>
            <a:r>
              <a:rPr lang="de-DE" sz="3200" dirty="0" err="1">
                <a:latin typeface="+mn-lt"/>
              </a:rPr>
              <a:t>grapping</a:t>
            </a:r>
            <a:endParaRPr lang="de-DE" sz="3200" dirty="0">
              <a:latin typeface="+mn-lt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BD6BBB7-D972-44D3-81F8-01AC35E5B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2" cy="412750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344E60-5DE7-4C81-BCCD-8F708712F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78106B-EED4-4124-8402-DA48C689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Land </a:t>
            </a:r>
            <a:br>
              <a:rPr lang="de-DE" sz="3200" dirty="0">
                <a:latin typeface="+mn-lt"/>
              </a:rPr>
            </a:br>
            <a:r>
              <a:rPr lang="de-DE" sz="3200" dirty="0" err="1">
                <a:latin typeface="+mn-lt"/>
              </a:rPr>
              <a:t>grapping</a:t>
            </a:r>
            <a:endParaRPr lang="de-DE" sz="3200" dirty="0">
              <a:latin typeface="+mn-lt"/>
            </a:endParaRPr>
          </a:p>
        </p:txBody>
      </p:sp>
      <p:pic>
        <p:nvPicPr>
          <p:cNvPr id="4" name="Picture 2" descr="C:\Users\Public\Pictures\Eigene Bilder\Eigene Bilder\Karamoja\Karamoja12.JPG">
            <a:extLst>
              <a:ext uri="{FF2B5EF4-FFF2-40B4-BE49-F238E27FC236}">
                <a16:creationId xmlns:a16="http://schemas.microsoft.com/office/drawing/2014/main" id="{B59CD0B8-067E-40E9-8102-CCA59DA72E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5700" y="129192"/>
            <a:ext cx="9588500" cy="6599616"/>
          </a:xfrm>
          <a:prstGeom prst="rect">
            <a:avLst/>
          </a:prstGeom>
          <a:noFill/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DE8523D-7008-4E7A-ADB8-C9928121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Fahrenhorst: Pastoralists under Threat - Lecture Series TU Berlin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BA0685-D992-4F38-859B-783B8CD2E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1107384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ublic\Pictures\Eigene Bilder\Eigene Bilder\SUNARPA\SUNARPA Sudan\sudan_2012\P1030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0"/>
            <a:ext cx="9144000" cy="635635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4A829B-F635-4516-BCA5-3C52CE2F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Land </a:t>
            </a:r>
            <a:br>
              <a:rPr lang="de-DE" sz="3200" dirty="0">
                <a:latin typeface="+mn-lt"/>
              </a:rPr>
            </a:br>
            <a:r>
              <a:rPr lang="de-DE" sz="3200" dirty="0" err="1">
                <a:latin typeface="+mn-lt"/>
              </a:rPr>
              <a:t>grapping</a:t>
            </a:r>
            <a:endParaRPr lang="de-DE" sz="3200" dirty="0">
              <a:latin typeface="+mn-lt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F61F3C-AAFB-4300-A11B-E7510B2EF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229100" cy="36512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45E8D6-9EE7-4858-825D-4FBBEC91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68FFB5-4104-48D0-89C0-6D6FFAE40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Blocking </a:t>
            </a:r>
            <a:r>
              <a:rPr lang="de-DE" sz="3200" dirty="0" err="1">
                <a:latin typeface="+mn-lt"/>
              </a:rPr>
              <a:t>access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to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water</a:t>
            </a:r>
            <a:endParaRPr lang="de-DE" sz="3200" dirty="0">
              <a:latin typeface="+mn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45EE2C6-0828-4367-A3A7-ED6017A7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25000"/>
          <a:stretch/>
        </p:blipFill>
        <p:spPr bwMode="auto">
          <a:xfrm>
            <a:off x="0" y="1313710"/>
            <a:ext cx="12103099" cy="4955014"/>
          </a:xfrm>
          <a:prstGeom prst="rect">
            <a:avLst/>
          </a:prstGeom>
          <a:noFill/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F76DA93-AB65-46F7-B595-1CCE69E30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318000" cy="36512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C073435-0C85-40D9-8DC6-753D475C1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181446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ublic\Pictures\Eigene Bilder\IGAD_KfW\Photos\Ian KfW 1\Photo 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3265" y="-552533"/>
            <a:ext cx="4912070" cy="7410533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5F3902-8BA2-4110-B64D-7B270DC2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>
                <a:latin typeface="+mn-lt"/>
              </a:rPr>
              <a:t>Water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shortage</a:t>
            </a:r>
            <a:endParaRPr lang="de-DE" sz="3200" dirty="0">
              <a:latin typeface="+mn-lt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D01EEC-78FD-466C-9F42-F458E4C98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00300" y="6400800"/>
            <a:ext cx="4572000" cy="365125"/>
          </a:xfrm>
        </p:spPr>
        <p:txBody>
          <a:bodyPr/>
          <a:lstStyle/>
          <a:p>
            <a:r>
              <a:rPr lang="en-US"/>
              <a:t>Fahrenhorst: Pastoralists under Threat - Lecture Series TU Berlin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679EB3-6DCB-4501-BFD5-A6BE056C6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F328217-930F-4F0F-A211-94BDB79BFD5D}"/>
              </a:ext>
            </a:extLst>
          </p:cNvPr>
          <p:cNvSpPr/>
          <p:nvPr/>
        </p:nvSpPr>
        <p:spPr>
          <a:xfrm>
            <a:off x="5430215" y="5631399"/>
            <a:ext cx="11578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/>
              <a:t>Photo</a:t>
            </a:r>
            <a:r>
              <a:rPr lang="de-DE" sz="1200" dirty="0"/>
              <a:t>: Ian Lane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3436" y="0"/>
            <a:ext cx="8563044" cy="649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AD8667-59C7-4536-9327-F1E683FCD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287253" cy="501650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AEBAF49-4943-48C8-9EE8-33D9A326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18A28E-49D3-4CCA-949B-47419B4EF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contents</a:t>
            </a:r>
            <a:endParaRPr lang="de-DE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94A84E-C791-4015-93D0-47308647C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pastoralism</a:t>
            </a:r>
            <a:r>
              <a:rPr lang="de-DE" dirty="0"/>
              <a:t>? </a:t>
            </a:r>
            <a:r>
              <a:rPr lang="de-DE" dirty="0" err="1"/>
              <a:t>Pastoralist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life</a:t>
            </a: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pastoralists</a:t>
            </a:r>
            <a:r>
              <a:rPr lang="de-DE" dirty="0"/>
              <a:t> </a:t>
            </a:r>
            <a:r>
              <a:rPr lang="de-DE" dirty="0" err="1"/>
              <a:t>living</a:t>
            </a:r>
            <a:r>
              <a:rPr lang="de-DE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err="1"/>
              <a:t>Pastoralists</a:t>
            </a:r>
            <a:r>
              <a:rPr lang="de-DE" dirty="0"/>
              <a:t> in </a:t>
            </a:r>
            <a:r>
              <a:rPr lang="de-DE" dirty="0" err="1"/>
              <a:t>Africa</a:t>
            </a: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organization</a:t>
            </a: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 err="1"/>
              <a:t>Challenges</a:t>
            </a:r>
            <a:r>
              <a:rPr lang="de-DE" dirty="0"/>
              <a:t> &amp; </a:t>
            </a:r>
            <a:r>
              <a:rPr lang="de-DE" dirty="0" err="1"/>
              <a:t>Threats</a:t>
            </a: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Impact</a:t>
            </a:r>
          </a:p>
          <a:p>
            <a:pPr marL="514350" indent="-514350">
              <a:buFont typeface="+mj-lt"/>
              <a:buAutoNum type="arabicPeriod"/>
            </a:pPr>
            <a:endParaRPr lang="de-DE" dirty="0"/>
          </a:p>
          <a:p>
            <a:pPr marL="514350" indent="-514350">
              <a:buFont typeface="+mj-lt"/>
              <a:buAutoNum type="arabicPeriod"/>
            </a:pPr>
            <a:endParaRPr lang="de-DE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693945-3E5C-4395-89AA-53E05EC56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49800" cy="36512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B3CE5C-F3EC-4089-9C81-471CBD13F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865640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Niger cattlein july 2010\tira 023.JPG">
            <a:extLst>
              <a:ext uri="{FF2B5EF4-FFF2-40B4-BE49-F238E27FC236}">
                <a16:creationId xmlns:a16="http://schemas.microsoft.com/office/drawing/2014/main" id="{21DF151C-3248-4038-B7E1-7F7235D1F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009" y="69148"/>
            <a:ext cx="9038122" cy="6393282"/>
          </a:xfrm>
          <a:prstGeom prst="rect">
            <a:avLst/>
          </a:prstGeom>
          <a:noFill/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D9E9C6C2-2ED5-418C-B2D7-458EE7C07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8754" y="5464559"/>
            <a:ext cx="2075046" cy="891791"/>
          </a:xfrm>
        </p:spPr>
        <p:txBody>
          <a:bodyPr>
            <a:normAutofit/>
          </a:bodyPr>
          <a:lstStyle/>
          <a:p>
            <a:r>
              <a:rPr lang="de-DE" sz="1200" dirty="0" err="1">
                <a:latin typeface="+mn-lt"/>
              </a:rPr>
              <a:t>Photo</a:t>
            </a:r>
            <a:r>
              <a:rPr lang="de-DE" sz="1200" dirty="0">
                <a:latin typeface="+mn-lt"/>
              </a:rPr>
              <a:t>: Ian Lane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68C2D7-BC97-4549-A622-73732F76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BD9297-3C8F-4476-82FB-629E9A67B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306503" cy="36512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1436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C27418FD-AC93-419C-9FBB-A28DC40434EB}"/>
              </a:ext>
            </a:extLst>
          </p:cNvPr>
          <p:cNvSpPr/>
          <p:nvPr/>
        </p:nvSpPr>
        <p:spPr>
          <a:xfrm>
            <a:off x="741680" y="1154926"/>
            <a:ext cx="10708640" cy="94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Bef>
                <a:spcPts val="1200"/>
              </a:spcBef>
              <a:buFont typeface="Wingdings" pitchFamily="2" charset="2"/>
              <a:buChar char=""/>
            </a:pPr>
            <a:r>
              <a:rPr lang="de-DE" sz="2400" b="1" dirty="0" err="1">
                <a:solidFill>
                  <a:srgbClr val="7030A0"/>
                </a:solidFill>
              </a:rPr>
              <a:t>migration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distance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increases</a:t>
            </a:r>
            <a:r>
              <a:rPr lang="de-DE" sz="2400" b="1">
                <a:solidFill>
                  <a:srgbClr val="7030A0"/>
                </a:solidFill>
              </a:rPr>
              <a:t> - period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of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migration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extends</a:t>
            </a:r>
            <a:endParaRPr lang="de-DE" sz="2400" b="1" dirty="0">
              <a:solidFill>
                <a:srgbClr val="7030A0"/>
              </a:solidFill>
            </a:endParaRPr>
          </a:p>
          <a:p>
            <a:pPr indent="-457200">
              <a:spcBef>
                <a:spcPts val="1200"/>
              </a:spcBef>
              <a:buFont typeface="Wingdings" pitchFamily="2" charset="2"/>
              <a:buChar char=""/>
            </a:pPr>
            <a:r>
              <a:rPr lang="de-DE" sz="2400" b="1" dirty="0" err="1">
                <a:solidFill>
                  <a:srgbClr val="7030A0"/>
                </a:solidFill>
              </a:rPr>
              <a:t>concentration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of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several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communities</a:t>
            </a:r>
            <a:r>
              <a:rPr lang="de-DE" sz="2400" b="1" dirty="0">
                <a:solidFill>
                  <a:srgbClr val="7030A0"/>
                </a:solidFill>
              </a:rPr>
              <a:t> on </a:t>
            </a:r>
            <a:r>
              <a:rPr lang="de-DE" sz="2400" b="1" dirty="0" err="1">
                <a:solidFill>
                  <a:srgbClr val="7030A0"/>
                </a:solidFill>
              </a:rPr>
              <a:t>selected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pastures</a:t>
            </a:r>
            <a:endParaRPr lang="de-DE" sz="2400" b="1" dirty="0">
              <a:solidFill>
                <a:srgbClr val="7030A0"/>
              </a:solidFill>
            </a:endParaRP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"/>
            </a:pPr>
            <a:r>
              <a:rPr lang="en-GB" sz="2400" b="1" dirty="0">
                <a:solidFill>
                  <a:srgbClr val="7030A0"/>
                </a:solidFill>
              </a:rPr>
              <a:t>economic differentiations – some still own large herds, some lost most cattle; pastoralist land registered as private property</a:t>
            </a:r>
          </a:p>
          <a:p>
            <a:pPr indent="-457200">
              <a:spcBef>
                <a:spcPts val="1200"/>
              </a:spcBef>
              <a:buFont typeface="Wingdings" pitchFamily="2" charset="2"/>
              <a:buChar char=""/>
            </a:pPr>
            <a:r>
              <a:rPr lang="en-GB" sz="2400" b="1" dirty="0">
                <a:solidFill>
                  <a:srgbClr val="7030A0"/>
                </a:solidFill>
              </a:rPr>
              <a:t>leadership weakening: </a:t>
            </a:r>
            <a:r>
              <a:rPr lang="en-US" sz="2400" b="1" dirty="0">
                <a:solidFill>
                  <a:srgbClr val="7030A0"/>
                </a:solidFill>
              </a:rPr>
              <a:t>Elders loose authority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"/>
            </a:pPr>
            <a:r>
              <a:rPr lang="en-GB" sz="2400" b="1" dirty="0">
                <a:solidFill>
                  <a:srgbClr val="7030A0"/>
                </a:solidFill>
              </a:rPr>
              <a:t>Individualization: fewer raids by entire community - more individual raiding; </a:t>
            </a:r>
            <a:r>
              <a:rPr lang="de-DE" sz="2400" b="1" dirty="0" err="1">
                <a:solidFill>
                  <a:srgbClr val="7030A0"/>
                </a:solidFill>
              </a:rPr>
              <a:t>commercialization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of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raids</a:t>
            </a:r>
            <a:r>
              <a:rPr lang="de-DE" sz="2400" b="1" dirty="0">
                <a:solidFill>
                  <a:srgbClr val="7030A0"/>
                </a:solidFill>
              </a:rPr>
              <a:t> - raid </a:t>
            </a:r>
            <a:r>
              <a:rPr lang="de-DE" sz="2400" b="1" dirty="0" err="1">
                <a:solidFill>
                  <a:srgbClr val="7030A0"/>
                </a:solidFill>
              </a:rPr>
              <a:t>economy</a:t>
            </a:r>
            <a:r>
              <a:rPr lang="en-GB" sz="2400" b="1" dirty="0">
                <a:solidFill>
                  <a:srgbClr val="7030A0"/>
                </a:solidFill>
              </a:rPr>
              <a:t> </a:t>
            </a:r>
          </a:p>
          <a:p>
            <a:pPr indent="-457200">
              <a:spcBef>
                <a:spcPts val="1200"/>
              </a:spcBef>
              <a:buFont typeface="Wingdings" pitchFamily="2" charset="2"/>
              <a:buChar char=""/>
            </a:pPr>
            <a:r>
              <a:rPr lang="en-GB" sz="2400" b="1" dirty="0">
                <a:solidFill>
                  <a:srgbClr val="7030A0"/>
                </a:solidFill>
              </a:rPr>
              <a:t>Conflicts farmers - pastoralists</a:t>
            </a:r>
          </a:p>
          <a:p>
            <a:pPr indent="-457200">
              <a:spcBef>
                <a:spcPts val="1200"/>
              </a:spcBef>
              <a:buFont typeface="Wingdings" pitchFamily="2" charset="2"/>
              <a:buChar char=""/>
            </a:pPr>
            <a:r>
              <a:rPr lang="de-DE" sz="2400" b="1" dirty="0" err="1">
                <a:solidFill>
                  <a:srgbClr val="7030A0"/>
                </a:solidFill>
              </a:rPr>
              <a:t>Social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marginalization</a:t>
            </a:r>
            <a:r>
              <a:rPr lang="de-DE" sz="2400" b="1" dirty="0">
                <a:solidFill>
                  <a:srgbClr val="7030A0"/>
                </a:solidFill>
              </a:rPr>
              <a:t>, </a:t>
            </a:r>
            <a:r>
              <a:rPr lang="de-DE" sz="2400" b="1" dirty="0" err="1">
                <a:solidFill>
                  <a:srgbClr val="7030A0"/>
                </a:solidFill>
              </a:rPr>
              <a:t>discrimination</a:t>
            </a:r>
            <a:r>
              <a:rPr lang="de-DE" sz="2400" b="1" dirty="0">
                <a:solidFill>
                  <a:srgbClr val="7030A0"/>
                </a:solidFill>
              </a:rPr>
              <a:t>, </a:t>
            </a:r>
            <a:r>
              <a:rPr lang="de-DE" sz="2400" b="1" dirty="0" err="1">
                <a:solidFill>
                  <a:srgbClr val="7030A0"/>
                </a:solidFill>
              </a:rPr>
              <a:t>criminalization</a:t>
            </a:r>
            <a:endParaRPr lang="de-DE" sz="2400" b="1" dirty="0">
              <a:solidFill>
                <a:srgbClr val="7030A0"/>
              </a:solidFill>
            </a:endParaRPr>
          </a:p>
          <a:p>
            <a:pPr>
              <a:spcBef>
                <a:spcPts val="1200"/>
              </a:spcBef>
              <a:buFont typeface="Wingdings" pitchFamily="2" charset="2"/>
              <a:buChar char=""/>
            </a:pPr>
            <a:endParaRPr lang="en-GB" sz="2200" dirty="0"/>
          </a:p>
          <a:p>
            <a:pPr>
              <a:spcBef>
                <a:spcPts val="1200"/>
              </a:spcBef>
              <a:buFont typeface="Wingdings" pitchFamily="2" charset="2"/>
              <a:buChar char=""/>
            </a:pPr>
            <a:endParaRPr lang="de-DE" sz="2200" dirty="0"/>
          </a:p>
          <a:p>
            <a:pPr>
              <a:spcBef>
                <a:spcPts val="1200"/>
              </a:spcBef>
              <a:buFont typeface="Wingdings" pitchFamily="2" charset="2"/>
              <a:buChar char=""/>
            </a:pPr>
            <a:endParaRPr lang="en-US" sz="2200" dirty="0"/>
          </a:p>
          <a:p>
            <a:pPr>
              <a:spcBef>
                <a:spcPts val="1200"/>
              </a:spcBef>
              <a:buFont typeface="Wingdings" pitchFamily="2" charset="2"/>
              <a:buChar char=""/>
            </a:pPr>
            <a:endParaRPr lang="en-US" sz="2200" dirty="0"/>
          </a:p>
          <a:p>
            <a:pPr>
              <a:spcBef>
                <a:spcPts val="1200"/>
              </a:spcBef>
              <a:buFont typeface="Wingdings" pitchFamily="2" charset="2"/>
              <a:buChar char=""/>
            </a:pPr>
            <a:endParaRPr lang="en-GB" sz="2400" dirty="0"/>
          </a:p>
          <a:p>
            <a:pPr>
              <a:spcBef>
                <a:spcPts val="1200"/>
              </a:spcBef>
              <a:buFont typeface="Wingdings" pitchFamily="2" charset="2"/>
              <a:buChar char=""/>
            </a:pPr>
            <a:endParaRPr lang="en-GB" sz="2400" dirty="0"/>
          </a:p>
          <a:p>
            <a:pPr>
              <a:spcBef>
                <a:spcPts val="1200"/>
              </a:spcBef>
              <a:buFont typeface="Wingdings" pitchFamily="2" charset="2"/>
              <a:buChar char=""/>
            </a:pPr>
            <a:endParaRPr lang="en-GB" sz="2400" dirty="0"/>
          </a:p>
          <a:p>
            <a:pPr>
              <a:spcBef>
                <a:spcPts val="1200"/>
              </a:spcBef>
              <a:buFont typeface="Wingdings" pitchFamily="2" charset="2"/>
              <a:buChar char=""/>
            </a:pPr>
            <a:endParaRPr lang="en-GB" sz="2400" dirty="0"/>
          </a:p>
          <a:p>
            <a:pPr>
              <a:spcBef>
                <a:spcPts val="1200"/>
              </a:spcBef>
              <a:buFont typeface="Wingdings" pitchFamily="2" charset="2"/>
              <a:buChar char=""/>
            </a:pPr>
            <a:endParaRPr lang="de-DE" sz="2400" b="1" dirty="0">
              <a:solidFill>
                <a:srgbClr val="660066"/>
              </a:solidFill>
            </a:endParaRPr>
          </a:p>
          <a:p>
            <a:pPr>
              <a:spcBef>
                <a:spcPts val="1200"/>
              </a:spcBef>
            </a:pPr>
            <a:endParaRPr lang="de-DE" sz="2400" b="1" dirty="0">
              <a:solidFill>
                <a:srgbClr val="660066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82AE70D-0442-4285-B812-3964014FC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7166"/>
          </a:xfrm>
        </p:spPr>
        <p:txBody>
          <a:bodyPr>
            <a:normAutofit/>
          </a:bodyPr>
          <a:lstStyle/>
          <a:p>
            <a:r>
              <a:rPr lang="de-DE" sz="3200" b="1" dirty="0">
                <a:solidFill>
                  <a:srgbClr val="C00000"/>
                </a:solidFill>
                <a:latin typeface="+mn-lt"/>
              </a:rPr>
              <a:t>6. Impact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E8E6D8D-343A-4DC8-8F84-BBDCB07A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18B8066-9B62-4290-9F8C-B6DAAD309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2" cy="36512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4987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2898" y="350186"/>
            <a:ext cx="9144000" cy="600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27FD8B-7268-4028-8102-66B8A2DCD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287253" cy="36512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86EA63-79BC-4F78-990D-93AB6114F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C591E65-67BA-4615-B50C-CD4D3D671FAE}"/>
              </a:ext>
            </a:extLst>
          </p:cNvPr>
          <p:cNvSpPr/>
          <p:nvPr/>
        </p:nvSpPr>
        <p:spPr>
          <a:xfrm>
            <a:off x="725102" y="5746902"/>
            <a:ext cx="14887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hlinkClick r:id="rId3"/>
              </a:rPr>
              <a:t>https://www.refworld.org/docid/49256ff12.html</a:t>
            </a:r>
            <a:endParaRPr lang="de-DE" sz="1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355D94BA-ED67-4144-AB89-C022BAB66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513" y="1"/>
            <a:ext cx="9181513" cy="6429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84FA94C-8AA1-4E6A-90E3-DA070AEBC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356" y="6356350"/>
            <a:ext cx="4284044" cy="36512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EAFE02-103F-48A3-8F58-6D41BC5C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3817667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85FC7D1D-EA4E-4636-907B-35AB47EC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159141"/>
            <a:ext cx="685800" cy="949543"/>
          </a:xfrm>
        </p:spPr>
        <p:txBody>
          <a:bodyPr>
            <a:normAutofit/>
          </a:bodyPr>
          <a:lstStyle/>
          <a:p>
            <a:r>
              <a:rPr lang="de-DE" sz="1200" dirty="0" err="1">
                <a:latin typeface="+mn-lt"/>
              </a:rPr>
              <a:t>Photo</a:t>
            </a:r>
            <a:r>
              <a:rPr lang="de-DE" sz="1200" dirty="0">
                <a:latin typeface="+mn-lt"/>
              </a:rPr>
              <a:t>: IGAD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E326C0-864D-4328-B69D-EEC50FEE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4BF383B-40D9-49C9-BBCF-ACCB2064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8E4119-951D-4A5E-97B8-E0DBADBC1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>
                <a:solidFill>
                  <a:srgbClr val="C00000"/>
                </a:solidFill>
                <a:latin typeface="+mn-lt"/>
              </a:rPr>
              <a:t>1. </a:t>
            </a:r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What</a:t>
            </a:r>
            <a:r>
              <a:rPr lang="de-DE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is</a:t>
            </a:r>
            <a:r>
              <a:rPr lang="de-DE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pastoralism</a:t>
            </a:r>
            <a:r>
              <a:rPr lang="de-DE" sz="3200" b="1" dirty="0">
                <a:solidFill>
                  <a:srgbClr val="C00000"/>
                </a:solidFill>
                <a:latin typeface="+mn-lt"/>
              </a:rPr>
              <a:t>? </a:t>
            </a:r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Pastoralist</a:t>
            </a:r>
            <a:r>
              <a:rPr lang="de-DE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way</a:t>
            </a:r>
            <a:r>
              <a:rPr lang="de-DE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of</a:t>
            </a:r>
            <a:r>
              <a:rPr lang="de-DE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life</a:t>
            </a:r>
            <a:endParaRPr lang="de-DE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263EDC-6DB4-4D36-BACF-A757B9507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People </a:t>
            </a:r>
            <a:r>
              <a:rPr lang="de-DE" dirty="0" err="1"/>
              <a:t>migrating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animals</a:t>
            </a:r>
            <a:r>
              <a:rPr lang="de-DE" dirty="0"/>
              <a:t> – </a:t>
            </a:r>
            <a:r>
              <a:rPr lang="de-DE" dirty="0" err="1"/>
              <a:t>cows</a:t>
            </a:r>
            <a:r>
              <a:rPr lang="de-DE" dirty="0"/>
              <a:t>/ </a:t>
            </a:r>
            <a:r>
              <a:rPr lang="de-DE" dirty="0" err="1"/>
              <a:t>cattle</a:t>
            </a:r>
            <a:r>
              <a:rPr lang="de-DE" dirty="0"/>
              <a:t>, </a:t>
            </a:r>
            <a:r>
              <a:rPr lang="de-DE" dirty="0" err="1"/>
              <a:t>camel</a:t>
            </a:r>
            <a:r>
              <a:rPr lang="de-DE" dirty="0"/>
              <a:t>, </a:t>
            </a:r>
            <a:r>
              <a:rPr lang="de-DE" dirty="0" err="1"/>
              <a:t>goats</a:t>
            </a:r>
            <a:r>
              <a:rPr lang="de-DE" dirty="0"/>
              <a:t>, </a:t>
            </a:r>
            <a:r>
              <a:rPr lang="de-DE" dirty="0" err="1"/>
              <a:t>lamas</a:t>
            </a:r>
            <a:r>
              <a:rPr lang="de-DE" dirty="0"/>
              <a:t>, </a:t>
            </a:r>
            <a:r>
              <a:rPr lang="de-DE" dirty="0" err="1"/>
              <a:t>yaks</a:t>
            </a:r>
            <a:r>
              <a:rPr lang="de-DE" dirty="0"/>
              <a:t> etc.</a:t>
            </a:r>
          </a:p>
          <a:p>
            <a:r>
              <a:rPr lang="de-DE" dirty="0"/>
              <a:t>200-400 mio. </a:t>
            </a:r>
            <a:r>
              <a:rPr lang="de-DE" dirty="0" err="1"/>
              <a:t>worldwide</a:t>
            </a:r>
            <a:endParaRPr lang="de-DE" dirty="0"/>
          </a:p>
          <a:p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natural</a:t>
            </a:r>
            <a:r>
              <a:rPr lang="de-DE" dirty="0"/>
              <a:t> </a:t>
            </a:r>
            <a:r>
              <a:rPr lang="de-DE" dirty="0" err="1"/>
              <a:t>grasslands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pasture</a:t>
            </a:r>
            <a:endParaRPr lang="de-DE" dirty="0"/>
          </a:p>
          <a:p>
            <a:r>
              <a:rPr lang="de-DE" dirty="0" err="1"/>
              <a:t>Ecologically</a:t>
            </a:r>
            <a:r>
              <a:rPr lang="de-DE" dirty="0"/>
              <a:t> </a:t>
            </a:r>
            <a:r>
              <a:rPr lang="de-DE" dirty="0" err="1"/>
              <a:t>adapted</a:t>
            </a:r>
            <a:r>
              <a:rPr lang="de-DE" dirty="0"/>
              <a:t> </a:t>
            </a:r>
            <a:r>
              <a:rPr lang="de-DE" dirty="0" err="1"/>
              <a:t>lifestyle</a:t>
            </a:r>
            <a:r>
              <a:rPr lang="de-DE" dirty="0"/>
              <a:t>, </a:t>
            </a:r>
            <a:r>
              <a:rPr lang="de-DE" dirty="0" err="1"/>
              <a:t>moving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climatic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de-DE" dirty="0"/>
          </a:p>
          <a:p>
            <a:r>
              <a:rPr lang="de-DE" dirty="0"/>
              <a:t>Base camp – </a:t>
            </a:r>
            <a:r>
              <a:rPr lang="de-DE" dirty="0" err="1"/>
              <a:t>animal</a:t>
            </a:r>
            <a:r>
              <a:rPr lang="de-DE" dirty="0"/>
              <a:t> </a:t>
            </a:r>
            <a:r>
              <a:rPr lang="de-DE" dirty="0" err="1"/>
              <a:t>breeding</a:t>
            </a:r>
            <a:r>
              <a:rPr lang="de-DE" dirty="0"/>
              <a:t>, milk </a:t>
            </a:r>
            <a:r>
              <a:rPr lang="de-DE" dirty="0" err="1"/>
              <a:t>production</a:t>
            </a:r>
            <a:r>
              <a:rPr lang="de-DE" dirty="0"/>
              <a:t> </a:t>
            </a:r>
          </a:p>
          <a:p>
            <a:r>
              <a:rPr lang="de-DE" dirty="0"/>
              <a:t>Land = </a:t>
            </a:r>
            <a:r>
              <a:rPr lang="de-DE" dirty="0" err="1"/>
              <a:t>common</a:t>
            </a:r>
            <a:r>
              <a:rPr lang="de-DE" dirty="0"/>
              <a:t> </a:t>
            </a:r>
            <a:r>
              <a:rPr lang="de-DE" dirty="0" err="1"/>
              <a:t>property</a:t>
            </a:r>
            <a:r>
              <a:rPr lang="de-DE" dirty="0"/>
              <a:t> (</a:t>
            </a:r>
            <a:r>
              <a:rPr lang="de-DE" dirty="0" err="1"/>
              <a:t>exclusive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rights</a:t>
            </a:r>
            <a:r>
              <a:rPr lang="de-DE" dirty="0"/>
              <a:t>). Animals = </a:t>
            </a:r>
            <a:r>
              <a:rPr lang="de-DE" dirty="0" err="1"/>
              <a:t>family</a:t>
            </a:r>
            <a:r>
              <a:rPr lang="de-DE" dirty="0"/>
              <a:t> </a:t>
            </a:r>
            <a:r>
              <a:rPr lang="de-DE" dirty="0" err="1"/>
              <a:t>property</a:t>
            </a:r>
            <a:endParaRPr lang="de-DE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4FA90E-2D81-4F09-87B0-9FB5E3F17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2" cy="36512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AB2EF44-6E45-470F-9F4D-D8E850807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1950384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7982D02-EBFB-4BED-B116-65A74E6ACDCB}"/>
              </a:ext>
            </a:extLst>
          </p:cNvPr>
          <p:cNvGrpSpPr/>
          <p:nvPr/>
        </p:nvGrpSpPr>
        <p:grpSpPr>
          <a:xfrm>
            <a:off x="617545" y="136525"/>
            <a:ext cx="10350598" cy="6438567"/>
            <a:chOff x="680533" y="238345"/>
            <a:chExt cx="10350598" cy="6438567"/>
          </a:xfrm>
        </p:grpSpPr>
        <p:sp>
          <p:nvSpPr>
            <p:cNvPr id="12" name="Halbbogen 11">
              <a:extLst>
                <a:ext uri="{FF2B5EF4-FFF2-40B4-BE49-F238E27FC236}">
                  <a16:creationId xmlns:a16="http://schemas.microsoft.com/office/drawing/2014/main" id="{02AA982F-7F18-4906-A2EC-8E360763F195}"/>
                </a:ext>
              </a:extLst>
            </p:cNvPr>
            <p:cNvSpPr/>
            <p:nvPr/>
          </p:nvSpPr>
          <p:spPr>
            <a:xfrm>
              <a:off x="2454658" y="238345"/>
              <a:ext cx="6454270" cy="5991254"/>
            </a:xfrm>
            <a:prstGeom prst="blockArc">
              <a:avLst>
                <a:gd name="adj1" fmla="val 1165629"/>
                <a:gd name="adj2" fmla="val 13621065"/>
                <a:gd name="adj3" fmla="val 3218"/>
              </a:avLst>
            </a:prstGeom>
            <a:solidFill>
              <a:srgbClr val="00206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 dirty="0"/>
            </a:p>
          </p:txBody>
        </p:sp>
        <p:sp>
          <p:nvSpPr>
            <p:cNvPr id="13" name="Halbbogen 12">
              <a:extLst>
                <a:ext uri="{FF2B5EF4-FFF2-40B4-BE49-F238E27FC236}">
                  <a16:creationId xmlns:a16="http://schemas.microsoft.com/office/drawing/2014/main" id="{7A7EB3D3-54D2-43A0-A3EF-FDB6ACCA215A}"/>
                </a:ext>
              </a:extLst>
            </p:cNvPr>
            <p:cNvSpPr/>
            <p:nvPr/>
          </p:nvSpPr>
          <p:spPr>
            <a:xfrm>
              <a:off x="4431333" y="871457"/>
              <a:ext cx="5157992" cy="5157992"/>
            </a:xfrm>
            <a:prstGeom prst="blockArc">
              <a:avLst>
                <a:gd name="adj1" fmla="val 2492390"/>
                <a:gd name="adj2" fmla="val 6588340"/>
                <a:gd name="adj3" fmla="val 3439"/>
              </a:avLst>
            </a:prstGeom>
            <a:solidFill>
              <a:srgbClr val="00206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Halbbogen 13">
              <a:extLst>
                <a:ext uri="{FF2B5EF4-FFF2-40B4-BE49-F238E27FC236}">
                  <a16:creationId xmlns:a16="http://schemas.microsoft.com/office/drawing/2014/main" id="{00258013-A12D-4A3E-BE1B-9BFC4C81346B}"/>
                </a:ext>
              </a:extLst>
            </p:cNvPr>
            <p:cNvSpPr/>
            <p:nvPr/>
          </p:nvSpPr>
          <p:spPr>
            <a:xfrm>
              <a:off x="4014071" y="1518920"/>
              <a:ext cx="5157992" cy="5157992"/>
            </a:xfrm>
            <a:prstGeom prst="blockArc">
              <a:avLst>
                <a:gd name="adj1" fmla="val 21340703"/>
                <a:gd name="adj2" fmla="val 1443612"/>
                <a:gd name="adj3" fmla="val 3439"/>
              </a:avLst>
            </a:prstGeom>
            <a:solidFill>
              <a:srgbClr val="00206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Halbbogen 14">
              <a:extLst>
                <a:ext uri="{FF2B5EF4-FFF2-40B4-BE49-F238E27FC236}">
                  <a16:creationId xmlns:a16="http://schemas.microsoft.com/office/drawing/2014/main" id="{72C378F5-7D32-4B9B-837F-51C26D979E50}"/>
                </a:ext>
              </a:extLst>
            </p:cNvPr>
            <p:cNvSpPr/>
            <p:nvPr/>
          </p:nvSpPr>
          <p:spPr>
            <a:xfrm>
              <a:off x="4253006" y="238345"/>
              <a:ext cx="5157992" cy="5157992"/>
            </a:xfrm>
            <a:prstGeom prst="blockArc">
              <a:avLst>
                <a:gd name="adj1" fmla="val 21022807"/>
                <a:gd name="adj2" fmla="val 1527567"/>
                <a:gd name="adj3" fmla="val 3439"/>
              </a:avLst>
            </a:prstGeom>
            <a:solidFill>
              <a:srgbClr val="00206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Halbbogen 15">
              <a:extLst>
                <a:ext uri="{FF2B5EF4-FFF2-40B4-BE49-F238E27FC236}">
                  <a16:creationId xmlns:a16="http://schemas.microsoft.com/office/drawing/2014/main" id="{99A4E952-CE63-4827-9E18-F58787BF5877}"/>
                </a:ext>
              </a:extLst>
            </p:cNvPr>
            <p:cNvSpPr/>
            <p:nvPr/>
          </p:nvSpPr>
          <p:spPr>
            <a:xfrm>
              <a:off x="4441283" y="856397"/>
              <a:ext cx="5157992" cy="5157992"/>
            </a:xfrm>
            <a:prstGeom prst="blockArc">
              <a:avLst>
                <a:gd name="adj1" fmla="val 14600747"/>
                <a:gd name="adj2" fmla="val 20144121"/>
                <a:gd name="adj3" fmla="val 3439"/>
              </a:avLst>
            </a:prstGeom>
            <a:solidFill>
              <a:srgbClr val="00206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000984FC-A3BB-405A-ABF8-A7C4371FB4C6}"/>
                </a:ext>
              </a:extLst>
            </p:cNvPr>
            <p:cNvSpPr/>
            <p:nvPr/>
          </p:nvSpPr>
          <p:spPr>
            <a:xfrm>
              <a:off x="4569754" y="2591102"/>
              <a:ext cx="2646184" cy="2150359"/>
            </a:xfrm>
            <a:custGeom>
              <a:avLst/>
              <a:gdLst>
                <a:gd name="connsiteX0" fmla="*/ 0 w 2646184"/>
                <a:gd name="connsiteY0" fmla="*/ 1075180 h 2150359"/>
                <a:gd name="connsiteX1" fmla="*/ 1323092 w 2646184"/>
                <a:gd name="connsiteY1" fmla="*/ 0 h 2150359"/>
                <a:gd name="connsiteX2" fmla="*/ 2646184 w 2646184"/>
                <a:gd name="connsiteY2" fmla="*/ 1075180 h 2150359"/>
                <a:gd name="connsiteX3" fmla="*/ 1323092 w 2646184"/>
                <a:gd name="connsiteY3" fmla="*/ 2150360 h 2150359"/>
                <a:gd name="connsiteX4" fmla="*/ 0 w 2646184"/>
                <a:gd name="connsiteY4" fmla="*/ 1075180 h 215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6184" h="2150359">
                  <a:moveTo>
                    <a:pt x="0" y="1075180"/>
                  </a:moveTo>
                  <a:cubicBezTo>
                    <a:pt x="0" y="481374"/>
                    <a:pt x="592368" y="0"/>
                    <a:pt x="1323092" y="0"/>
                  </a:cubicBezTo>
                  <a:cubicBezTo>
                    <a:pt x="2053816" y="0"/>
                    <a:pt x="2646184" y="481374"/>
                    <a:pt x="2646184" y="1075180"/>
                  </a:cubicBezTo>
                  <a:cubicBezTo>
                    <a:pt x="2646184" y="1668986"/>
                    <a:pt x="2053816" y="2150360"/>
                    <a:pt x="1323092" y="2150360"/>
                  </a:cubicBezTo>
                  <a:cubicBezTo>
                    <a:pt x="592368" y="2150360"/>
                    <a:pt x="0" y="1668986"/>
                    <a:pt x="0" y="1075180"/>
                  </a:cubicBez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3085" tIns="350473" rIns="423085" bIns="350473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800" kern="1200" dirty="0" err="1"/>
                <a:t>Livelihood</a:t>
              </a:r>
              <a:endParaRPr lang="de-DE" sz="2800" kern="1200" dirty="0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08C4FE14-DF93-455C-ABED-76D0654CDA47}"/>
                </a:ext>
              </a:extLst>
            </p:cNvPr>
            <p:cNvSpPr/>
            <p:nvPr/>
          </p:nvSpPr>
          <p:spPr>
            <a:xfrm>
              <a:off x="3257708" y="371528"/>
              <a:ext cx="5251025" cy="1597138"/>
            </a:xfrm>
            <a:custGeom>
              <a:avLst/>
              <a:gdLst>
                <a:gd name="connsiteX0" fmla="*/ 0 w 5251025"/>
                <a:gd name="connsiteY0" fmla="*/ 798569 h 1597138"/>
                <a:gd name="connsiteX1" fmla="*/ 2625513 w 5251025"/>
                <a:gd name="connsiteY1" fmla="*/ 0 h 1597138"/>
                <a:gd name="connsiteX2" fmla="*/ 5251026 w 5251025"/>
                <a:gd name="connsiteY2" fmla="*/ 798569 h 1597138"/>
                <a:gd name="connsiteX3" fmla="*/ 2625513 w 5251025"/>
                <a:gd name="connsiteY3" fmla="*/ 1597138 h 1597138"/>
                <a:gd name="connsiteX4" fmla="*/ 0 w 5251025"/>
                <a:gd name="connsiteY4" fmla="*/ 798569 h 159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1025" h="1597138">
                  <a:moveTo>
                    <a:pt x="0" y="798569"/>
                  </a:moveTo>
                  <a:cubicBezTo>
                    <a:pt x="0" y="357532"/>
                    <a:pt x="1175482" y="0"/>
                    <a:pt x="2625513" y="0"/>
                  </a:cubicBezTo>
                  <a:cubicBezTo>
                    <a:pt x="4075544" y="0"/>
                    <a:pt x="5251026" y="357532"/>
                    <a:pt x="5251026" y="798569"/>
                  </a:cubicBezTo>
                  <a:cubicBezTo>
                    <a:pt x="5251026" y="1239606"/>
                    <a:pt x="4075544" y="1597138"/>
                    <a:pt x="2625513" y="1597138"/>
                  </a:cubicBezTo>
                  <a:cubicBezTo>
                    <a:pt x="1175482" y="1597138"/>
                    <a:pt x="0" y="1239606"/>
                    <a:pt x="0" y="798569"/>
                  </a:cubicBez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9475" tIns="264375" rIns="799475" bIns="26437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400" kern="1200" dirty="0"/>
                <a:t>Small </a:t>
              </a:r>
              <a:r>
                <a:rPr lang="de-DE" sz="2400" kern="1200" dirty="0" err="1"/>
                <a:t>business</a:t>
              </a:r>
              <a:r>
                <a:rPr lang="de-DE" sz="2400" kern="1200" dirty="0"/>
                <a:t>: </a:t>
              </a:r>
              <a:r>
                <a:rPr lang="de-DE" sz="2400" kern="1200" dirty="0" err="1"/>
                <a:t>some</a:t>
              </a:r>
              <a:r>
                <a:rPr lang="de-DE" sz="2400" kern="1200" dirty="0"/>
                <a:t> </a:t>
              </a:r>
              <a:r>
                <a:rPr lang="de-DE" sz="2400" kern="1200" dirty="0" err="1"/>
                <a:t>honey</a:t>
              </a:r>
              <a:r>
                <a:rPr lang="de-DE" sz="2400" kern="1200" dirty="0"/>
                <a:t>, </a:t>
              </a:r>
              <a:r>
                <a:rPr lang="de-DE" sz="2400" kern="1200" dirty="0" err="1"/>
                <a:t>gum</a:t>
              </a:r>
              <a:r>
                <a:rPr lang="de-DE" sz="2400" kern="1200" dirty="0"/>
                <a:t> </a:t>
              </a:r>
              <a:r>
                <a:rPr lang="de-DE" sz="2400" kern="1200" dirty="0" err="1"/>
                <a:t>arabicum</a:t>
              </a:r>
              <a:r>
                <a:rPr lang="de-DE" sz="2400" kern="1200" dirty="0"/>
                <a:t>, </a:t>
              </a:r>
              <a:r>
                <a:rPr lang="de-DE" sz="2400" kern="1200" dirty="0" err="1"/>
                <a:t>charcoal</a:t>
              </a:r>
              <a:endParaRPr lang="de-DE" sz="2400" kern="1200" dirty="0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08ABBD10-C6F7-4685-9926-AC2EAEA1DB51}"/>
                </a:ext>
              </a:extLst>
            </p:cNvPr>
            <p:cNvSpPr/>
            <p:nvPr/>
          </p:nvSpPr>
          <p:spPr>
            <a:xfrm>
              <a:off x="7630896" y="1688248"/>
              <a:ext cx="3400235" cy="1411048"/>
            </a:xfrm>
            <a:custGeom>
              <a:avLst/>
              <a:gdLst>
                <a:gd name="connsiteX0" fmla="*/ 0 w 3400235"/>
                <a:gd name="connsiteY0" fmla="*/ 705524 h 1411048"/>
                <a:gd name="connsiteX1" fmla="*/ 1700118 w 3400235"/>
                <a:gd name="connsiteY1" fmla="*/ 0 h 1411048"/>
                <a:gd name="connsiteX2" fmla="*/ 3400236 w 3400235"/>
                <a:gd name="connsiteY2" fmla="*/ 705524 h 1411048"/>
                <a:gd name="connsiteX3" fmla="*/ 1700118 w 3400235"/>
                <a:gd name="connsiteY3" fmla="*/ 1411048 h 1411048"/>
                <a:gd name="connsiteX4" fmla="*/ 0 w 3400235"/>
                <a:gd name="connsiteY4" fmla="*/ 705524 h 1411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0235" h="1411048">
                  <a:moveTo>
                    <a:pt x="0" y="705524"/>
                  </a:moveTo>
                  <a:cubicBezTo>
                    <a:pt x="0" y="315874"/>
                    <a:pt x="761169" y="0"/>
                    <a:pt x="1700118" y="0"/>
                  </a:cubicBezTo>
                  <a:cubicBezTo>
                    <a:pt x="2639067" y="0"/>
                    <a:pt x="3400236" y="315874"/>
                    <a:pt x="3400236" y="705524"/>
                  </a:cubicBezTo>
                  <a:cubicBezTo>
                    <a:pt x="3400236" y="1095174"/>
                    <a:pt x="2639067" y="1411048"/>
                    <a:pt x="1700118" y="1411048"/>
                  </a:cubicBezTo>
                  <a:cubicBezTo>
                    <a:pt x="761169" y="1411048"/>
                    <a:pt x="0" y="1095174"/>
                    <a:pt x="0" y="705524"/>
                  </a:cubicBez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8433" tIns="237123" rIns="528433" bIns="23712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de-DE" sz="2400" kern="1200" dirty="0"/>
                <a:t>Living </a:t>
              </a:r>
              <a:r>
                <a:rPr lang="de-DE" sz="2400" kern="1200" dirty="0" err="1"/>
                <a:t>mostly</a:t>
              </a:r>
              <a:r>
                <a:rPr lang="de-DE" sz="2400" kern="1200" dirty="0"/>
                <a:t> in semi-arid </a:t>
              </a:r>
              <a:r>
                <a:rPr lang="de-DE" sz="2400" kern="1200" dirty="0" err="1"/>
                <a:t>areas</a:t>
              </a:r>
              <a:endParaRPr lang="de-DE" sz="2400" kern="1200" dirty="0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878D963-E5C0-4C43-BC9B-7652148047EA}"/>
                </a:ext>
              </a:extLst>
            </p:cNvPr>
            <p:cNvSpPr/>
            <p:nvPr/>
          </p:nvSpPr>
          <p:spPr>
            <a:xfrm>
              <a:off x="7570650" y="3343209"/>
              <a:ext cx="3099729" cy="1127417"/>
            </a:xfrm>
            <a:custGeom>
              <a:avLst/>
              <a:gdLst>
                <a:gd name="connsiteX0" fmla="*/ 0 w 3099729"/>
                <a:gd name="connsiteY0" fmla="*/ 563709 h 1127417"/>
                <a:gd name="connsiteX1" fmla="*/ 1549865 w 3099729"/>
                <a:gd name="connsiteY1" fmla="*/ 0 h 1127417"/>
                <a:gd name="connsiteX2" fmla="*/ 3099730 w 3099729"/>
                <a:gd name="connsiteY2" fmla="*/ 563709 h 1127417"/>
                <a:gd name="connsiteX3" fmla="*/ 1549865 w 3099729"/>
                <a:gd name="connsiteY3" fmla="*/ 1127418 h 1127417"/>
                <a:gd name="connsiteX4" fmla="*/ 0 w 3099729"/>
                <a:gd name="connsiteY4" fmla="*/ 563709 h 112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9729" h="1127417">
                  <a:moveTo>
                    <a:pt x="0" y="563709"/>
                  </a:moveTo>
                  <a:cubicBezTo>
                    <a:pt x="0" y="252381"/>
                    <a:pt x="693898" y="0"/>
                    <a:pt x="1549865" y="0"/>
                  </a:cubicBezTo>
                  <a:cubicBezTo>
                    <a:pt x="2405832" y="0"/>
                    <a:pt x="3099730" y="252381"/>
                    <a:pt x="3099730" y="563709"/>
                  </a:cubicBezTo>
                  <a:cubicBezTo>
                    <a:pt x="3099730" y="875037"/>
                    <a:pt x="2405832" y="1127418"/>
                    <a:pt x="1549865" y="1127418"/>
                  </a:cubicBezTo>
                  <a:cubicBezTo>
                    <a:pt x="693898" y="1127418"/>
                    <a:pt x="0" y="875037"/>
                    <a:pt x="0" y="563709"/>
                  </a:cubicBez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425" tIns="195586" rIns="484425" bIns="19558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de-DE" sz="2400" kern="1200" dirty="0" err="1"/>
                <a:t>Migrating</a:t>
              </a:r>
              <a:r>
                <a:rPr lang="de-DE" sz="2400" kern="1200" dirty="0"/>
                <a:t> </a:t>
              </a:r>
              <a:r>
                <a:rPr lang="de-DE" sz="2400" kern="1200" dirty="0" err="1"/>
                <a:t>with</a:t>
              </a:r>
              <a:r>
                <a:rPr lang="de-DE" sz="2400" kern="1200" dirty="0"/>
                <a:t> </a:t>
              </a:r>
              <a:r>
                <a:rPr lang="de-DE" sz="2400" kern="1200" dirty="0" err="1"/>
                <a:t>the</a:t>
              </a:r>
              <a:r>
                <a:rPr lang="de-DE" sz="2400" kern="1200" dirty="0"/>
                <a:t> </a:t>
              </a:r>
              <a:r>
                <a:rPr lang="de-DE" sz="2400" kern="1200" dirty="0" err="1"/>
                <a:t>cattle</a:t>
              </a:r>
              <a:endParaRPr lang="de-DE" sz="2400" kern="1200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18C5F83-7D51-4FBC-B4C8-8F8D7760B39B}"/>
                </a:ext>
              </a:extLst>
            </p:cNvPr>
            <p:cNvSpPr/>
            <p:nvPr/>
          </p:nvSpPr>
          <p:spPr>
            <a:xfrm>
              <a:off x="7556744" y="4476059"/>
              <a:ext cx="2701522" cy="1310452"/>
            </a:xfrm>
            <a:custGeom>
              <a:avLst/>
              <a:gdLst>
                <a:gd name="connsiteX0" fmla="*/ 0 w 2701522"/>
                <a:gd name="connsiteY0" fmla="*/ 655226 h 1310452"/>
                <a:gd name="connsiteX1" fmla="*/ 1350761 w 2701522"/>
                <a:gd name="connsiteY1" fmla="*/ 0 h 1310452"/>
                <a:gd name="connsiteX2" fmla="*/ 2701522 w 2701522"/>
                <a:gd name="connsiteY2" fmla="*/ 655226 h 1310452"/>
                <a:gd name="connsiteX3" fmla="*/ 1350761 w 2701522"/>
                <a:gd name="connsiteY3" fmla="*/ 1310452 h 1310452"/>
                <a:gd name="connsiteX4" fmla="*/ 0 w 2701522"/>
                <a:gd name="connsiteY4" fmla="*/ 655226 h 131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1522" h="1310452">
                  <a:moveTo>
                    <a:pt x="0" y="655226"/>
                  </a:moveTo>
                  <a:cubicBezTo>
                    <a:pt x="0" y="293355"/>
                    <a:pt x="604756" y="0"/>
                    <a:pt x="1350761" y="0"/>
                  </a:cubicBezTo>
                  <a:cubicBezTo>
                    <a:pt x="2096766" y="0"/>
                    <a:pt x="2701522" y="293355"/>
                    <a:pt x="2701522" y="655226"/>
                  </a:cubicBezTo>
                  <a:cubicBezTo>
                    <a:pt x="2701522" y="1017097"/>
                    <a:pt x="2096766" y="1310452"/>
                    <a:pt x="1350761" y="1310452"/>
                  </a:cubicBezTo>
                  <a:cubicBezTo>
                    <a:pt x="604756" y="1310452"/>
                    <a:pt x="0" y="1017097"/>
                    <a:pt x="0" y="655226"/>
                  </a:cubicBez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6109" tIns="222391" rIns="426109" bIns="222391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de-DE" sz="2400" kern="1200" dirty="0"/>
                <a:t>Gathering</a:t>
              </a: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94369917-826C-45B3-A7E1-77FF2ED26F4D}"/>
                </a:ext>
              </a:extLst>
            </p:cNvPr>
            <p:cNvSpPr/>
            <p:nvPr/>
          </p:nvSpPr>
          <p:spPr>
            <a:xfrm>
              <a:off x="4044544" y="5198351"/>
              <a:ext cx="4213930" cy="1273648"/>
            </a:xfrm>
            <a:custGeom>
              <a:avLst/>
              <a:gdLst>
                <a:gd name="connsiteX0" fmla="*/ 0 w 4213930"/>
                <a:gd name="connsiteY0" fmla="*/ 636824 h 1273648"/>
                <a:gd name="connsiteX1" fmla="*/ 2106965 w 4213930"/>
                <a:gd name="connsiteY1" fmla="*/ 0 h 1273648"/>
                <a:gd name="connsiteX2" fmla="*/ 4213930 w 4213930"/>
                <a:gd name="connsiteY2" fmla="*/ 636824 h 1273648"/>
                <a:gd name="connsiteX3" fmla="*/ 2106965 w 4213930"/>
                <a:gd name="connsiteY3" fmla="*/ 1273648 h 1273648"/>
                <a:gd name="connsiteX4" fmla="*/ 0 w 4213930"/>
                <a:gd name="connsiteY4" fmla="*/ 636824 h 1273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3930" h="1273648">
                  <a:moveTo>
                    <a:pt x="0" y="636824"/>
                  </a:moveTo>
                  <a:cubicBezTo>
                    <a:pt x="0" y="285116"/>
                    <a:pt x="943320" y="0"/>
                    <a:pt x="2106965" y="0"/>
                  </a:cubicBezTo>
                  <a:cubicBezTo>
                    <a:pt x="3270610" y="0"/>
                    <a:pt x="4213930" y="285116"/>
                    <a:pt x="4213930" y="636824"/>
                  </a:cubicBezTo>
                  <a:cubicBezTo>
                    <a:pt x="4213930" y="988532"/>
                    <a:pt x="3270610" y="1273648"/>
                    <a:pt x="2106965" y="1273648"/>
                  </a:cubicBezTo>
                  <a:cubicBezTo>
                    <a:pt x="943320" y="1273648"/>
                    <a:pt x="0" y="988532"/>
                    <a:pt x="0" y="636824"/>
                  </a:cubicBez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596" tIns="217001" rIns="647596" bIns="217001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en-US" sz="2400" kern="1200" dirty="0"/>
                <a:t>Cooperation / exchange with farmers</a:t>
              </a:r>
              <a:endParaRPr lang="de-DE" sz="2400" kern="1200" dirty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0C38B2F5-146C-4A17-B044-01FAB10FF1C9}"/>
                </a:ext>
              </a:extLst>
            </p:cNvPr>
            <p:cNvSpPr/>
            <p:nvPr/>
          </p:nvSpPr>
          <p:spPr>
            <a:xfrm>
              <a:off x="680533" y="1635487"/>
              <a:ext cx="3626086" cy="1123500"/>
            </a:xfrm>
            <a:custGeom>
              <a:avLst/>
              <a:gdLst>
                <a:gd name="connsiteX0" fmla="*/ 0 w 3626086"/>
                <a:gd name="connsiteY0" fmla="*/ 561750 h 1123500"/>
                <a:gd name="connsiteX1" fmla="*/ 1813043 w 3626086"/>
                <a:gd name="connsiteY1" fmla="*/ 0 h 1123500"/>
                <a:gd name="connsiteX2" fmla="*/ 3626086 w 3626086"/>
                <a:gd name="connsiteY2" fmla="*/ 561750 h 1123500"/>
                <a:gd name="connsiteX3" fmla="*/ 1813043 w 3626086"/>
                <a:gd name="connsiteY3" fmla="*/ 1123500 h 1123500"/>
                <a:gd name="connsiteX4" fmla="*/ 0 w 3626086"/>
                <a:gd name="connsiteY4" fmla="*/ 561750 h 112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6086" h="1123500">
                  <a:moveTo>
                    <a:pt x="0" y="561750"/>
                  </a:moveTo>
                  <a:cubicBezTo>
                    <a:pt x="0" y="251504"/>
                    <a:pt x="811727" y="0"/>
                    <a:pt x="1813043" y="0"/>
                  </a:cubicBezTo>
                  <a:cubicBezTo>
                    <a:pt x="2814359" y="0"/>
                    <a:pt x="3626086" y="251504"/>
                    <a:pt x="3626086" y="561750"/>
                  </a:cubicBezTo>
                  <a:cubicBezTo>
                    <a:pt x="3626086" y="871996"/>
                    <a:pt x="2814359" y="1123500"/>
                    <a:pt x="1813043" y="1123500"/>
                  </a:cubicBezTo>
                  <a:cubicBezTo>
                    <a:pt x="811727" y="1123500"/>
                    <a:pt x="0" y="871996"/>
                    <a:pt x="0" y="561750"/>
                  </a:cubicBez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1508" tIns="195013" rIns="561508" bIns="19501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en-GB" sz="2400" kern="1200" dirty="0"/>
                <a:t>N</a:t>
              </a:r>
              <a:r>
                <a:rPr lang="en-US" sz="2400" kern="1200" dirty="0"/>
                <a:t>o school or hospital</a:t>
              </a:r>
              <a:endParaRPr lang="de-DE" sz="2400" kern="1200" dirty="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04CF2A35-23D3-479C-BD7D-B4E6C8E9C0B8}"/>
                </a:ext>
              </a:extLst>
            </p:cNvPr>
            <p:cNvSpPr/>
            <p:nvPr/>
          </p:nvSpPr>
          <p:spPr>
            <a:xfrm>
              <a:off x="1035907" y="4305182"/>
              <a:ext cx="3570485" cy="1339189"/>
            </a:xfrm>
            <a:custGeom>
              <a:avLst/>
              <a:gdLst>
                <a:gd name="connsiteX0" fmla="*/ 0 w 3570485"/>
                <a:gd name="connsiteY0" fmla="*/ 669595 h 1339189"/>
                <a:gd name="connsiteX1" fmla="*/ 1785243 w 3570485"/>
                <a:gd name="connsiteY1" fmla="*/ 0 h 1339189"/>
                <a:gd name="connsiteX2" fmla="*/ 3570486 w 3570485"/>
                <a:gd name="connsiteY2" fmla="*/ 669595 h 1339189"/>
                <a:gd name="connsiteX3" fmla="*/ 1785243 w 3570485"/>
                <a:gd name="connsiteY3" fmla="*/ 1339190 h 1339189"/>
                <a:gd name="connsiteX4" fmla="*/ 0 w 3570485"/>
                <a:gd name="connsiteY4" fmla="*/ 669595 h 133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0485" h="1339189">
                  <a:moveTo>
                    <a:pt x="0" y="669595"/>
                  </a:moveTo>
                  <a:cubicBezTo>
                    <a:pt x="0" y="299788"/>
                    <a:pt x="799281" y="0"/>
                    <a:pt x="1785243" y="0"/>
                  </a:cubicBezTo>
                  <a:cubicBezTo>
                    <a:pt x="2771205" y="0"/>
                    <a:pt x="3570486" y="299788"/>
                    <a:pt x="3570486" y="669595"/>
                  </a:cubicBezTo>
                  <a:cubicBezTo>
                    <a:pt x="3570486" y="1039402"/>
                    <a:pt x="2771205" y="1339190"/>
                    <a:pt x="1785243" y="1339190"/>
                  </a:cubicBezTo>
                  <a:cubicBezTo>
                    <a:pt x="799281" y="1339190"/>
                    <a:pt x="0" y="1039402"/>
                    <a:pt x="0" y="669595"/>
                  </a:cubicBez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3365" tIns="226600" rIns="553365" bIns="22660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de-DE" sz="2400" kern="1200" dirty="0"/>
                <a:t>Living </a:t>
              </a:r>
              <a:r>
                <a:rPr lang="de-DE" sz="2400" kern="1200" dirty="0" err="1"/>
                <a:t>from</a:t>
              </a:r>
              <a:r>
                <a:rPr lang="de-DE" sz="2400" kern="1200" dirty="0"/>
                <a:t> milk and </a:t>
              </a:r>
              <a:r>
                <a:rPr lang="de-DE" sz="2400" kern="1200" dirty="0" err="1"/>
                <a:t>blood</a:t>
              </a:r>
              <a:endParaRPr lang="de-DE" sz="2400" kern="1200" dirty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CE55A57-4EAC-408A-A49F-82D4EA92090F}"/>
                </a:ext>
              </a:extLst>
            </p:cNvPr>
            <p:cNvSpPr/>
            <p:nvPr/>
          </p:nvSpPr>
          <p:spPr>
            <a:xfrm>
              <a:off x="1105079" y="2858723"/>
              <a:ext cx="3083692" cy="1318988"/>
            </a:xfrm>
            <a:custGeom>
              <a:avLst/>
              <a:gdLst>
                <a:gd name="connsiteX0" fmla="*/ 0 w 3083692"/>
                <a:gd name="connsiteY0" fmla="*/ 659494 h 1318988"/>
                <a:gd name="connsiteX1" fmla="*/ 1541846 w 3083692"/>
                <a:gd name="connsiteY1" fmla="*/ 0 h 1318988"/>
                <a:gd name="connsiteX2" fmla="*/ 3083692 w 3083692"/>
                <a:gd name="connsiteY2" fmla="*/ 659494 h 1318988"/>
                <a:gd name="connsiteX3" fmla="*/ 1541846 w 3083692"/>
                <a:gd name="connsiteY3" fmla="*/ 1318988 h 1318988"/>
                <a:gd name="connsiteX4" fmla="*/ 0 w 3083692"/>
                <a:gd name="connsiteY4" fmla="*/ 659494 h 131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3692" h="1318988">
                  <a:moveTo>
                    <a:pt x="0" y="659494"/>
                  </a:moveTo>
                  <a:cubicBezTo>
                    <a:pt x="0" y="295266"/>
                    <a:pt x="690308" y="0"/>
                    <a:pt x="1541846" y="0"/>
                  </a:cubicBezTo>
                  <a:cubicBezTo>
                    <a:pt x="2393384" y="0"/>
                    <a:pt x="3083692" y="295266"/>
                    <a:pt x="3083692" y="659494"/>
                  </a:cubicBezTo>
                  <a:cubicBezTo>
                    <a:pt x="3083692" y="1023722"/>
                    <a:pt x="2393384" y="1318988"/>
                    <a:pt x="1541846" y="1318988"/>
                  </a:cubicBezTo>
                  <a:cubicBezTo>
                    <a:pt x="690308" y="1318988"/>
                    <a:pt x="0" y="1023722"/>
                    <a:pt x="0" y="659494"/>
                  </a:cubicBez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2076" tIns="223641" rIns="482076" bIns="223641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de-DE" sz="2400" kern="1200" dirty="0" err="1"/>
                <a:t>Migrating</a:t>
              </a:r>
              <a:r>
                <a:rPr lang="de-DE" sz="2400" kern="1200" dirty="0"/>
                <a:t> </a:t>
              </a:r>
              <a:r>
                <a:rPr lang="de-DE" sz="2400" kern="1200" dirty="0" err="1"/>
                <a:t>with</a:t>
              </a:r>
              <a:r>
                <a:rPr lang="de-DE" sz="2400" kern="1200" dirty="0"/>
                <a:t> </a:t>
              </a:r>
              <a:r>
                <a:rPr lang="de-DE" sz="2400" kern="1200" dirty="0" err="1"/>
                <a:t>the</a:t>
              </a:r>
              <a:r>
                <a:rPr lang="de-DE" sz="2400" kern="1200" dirty="0"/>
                <a:t> rain</a:t>
              </a:r>
            </a:p>
          </p:txBody>
        </p:sp>
      </p:grp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B5106DE-C09E-49EA-A71F-056E1EAB5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00" y="6157579"/>
            <a:ext cx="4305300" cy="381333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5F2D8A2-6796-4CCA-BA2D-E44C500A0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2984449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0E7D25-586B-42CF-BC13-0356DD5F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5125"/>
            <a:ext cx="1574800" cy="2611755"/>
          </a:xfrm>
        </p:spPr>
        <p:txBody>
          <a:bodyPr>
            <a:normAutofit fontScale="90000"/>
          </a:bodyPr>
          <a:lstStyle/>
          <a:p>
            <a:r>
              <a:rPr lang="de-DE" sz="3200" b="1" dirty="0">
                <a:solidFill>
                  <a:srgbClr val="C00000"/>
                </a:solidFill>
                <a:latin typeface="+mn-lt"/>
              </a:rPr>
              <a:t>2. </a:t>
            </a:r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Where</a:t>
            </a:r>
            <a:r>
              <a:rPr lang="de-DE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are</a:t>
            </a:r>
            <a:r>
              <a:rPr lang="de-DE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pasto-ralists</a:t>
            </a:r>
            <a:r>
              <a:rPr lang="de-DE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sz="3200" b="1" dirty="0" err="1">
                <a:solidFill>
                  <a:srgbClr val="C00000"/>
                </a:solidFill>
                <a:latin typeface="+mn-lt"/>
              </a:rPr>
              <a:t>living</a:t>
            </a:r>
            <a:r>
              <a:rPr lang="de-DE" sz="3200" b="1" dirty="0">
                <a:solidFill>
                  <a:srgbClr val="C00000"/>
                </a:solidFill>
                <a:latin typeface="+mn-lt"/>
              </a:rPr>
              <a:t>?</a:t>
            </a:r>
          </a:p>
        </p:txBody>
      </p:sp>
      <p:pic>
        <p:nvPicPr>
          <p:cNvPr id="4100" name="Picture 4" descr="SUSTAINABILITY&#10;â an expanded synthesis!&#10;ï Four Pillars of Sustainability&#10;ï Economy / development&#10;ï Environment / ecology&#10;ï...">
            <a:extLst>
              <a:ext uri="{FF2B5EF4-FFF2-40B4-BE49-F238E27FC236}">
                <a16:creationId xmlns:a16="http://schemas.microsoft.com/office/drawing/2014/main" id="{DB2B0F39-6AAA-46E9-9144-83AE8FC68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1" y="-300152"/>
            <a:ext cx="9766300" cy="67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AF5D9B0-4386-4079-B9A4-864E699DCF23}"/>
              </a:ext>
            </a:extLst>
          </p:cNvPr>
          <p:cNvSpPr/>
          <p:nvPr/>
        </p:nvSpPr>
        <p:spPr>
          <a:xfrm>
            <a:off x="342900" y="5573752"/>
            <a:ext cx="2184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hlinkClick r:id="rId3"/>
              </a:rPr>
              <a:t>https://www.slideshare.net/marcfoggin/sustainable-pastoralism-on-the-tibetan-plateau</a:t>
            </a:r>
            <a:endParaRPr lang="de-DE" sz="10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74F696E-BCF3-43B0-846A-756C9590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711700" cy="247650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C4EF57-DB44-4FFF-98AE-B98DD91B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299238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ublic\Pictures\Eigene Bilder\IGAD_KfW\BRIGITTES PHOTOS\103_PANA\SUNARPA Sudan\P1030014.JPG">
            <a:extLst>
              <a:ext uri="{FF2B5EF4-FFF2-40B4-BE49-F238E27FC236}">
                <a16:creationId xmlns:a16="http://schemas.microsoft.com/office/drawing/2014/main" id="{6FC97D79-6DE0-42CC-A407-530E9E394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0"/>
            <a:ext cx="9144000" cy="6356350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CC9147C-9CE2-4E62-8B11-B3849228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14" y="606392"/>
            <a:ext cx="1421196" cy="1049153"/>
          </a:xfrm>
        </p:spPr>
        <p:txBody>
          <a:bodyPr>
            <a:normAutofit/>
          </a:bodyPr>
          <a:lstStyle/>
          <a:p>
            <a:r>
              <a:rPr lang="de-DE" sz="3200" dirty="0" err="1">
                <a:latin typeface="+mn-lt"/>
              </a:rPr>
              <a:t>Africa</a:t>
            </a:r>
            <a:endParaRPr lang="de-DE" sz="3200" dirty="0">
              <a:latin typeface="+mn-lt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CC7B8D9-FBF4-41FE-AD1E-6DA06AA7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B848F88-5DFC-4467-93B4-745014CBF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37100" cy="36512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585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ublic\Pictures\Eigene Bilder\Eigene Bilder\Karamoja\Karamoja19.JPG">
            <a:extLst>
              <a:ext uri="{FF2B5EF4-FFF2-40B4-BE49-F238E27FC236}">
                <a16:creationId xmlns:a16="http://schemas.microsoft.com/office/drawing/2014/main" id="{B98F4249-DFD9-419E-A287-E6D73129D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7244" y="30150"/>
            <a:ext cx="9734756" cy="6326200"/>
          </a:xfrm>
          <a:prstGeom prst="rect">
            <a:avLst/>
          </a:prstGeom>
          <a:noFill/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804CF738-6E91-49B7-91CE-C57E8D2CB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>
                <a:latin typeface="+mn-lt"/>
              </a:rPr>
              <a:t>Africa</a:t>
            </a:r>
            <a:endParaRPr lang="de-DE" sz="3200" dirty="0">
              <a:latin typeface="+mn-lt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8AAF44-0B0A-4728-95E1-7B342F05E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241A88A-EB0E-4F54-8119-7AFE2C76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457700" cy="33497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1417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compc\Pictures\Dias\Afrika\West Afrika\Rinder.jpg">
            <a:extLst>
              <a:ext uri="{FF2B5EF4-FFF2-40B4-BE49-F238E27FC236}">
                <a16:creationId xmlns:a16="http://schemas.microsoft.com/office/drawing/2014/main" id="{E00A15DA-5AC6-4556-A66A-FC6FD3A0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0"/>
            <a:ext cx="9144000" cy="6356350"/>
          </a:xfrm>
          <a:prstGeom prst="rect">
            <a:avLst/>
          </a:prstGeom>
          <a:noFill/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0D189DFF-1A1F-4614-8D24-908F172A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>
                <a:latin typeface="+mn-lt"/>
              </a:rPr>
              <a:t>Africa</a:t>
            </a:r>
            <a:endParaRPr lang="de-DE" sz="3200" dirty="0">
              <a:latin typeface="+mn-lt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07D3FE-D192-45DE-A7D7-0C859F77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May 2019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A2B4DE5-0AC1-4451-9FEC-3BB37D4BB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2" cy="365125"/>
          </a:xfrm>
        </p:spPr>
        <p:txBody>
          <a:bodyPr/>
          <a:lstStyle/>
          <a:p>
            <a:r>
              <a:rPr lang="en-US" dirty="0"/>
              <a:t>Fahrenhorst: Pastoralists under Threat - Lecture Series TU Berlin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1297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1220</Words>
  <Application>Microsoft Office PowerPoint</Application>
  <PresentationFormat>Breitbild</PresentationFormat>
  <Paragraphs>179</Paragraphs>
  <Slides>34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Wingdings</vt:lpstr>
      <vt:lpstr>Office</vt:lpstr>
      <vt:lpstr>Slide</vt:lpstr>
      <vt:lpstr>Pastoralists under threat</vt:lpstr>
      <vt:lpstr>Background</vt:lpstr>
      <vt:lpstr>contents</vt:lpstr>
      <vt:lpstr>1. What is pastoralism? Pastoralist way of life</vt:lpstr>
      <vt:lpstr>PowerPoint-Präsentation</vt:lpstr>
      <vt:lpstr>2. Where are pasto-ralists living?</vt:lpstr>
      <vt:lpstr>Africa</vt:lpstr>
      <vt:lpstr>Africa</vt:lpstr>
      <vt:lpstr>Africa</vt:lpstr>
      <vt:lpstr>Settle- ment</vt:lpstr>
      <vt:lpstr>Settlement</vt:lpstr>
      <vt:lpstr>Asia</vt:lpstr>
      <vt:lpstr>Latin America</vt:lpstr>
      <vt:lpstr>The Alpes</vt:lpstr>
      <vt:lpstr>The Alpes  - Europe</vt:lpstr>
      <vt:lpstr>The Alpes  - Europe</vt:lpstr>
      <vt:lpstr>Foto: Ralf Lienert https://allgaeu.life/galerie_fotos,-vorfreude-viehscheide-im-allgaeu-_mediagalid,643.html</vt:lpstr>
      <vt:lpstr>The Alpes - Europe</vt:lpstr>
      <vt:lpstr>3. Pastoralists in Africa </vt:lpstr>
      <vt:lpstr>4. Social organization</vt:lpstr>
      <vt:lpstr>PowerPoint-Präsentation</vt:lpstr>
      <vt:lpstr>5. Challenges &amp; Threats</vt:lpstr>
      <vt:lpstr>prosopis</vt:lpstr>
      <vt:lpstr>Land  grapping</vt:lpstr>
      <vt:lpstr>Land  grapping</vt:lpstr>
      <vt:lpstr>Land  grapping</vt:lpstr>
      <vt:lpstr>Blocking access to water</vt:lpstr>
      <vt:lpstr>Water shortage</vt:lpstr>
      <vt:lpstr>PowerPoint-Präsentation</vt:lpstr>
      <vt:lpstr>Photo: Ian Lane</vt:lpstr>
      <vt:lpstr>6. Impact</vt:lpstr>
      <vt:lpstr>PowerPoint-Präsentation</vt:lpstr>
      <vt:lpstr>PowerPoint-Präsentation</vt:lpstr>
      <vt:lpstr>Photo: IGAD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Pastoralists under threat</dc:title>
  <dc:creator>Brigitte Fahrenhorst</dc:creator>
  <cp:lastModifiedBy>Brigitte Fahrenhorst</cp:lastModifiedBy>
  <cp:revision>149</cp:revision>
  <dcterms:created xsi:type="dcterms:W3CDTF">2019-05-17T08:39:02Z</dcterms:created>
  <dcterms:modified xsi:type="dcterms:W3CDTF">2019-05-20T20:56:43Z</dcterms:modified>
</cp:coreProperties>
</file>