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349" r:id="rId3"/>
    <p:sldId id="299" r:id="rId4"/>
    <p:sldId id="300" r:id="rId5"/>
    <p:sldId id="347" r:id="rId6"/>
    <p:sldId id="259" r:id="rId7"/>
    <p:sldId id="332" r:id="rId8"/>
    <p:sldId id="331" r:id="rId9"/>
    <p:sldId id="333" r:id="rId10"/>
    <p:sldId id="334" r:id="rId11"/>
    <p:sldId id="335" r:id="rId12"/>
    <p:sldId id="336" r:id="rId13"/>
    <p:sldId id="308" r:id="rId14"/>
    <p:sldId id="337" r:id="rId15"/>
    <p:sldId id="339" r:id="rId16"/>
    <p:sldId id="301" r:id="rId17"/>
    <p:sldId id="321" r:id="rId18"/>
    <p:sldId id="345" r:id="rId19"/>
    <p:sldId id="348" r:id="rId20"/>
    <p:sldId id="343" r:id="rId21"/>
    <p:sldId id="350" r:id="rId22"/>
    <p:sldId id="346" r:id="rId23"/>
    <p:sldId id="342" r:id="rId24"/>
    <p:sldId id="324" r:id="rId25"/>
    <p:sldId id="341" r:id="rId26"/>
    <p:sldId id="266" r:id="rId27"/>
    <p:sldId id="267" r:id="rId28"/>
    <p:sldId id="268" r:id="rId29"/>
    <p:sldId id="269" r:id="rId30"/>
    <p:sldId id="316" r:id="rId31"/>
    <p:sldId id="325" r:id="rId32"/>
    <p:sldId id="329" r:id="rId33"/>
    <p:sldId id="311" r:id="rId34"/>
    <p:sldId id="273" r:id="rId3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CC"/>
    <a:srgbClr val="0033CC"/>
    <a:srgbClr val="0000FF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43" autoAdjust="0"/>
    <p:restoredTop sz="94513" autoAdjust="0"/>
  </p:normalViewPr>
  <p:slideViewPr>
    <p:cSldViewPr>
      <p:cViewPr varScale="1">
        <p:scale>
          <a:sx n="67" d="100"/>
          <a:sy n="67" d="100"/>
        </p:scale>
        <p:origin x="764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E81571-B913-4197-B3F6-89ED4BE4DF24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0638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EC026E-2201-4157-ABFD-C93FF8EB3532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00594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4BBD93-CECF-4DE1-8D10-0FC90E8741A9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86547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3D6EF-7F04-460D-980E-B49FAA3F30A5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57008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4421EC-0F63-4382-9425-BDFEE6A2B931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13886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0ECBC0-E5A7-4BEF-9EC0-294C93AA416D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7375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E3D33-8ED9-443B-8D4E-A946F6E55906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0348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1F650A-D0ED-40B8-BBCC-B2ABD717C8BA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36971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6F7B-EF16-4D09-82C5-AB9F387F34BA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8597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F4B317-6D44-49D9-8D4D-DC2541F28E45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5132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1FF7AF-7FD3-4BEC-BC1E-CBFF3DAE4062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87323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C4DD604-0B7A-4CF0-A949-7ACF391CDD1F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7464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codevelopment.jimdo.com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jpe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rmscontrol.org/factsheets/treaties-at-a-glance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rmscontrol.org/factsheets/treaties-at-a-glance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6" Type="http://schemas.openxmlformats.org/officeDocument/2006/relationships/hyperlink" Target="http://www.escwa.org.lb/" TargetMode="External"/><Relationship Id="rId21" Type="http://schemas.openxmlformats.org/officeDocument/2006/relationships/hyperlink" Target="http://www.un.org/esa/socdev/csd" TargetMode="External"/><Relationship Id="rId34" Type="http://schemas.openxmlformats.org/officeDocument/2006/relationships/hyperlink" Target="http://www.ilo.org/" TargetMode="External"/><Relationship Id="rId42" Type="http://schemas.openxmlformats.org/officeDocument/2006/relationships/hyperlink" Target="http://www.miga.org/" TargetMode="External"/><Relationship Id="rId47" Type="http://schemas.openxmlformats.org/officeDocument/2006/relationships/hyperlink" Target="http://www.itu.int/" TargetMode="External"/><Relationship Id="rId50" Type="http://schemas.openxmlformats.org/officeDocument/2006/relationships/hyperlink" Target="http://www.wipo.int/" TargetMode="External"/><Relationship Id="rId55" Type="http://schemas.openxmlformats.org/officeDocument/2006/relationships/image" Target="../media/image32.png"/><Relationship Id="rId63" Type="http://schemas.openxmlformats.org/officeDocument/2006/relationships/hyperlink" Target="http://www.unifem.org/" TargetMode="External"/><Relationship Id="rId68" Type="http://schemas.openxmlformats.org/officeDocument/2006/relationships/hyperlink" Target="http://www.wfp.org/" TargetMode="External"/><Relationship Id="rId76" Type="http://schemas.openxmlformats.org/officeDocument/2006/relationships/image" Target="../media/image35.png"/><Relationship Id="rId84" Type="http://schemas.openxmlformats.org/officeDocument/2006/relationships/hyperlink" Target="http://untreaty.un.org/ola-internet/olahome.html" TargetMode="External"/><Relationship Id="rId89" Type="http://schemas.openxmlformats.org/officeDocument/2006/relationships/hyperlink" Target="http://www.un.org/esa/desa/" TargetMode="External"/><Relationship Id="rId97" Type="http://schemas.openxmlformats.org/officeDocument/2006/relationships/hyperlink" Target="http://www.unon.org/" TargetMode="External"/><Relationship Id="rId7" Type="http://schemas.openxmlformats.org/officeDocument/2006/relationships/hyperlink" Target="http://www.unodc.org/" TargetMode="External"/><Relationship Id="rId71" Type="http://schemas.openxmlformats.org/officeDocument/2006/relationships/hyperlink" Target="http://www.unrisd.org/" TargetMode="External"/><Relationship Id="rId92" Type="http://schemas.openxmlformats.org/officeDocument/2006/relationships/hyperlink" Target="http://www.un.org/special-rep/ohrlls/ohrlls/default.htm" TargetMode="External"/><Relationship Id="rId2" Type="http://schemas.openxmlformats.org/officeDocument/2006/relationships/hyperlink" Target="http://www.un.org/Docs/sc" TargetMode="External"/><Relationship Id="rId16" Type="http://schemas.openxmlformats.org/officeDocument/2006/relationships/hyperlink" Target="http://www.un.org/esa/coordination/ecosoc" TargetMode="External"/><Relationship Id="rId29" Type="http://schemas.openxmlformats.org/officeDocument/2006/relationships/hyperlink" Target="http://www.un.org/esa" TargetMode="External"/><Relationship Id="rId11" Type="http://schemas.openxmlformats.org/officeDocument/2006/relationships/hyperlink" Target="http://www.unitar.org/" TargetMode="External"/><Relationship Id="rId24" Type="http://schemas.openxmlformats.org/officeDocument/2006/relationships/hyperlink" Target="http://www.eclac.cl/default.asp?idioma=IN" TargetMode="External"/><Relationship Id="rId32" Type="http://schemas.openxmlformats.org/officeDocument/2006/relationships/hyperlink" Target="http://www.ctbto.org/" TargetMode="External"/><Relationship Id="rId37" Type="http://schemas.openxmlformats.org/officeDocument/2006/relationships/hyperlink" Target="http://www.who.int/" TargetMode="External"/><Relationship Id="rId40" Type="http://schemas.openxmlformats.org/officeDocument/2006/relationships/hyperlink" Target="http://www.worldbank.org/ida" TargetMode="External"/><Relationship Id="rId45" Type="http://schemas.openxmlformats.org/officeDocument/2006/relationships/hyperlink" Target="http://www.icao.int/" TargetMode="External"/><Relationship Id="rId53" Type="http://schemas.openxmlformats.org/officeDocument/2006/relationships/hyperlink" Target="http://www.unwto.org/" TargetMode="External"/><Relationship Id="rId58" Type="http://schemas.openxmlformats.org/officeDocument/2006/relationships/hyperlink" Target="http://www.un.org/ga/subsidiary/" TargetMode="External"/><Relationship Id="rId66" Type="http://schemas.openxmlformats.org/officeDocument/2006/relationships/hyperlink" Target="http://www.unfpa.org/" TargetMode="External"/><Relationship Id="rId74" Type="http://schemas.openxmlformats.org/officeDocument/2006/relationships/hyperlink" Target="http://www.unssc.org/" TargetMode="External"/><Relationship Id="rId79" Type="http://schemas.openxmlformats.org/officeDocument/2006/relationships/hyperlink" Target="http://www.un.org/democracyfund/" TargetMode="External"/><Relationship Id="rId87" Type="http://schemas.openxmlformats.org/officeDocument/2006/relationships/hyperlink" Target="http://www.un.org/Depts/dpko/" TargetMode="External"/><Relationship Id="rId5" Type="http://schemas.openxmlformats.org/officeDocument/2006/relationships/hyperlink" Target="http://www.unctad.org/" TargetMode="External"/><Relationship Id="rId61" Type="http://schemas.openxmlformats.org/officeDocument/2006/relationships/image" Target="../media/image34.png"/><Relationship Id="rId82" Type="http://schemas.openxmlformats.org/officeDocument/2006/relationships/hyperlink" Target="http://www.un.org/sg/" TargetMode="External"/><Relationship Id="rId90" Type="http://schemas.openxmlformats.org/officeDocument/2006/relationships/hyperlink" Target="http://www.un.org/Depts/DGACM/" TargetMode="External"/><Relationship Id="rId95" Type="http://schemas.openxmlformats.org/officeDocument/2006/relationships/hyperlink" Target="http://www.unog.ch/" TargetMode="External"/><Relationship Id="rId19" Type="http://schemas.openxmlformats.org/officeDocument/2006/relationships/hyperlink" Target="http://www.uncjin.org/Documents/documents.html#Commission" TargetMode="External"/><Relationship Id="rId14" Type="http://schemas.openxmlformats.org/officeDocument/2006/relationships/hyperlink" Target="http://www.un.org/icty/index.html" TargetMode="External"/><Relationship Id="rId22" Type="http://schemas.openxmlformats.org/officeDocument/2006/relationships/hyperlink" Target="http://www.uneca.org/" TargetMode="External"/><Relationship Id="rId27" Type="http://schemas.openxmlformats.org/officeDocument/2006/relationships/hyperlink" Target="http://www.un.org/esa/socdev/pfii" TargetMode="External"/><Relationship Id="rId30" Type="http://schemas.openxmlformats.org/officeDocument/2006/relationships/hyperlink" Target="http://www.wto.org/" TargetMode="External"/><Relationship Id="rId35" Type="http://schemas.openxmlformats.org/officeDocument/2006/relationships/hyperlink" Target="http://www.fao.org/" TargetMode="External"/><Relationship Id="rId43" Type="http://schemas.openxmlformats.org/officeDocument/2006/relationships/hyperlink" Target="http://www.worldbank.org/icsid" TargetMode="External"/><Relationship Id="rId48" Type="http://schemas.openxmlformats.org/officeDocument/2006/relationships/hyperlink" Target="http://www.upu.int/" TargetMode="External"/><Relationship Id="rId56" Type="http://schemas.openxmlformats.org/officeDocument/2006/relationships/hyperlink" Target="http://www.un.org/documents/tc.htm" TargetMode="External"/><Relationship Id="rId64" Type="http://schemas.openxmlformats.org/officeDocument/2006/relationships/hyperlink" Target="http://www.unv.org/" TargetMode="External"/><Relationship Id="rId69" Type="http://schemas.openxmlformats.org/officeDocument/2006/relationships/hyperlink" Target="http://www.unrwa.org/" TargetMode="External"/><Relationship Id="rId77" Type="http://schemas.openxmlformats.org/officeDocument/2006/relationships/image" Target="../media/image36.png"/><Relationship Id="rId8" Type="http://schemas.openxmlformats.org/officeDocument/2006/relationships/hyperlink" Target="http://www.unep.org/" TargetMode="External"/><Relationship Id="rId51" Type="http://schemas.openxmlformats.org/officeDocument/2006/relationships/hyperlink" Target="http://www.ifad.org/" TargetMode="External"/><Relationship Id="rId72" Type="http://schemas.openxmlformats.org/officeDocument/2006/relationships/hyperlink" Target="http://www.unidir.org/" TargetMode="External"/><Relationship Id="rId80" Type="http://schemas.openxmlformats.org/officeDocument/2006/relationships/hyperlink" Target="http://www.un.org/documents/st.htm" TargetMode="External"/><Relationship Id="rId85" Type="http://schemas.openxmlformats.org/officeDocument/2006/relationships/hyperlink" Target="http://www.un.org/Depts/dpa/" TargetMode="External"/><Relationship Id="rId93" Type="http://schemas.openxmlformats.org/officeDocument/2006/relationships/hyperlink" Target="http://www.ohchr.org/" TargetMode="External"/><Relationship Id="rId3" Type="http://schemas.openxmlformats.org/officeDocument/2006/relationships/hyperlink" Target="http://www.un.org/Depts/dpko/dpko/" TargetMode="External"/><Relationship Id="rId12" Type="http://schemas.openxmlformats.org/officeDocument/2006/relationships/hyperlink" Target="http://www.unops.org/" TargetMode="External"/><Relationship Id="rId17" Type="http://schemas.openxmlformats.org/officeDocument/2006/relationships/hyperlink" Target="http://www.icj-cij.org/" TargetMode="External"/><Relationship Id="rId25" Type="http://schemas.openxmlformats.org/officeDocument/2006/relationships/hyperlink" Target="http://www.unescap.org/" TargetMode="External"/><Relationship Id="rId33" Type="http://schemas.openxmlformats.org/officeDocument/2006/relationships/hyperlink" Target="http://www.opcw.org/" TargetMode="External"/><Relationship Id="rId38" Type="http://schemas.openxmlformats.org/officeDocument/2006/relationships/hyperlink" Target="http://www.worldbank.org/" TargetMode="External"/><Relationship Id="rId46" Type="http://schemas.openxmlformats.org/officeDocument/2006/relationships/hyperlink" Target="http://www.imo.org/" TargetMode="External"/><Relationship Id="rId59" Type="http://schemas.openxmlformats.org/officeDocument/2006/relationships/hyperlink" Target="http://www.un.org/peace/peacebuilding/" TargetMode="External"/><Relationship Id="rId67" Type="http://schemas.openxmlformats.org/officeDocument/2006/relationships/hyperlink" Target="http://www.unhcr.org/" TargetMode="External"/><Relationship Id="rId20" Type="http://schemas.openxmlformats.org/officeDocument/2006/relationships/hyperlink" Target="http://www.un.org/womenwatch/daw/csw/" TargetMode="External"/><Relationship Id="rId41" Type="http://schemas.openxmlformats.org/officeDocument/2006/relationships/hyperlink" Target="http://www.ifc.org/" TargetMode="External"/><Relationship Id="rId54" Type="http://schemas.openxmlformats.org/officeDocument/2006/relationships/image" Target="../media/image31.png"/><Relationship Id="rId62" Type="http://schemas.openxmlformats.org/officeDocument/2006/relationships/hyperlink" Target="http://www.undp.org/" TargetMode="External"/><Relationship Id="rId70" Type="http://schemas.openxmlformats.org/officeDocument/2006/relationships/hyperlink" Target="http://www.unhabitat.org/" TargetMode="External"/><Relationship Id="rId75" Type="http://schemas.openxmlformats.org/officeDocument/2006/relationships/hyperlink" Target="http://www.unaids.org/" TargetMode="External"/><Relationship Id="rId83" Type="http://schemas.openxmlformats.org/officeDocument/2006/relationships/hyperlink" Target="http://www.un.org/Depts/oios" TargetMode="External"/><Relationship Id="rId88" Type="http://schemas.openxmlformats.org/officeDocument/2006/relationships/hyperlink" Target="http://ochaonline.un.org/" TargetMode="External"/><Relationship Id="rId91" Type="http://schemas.openxmlformats.org/officeDocument/2006/relationships/hyperlink" Target="http://www.un.org/News/" TargetMode="External"/><Relationship Id="rId96" Type="http://schemas.openxmlformats.org/officeDocument/2006/relationships/hyperlink" Target="http://www.unvienna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ntracen.org/" TargetMode="External"/><Relationship Id="rId15" Type="http://schemas.openxmlformats.org/officeDocument/2006/relationships/hyperlink" Target="http://www.ictr.org/" TargetMode="External"/><Relationship Id="rId23" Type="http://schemas.openxmlformats.org/officeDocument/2006/relationships/hyperlink" Target="http://www.unece.org/" TargetMode="External"/><Relationship Id="rId28" Type="http://schemas.openxmlformats.org/officeDocument/2006/relationships/hyperlink" Target="http://www.un.org/esa/forests" TargetMode="External"/><Relationship Id="rId36" Type="http://schemas.openxmlformats.org/officeDocument/2006/relationships/hyperlink" Target="http://www.unesco.org/" TargetMode="External"/><Relationship Id="rId49" Type="http://schemas.openxmlformats.org/officeDocument/2006/relationships/hyperlink" Target="http://www.wmo.ch/" TargetMode="External"/><Relationship Id="rId57" Type="http://schemas.openxmlformats.org/officeDocument/2006/relationships/hyperlink" Target="http://www.un.org/ga" TargetMode="External"/><Relationship Id="rId10" Type="http://schemas.openxmlformats.org/officeDocument/2006/relationships/hyperlink" Target="http://www.unicri.it/" TargetMode="External"/><Relationship Id="rId31" Type="http://schemas.openxmlformats.org/officeDocument/2006/relationships/hyperlink" Target="http://www.iaea.org/" TargetMode="External"/><Relationship Id="rId44" Type="http://schemas.openxmlformats.org/officeDocument/2006/relationships/hyperlink" Target="http://www.imf.org/" TargetMode="External"/><Relationship Id="rId52" Type="http://schemas.openxmlformats.org/officeDocument/2006/relationships/hyperlink" Target="http://www.unido.org/" TargetMode="External"/><Relationship Id="rId60" Type="http://schemas.openxmlformats.org/officeDocument/2006/relationships/image" Target="../media/image33.png"/><Relationship Id="rId65" Type="http://schemas.openxmlformats.org/officeDocument/2006/relationships/hyperlink" Target="http://www.uncdf.org/" TargetMode="External"/><Relationship Id="rId73" Type="http://schemas.openxmlformats.org/officeDocument/2006/relationships/hyperlink" Target="http://www.un-instraw.org/" TargetMode="External"/><Relationship Id="rId78" Type="http://schemas.openxmlformats.org/officeDocument/2006/relationships/hyperlink" Target="http://www.un.org/unfip/" TargetMode="External"/><Relationship Id="rId81" Type="http://schemas.openxmlformats.org/officeDocument/2006/relationships/image" Target="../media/image37.png"/><Relationship Id="rId86" Type="http://schemas.openxmlformats.org/officeDocument/2006/relationships/hyperlink" Target="http://www.un.org/Depts/dda/ddaupdate.htm" TargetMode="External"/><Relationship Id="rId94" Type="http://schemas.openxmlformats.org/officeDocument/2006/relationships/hyperlink" Target="https://dss.un.org/" TargetMode="External"/><Relationship Id="rId4" Type="http://schemas.openxmlformats.org/officeDocument/2006/relationships/hyperlink" Target="http://www.un.org/sc/ctc/" TargetMode="External"/><Relationship Id="rId9" Type="http://schemas.openxmlformats.org/officeDocument/2006/relationships/hyperlink" Target="http://www.unicef.org/" TargetMode="External"/><Relationship Id="rId13" Type="http://schemas.openxmlformats.org/officeDocument/2006/relationships/hyperlink" Target="http://www.unu.edu/" TargetMode="External"/><Relationship Id="rId18" Type="http://schemas.openxmlformats.org/officeDocument/2006/relationships/hyperlink" Target="http://undcp.org/cnd.html" TargetMode="External"/><Relationship Id="rId39" Type="http://schemas.openxmlformats.org/officeDocument/2006/relationships/hyperlink" Target="http://www.worldbank.org/ibrd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http://www.gc-council.org/international/templates/yt_framework/images/logo.pn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http://t0.gstatic.com/images?q=tbn:ANd9GcTcFNGUYHof8OAsNuI0LbAMwChLsUp0TYOAeeXhdnemgBttxils-4CT" TargetMode="External"/><Relationship Id="rId9" Type="http://schemas.microsoft.com/office/2007/relationships/hdphoto" Target="../media/hdphoto1.wdp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mailto:sami.meaini@gmx.de" TargetMode="External"/><Relationship Id="rId2" Type="http://schemas.openxmlformats.org/officeDocument/2006/relationships/hyperlink" Target="mailto:BrigitteFahrenhorst@t-online.d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codevelopment.jimdo.com/" TargetMode="External"/><Relationship Id="rId2" Type="http://schemas.openxmlformats.org/officeDocument/2006/relationships/hyperlink" Target="mailto:BrigitteFahrenhorst@t-online.d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http://www.gc-council.org/international/templates/yt_framework/images/logo.pn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http://t0.gstatic.com/images?q=tbn:ANd9GcTcFNGUYHof8OAsNuI0LbAMwChLsUp0TYOAeeXhdnemgBttxils-4CT" TargetMode="External"/><Relationship Id="rId9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336867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/>
            <a:br>
              <a:rPr lang="de-DE" altLang="de-DE" sz="3600" dirty="0">
                <a:latin typeface="+mn-lt"/>
              </a:rPr>
            </a:br>
            <a:r>
              <a:rPr lang="de-DE" altLang="de-DE" sz="3600" dirty="0" err="1">
                <a:solidFill>
                  <a:srgbClr val="C00000"/>
                </a:solidFill>
                <a:latin typeface="+mn-lt"/>
              </a:rPr>
              <a:t>Introduction</a:t>
            </a:r>
            <a:r>
              <a:rPr lang="de-DE" altLang="de-DE" sz="3600" dirty="0">
                <a:solidFill>
                  <a:srgbClr val="C00000"/>
                </a:solidFill>
                <a:latin typeface="+mn-lt"/>
              </a:rPr>
              <a:t> </a:t>
            </a:r>
            <a:r>
              <a:rPr lang="de-DE" altLang="de-DE" sz="3600" dirty="0" err="1">
                <a:solidFill>
                  <a:srgbClr val="C00000"/>
                </a:solidFill>
                <a:latin typeface="+mn-lt"/>
              </a:rPr>
              <a:t>to</a:t>
            </a:r>
            <a:r>
              <a:rPr lang="de-DE" altLang="de-DE" sz="3600" dirty="0">
                <a:solidFill>
                  <a:srgbClr val="C00000"/>
                </a:solidFill>
                <a:latin typeface="+mn-lt"/>
              </a:rPr>
              <a:t> </a:t>
            </a:r>
            <a:r>
              <a:rPr lang="de-DE" altLang="de-DE" sz="3600" dirty="0" err="1">
                <a:solidFill>
                  <a:srgbClr val="C00000"/>
                </a:solidFill>
                <a:latin typeface="+mn-lt"/>
              </a:rPr>
              <a:t>the</a:t>
            </a:r>
            <a:r>
              <a:rPr lang="de-DE" altLang="de-DE" sz="3600" dirty="0">
                <a:solidFill>
                  <a:srgbClr val="C00000"/>
                </a:solidFill>
                <a:latin typeface="+mn-lt"/>
              </a:rPr>
              <a:t> </a:t>
            </a:r>
            <a:r>
              <a:rPr lang="de-DE" altLang="de-DE" sz="3600" dirty="0" err="1">
                <a:solidFill>
                  <a:srgbClr val="C00000"/>
                </a:solidFill>
                <a:latin typeface="+mn-lt"/>
              </a:rPr>
              <a:t>Lecture</a:t>
            </a:r>
            <a:r>
              <a:rPr lang="de-DE" altLang="de-DE" sz="3600" dirty="0">
                <a:solidFill>
                  <a:srgbClr val="C00000"/>
                </a:solidFill>
                <a:latin typeface="+mn-lt"/>
              </a:rPr>
              <a:t> </a:t>
            </a:r>
            <a:br>
              <a:rPr lang="de-DE" altLang="de-DE" sz="5400" b="1" dirty="0">
                <a:solidFill>
                  <a:srgbClr val="C00000"/>
                </a:solidFill>
                <a:latin typeface="+mn-lt"/>
              </a:rPr>
            </a:br>
            <a:br>
              <a:rPr lang="de-DE" altLang="de-DE" sz="5400" b="1" dirty="0">
                <a:solidFill>
                  <a:srgbClr val="C00000"/>
                </a:solidFill>
                <a:latin typeface="+mn-lt"/>
              </a:rPr>
            </a:br>
            <a:r>
              <a:rPr lang="de-DE" altLang="de-DE" sz="6700" b="1" dirty="0">
                <a:solidFill>
                  <a:srgbClr val="C00000"/>
                </a:solidFill>
                <a:latin typeface="+mn-lt"/>
              </a:rPr>
              <a:t>Development Policy</a:t>
            </a:r>
            <a:br>
              <a:rPr lang="de-DE" altLang="de-DE" sz="5400" b="1" dirty="0">
                <a:solidFill>
                  <a:srgbClr val="C00000"/>
                </a:solidFill>
                <a:latin typeface="+mn-lt"/>
              </a:rPr>
            </a:br>
            <a:br>
              <a:rPr lang="de-DE" altLang="de-DE" sz="5400" b="1" dirty="0">
                <a:solidFill>
                  <a:srgbClr val="C00000"/>
                </a:solidFill>
                <a:latin typeface="+mn-lt"/>
              </a:rPr>
            </a:br>
            <a:r>
              <a:rPr lang="de-DE" altLang="de-DE" sz="3600" dirty="0">
                <a:solidFill>
                  <a:srgbClr val="C00000"/>
                </a:solidFill>
                <a:latin typeface="+mn-lt"/>
              </a:rPr>
              <a:t>Winter Semester 2019/ 20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3810000"/>
            <a:ext cx="7886700" cy="3048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de-DE" altLang="de-DE" sz="2000" dirty="0">
              <a:noFill/>
              <a:latin typeface="Calibri" panose="020F0502020204030204" pitchFamily="34" charset="0"/>
            </a:endParaRPr>
          </a:p>
          <a:p>
            <a:pPr marL="0" indent="0" eaLnBrk="1" hangingPunct="1">
              <a:buNone/>
            </a:pPr>
            <a:r>
              <a:rPr lang="de-DE" altLang="de-DE" sz="2400" dirty="0">
                <a:latin typeface="Calibri" panose="020F0502020204030204" pitchFamily="34" charset="0"/>
              </a:rPr>
              <a:t>Prof. Dr. Brigitte Fahrenhorst </a:t>
            </a:r>
          </a:p>
          <a:p>
            <a:pPr marL="0" indent="0" eaLnBrk="1" hangingPunct="1">
              <a:buNone/>
            </a:pPr>
            <a:r>
              <a:rPr lang="de-DE" altLang="de-DE" sz="2400" dirty="0">
                <a:latin typeface="Calibri" panose="020F0502020204030204" pitchFamily="34" charset="0"/>
              </a:rPr>
              <a:t>TU Berlin / SID Berlin</a:t>
            </a:r>
          </a:p>
          <a:p>
            <a:pPr marL="0" indent="0" eaLnBrk="1" hangingPunct="1">
              <a:buNone/>
            </a:pPr>
            <a:endParaRPr lang="de-DE" altLang="de-DE" sz="2400" dirty="0">
              <a:latin typeface="Calibri" panose="020F0502020204030204" pitchFamily="34" charset="0"/>
            </a:endParaRPr>
          </a:p>
          <a:p>
            <a:pPr marL="0" indent="0" eaLnBrk="1" hangingPunct="1">
              <a:buNone/>
            </a:pPr>
            <a:endParaRPr lang="de-DE" altLang="de-DE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sz="2400" b="1" dirty="0">
                <a:latin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https://ecodevelopment.jimdo.com</a:t>
            </a:r>
            <a:endParaRPr lang="de-DE" altLang="de-DE" sz="2400" b="1" dirty="0">
              <a:latin typeface="Calibri" panose="020F0502020204030204" pitchFamily="34" charset="0"/>
            </a:endParaRPr>
          </a:p>
          <a:p>
            <a:pPr marL="0" indent="0" eaLnBrk="1" hangingPunct="1">
              <a:buNone/>
            </a:pPr>
            <a:r>
              <a:rPr lang="de-DE" altLang="de-DE" sz="2400" dirty="0">
                <a:latin typeface="Calibri" panose="020F050202020403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2938A4-AB1A-494E-B307-54C965103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90600"/>
            <a:ext cx="7886700" cy="1676400"/>
          </a:xfrm>
        </p:spPr>
        <p:txBody>
          <a:bodyPr>
            <a:noAutofit/>
          </a:bodyPr>
          <a:lstStyle/>
          <a:p>
            <a:r>
              <a:rPr lang="de-DE" sz="3200" b="1" cap="small" dirty="0">
                <a:solidFill>
                  <a:schemeClr val="bg1"/>
                </a:solidFill>
                <a:highlight>
                  <a:srgbClr val="000000"/>
                </a:highlight>
                <a:latin typeface="+mn-lt"/>
              </a:rPr>
              <a:t>4. In 2015: UN </a:t>
            </a:r>
            <a:r>
              <a:rPr lang="de-DE" sz="3200" b="1" cap="small" dirty="0" err="1">
                <a:solidFill>
                  <a:schemeClr val="bg1"/>
                </a:solidFill>
                <a:highlight>
                  <a:srgbClr val="000000"/>
                </a:highlight>
                <a:latin typeface="+mn-lt"/>
              </a:rPr>
              <a:t>Sustainable</a:t>
            </a:r>
            <a:r>
              <a:rPr lang="de-DE" sz="3200" b="1" cap="small" dirty="0">
                <a:solidFill>
                  <a:schemeClr val="bg1"/>
                </a:solidFill>
                <a:highlight>
                  <a:srgbClr val="000000"/>
                </a:highlight>
                <a:latin typeface="+mn-lt"/>
              </a:rPr>
              <a:t> Development Summit </a:t>
            </a:r>
            <a:br>
              <a:rPr lang="de-DE" sz="3200" b="1" cap="small" dirty="0">
                <a:highlight>
                  <a:srgbClr val="00FFFF"/>
                </a:highlight>
                <a:latin typeface="+mn-lt"/>
              </a:rPr>
            </a:br>
            <a:br>
              <a:rPr lang="de-DE" sz="3200" b="1" cap="small" dirty="0">
                <a:highlight>
                  <a:srgbClr val="00FFFF"/>
                </a:highlight>
                <a:latin typeface="+mn-lt"/>
              </a:rPr>
            </a:br>
            <a:r>
              <a:rPr lang="de-DE" sz="3200" b="1" cap="small" dirty="0" err="1">
                <a:solidFill>
                  <a:schemeClr val="bg1"/>
                </a:solidFill>
                <a:highlight>
                  <a:srgbClr val="000000"/>
                </a:highlight>
                <a:latin typeface="+mn-lt"/>
              </a:rPr>
              <a:t>Transforming</a:t>
            </a:r>
            <a:r>
              <a:rPr lang="de-DE" sz="3200" b="1" cap="small" dirty="0">
                <a:solidFill>
                  <a:schemeClr val="bg1"/>
                </a:solidFill>
                <a:highlight>
                  <a:srgbClr val="000000"/>
                </a:highlight>
                <a:latin typeface="+mn-lt"/>
              </a:rPr>
              <a:t> </a:t>
            </a:r>
            <a:r>
              <a:rPr lang="de-DE" sz="3200" b="1" cap="small" dirty="0" err="1">
                <a:solidFill>
                  <a:schemeClr val="bg1"/>
                </a:solidFill>
                <a:highlight>
                  <a:srgbClr val="000000"/>
                </a:highlight>
                <a:latin typeface="+mn-lt"/>
              </a:rPr>
              <a:t>our</a:t>
            </a:r>
            <a:r>
              <a:rPr lang="de-DE" sz="3200" b="1" cap="small" dirty="0">
                <a:solidFill>
                  <a:schemeClr val="bg1"/>
                </a:solidFill>
                <a:highlight>
                  <a:srgbClr val="000000"/>
                </a:highlight>
                <a:latin typeface="+mn-lt"/>
              </a:rPr>
              <a:t> </a:t>
            </a:r>
            <a:r>
              <a:rPr lang="de-DE" sz="3200" b="1" cap="small" dirty="0" err="1">
                <a:solidFill>
                  <a:schemeClr val="bg1"/>
                </a:solidFill>
                <a:highlight>
                  <a:srgbClr val="000000"/>
                </a:highlight>
                <a:latin typeface="+mn-lt"/>
              </a:rPr>
              <a:t>world</a:t>
            </a:r>
            <a:r>
              <a:rPr lang="de-DE" sz="3200" b="1" cap="small" dirty="0">
                <a:solidFill>
                  <a:schemeClr val="bg1"/>
                </a:solidFill>
                <a:highlight>
                  <a:srgbClr val="000000"/>
                </a:highlight>
                <a:latin typeface="+mn-lt"/>
              </a:rPr>
              <a:t>: </a:t>
            </a:r>
            <a:r>
              <a:rPr lang="de-DE" sz="3200" b="1" cap="small" dirty="0" err="1">
                <a:solidFill>
                  <a:schemeClr val="bg1"/>
                </a:solidFill>
                <a:highlight>
                  <a:srgbClr val="000000"/>
                </a:highlight>
                <a:latin typeface="+mn-lt"/>
              </a:rPr>
              <a:t>the</a:t>
            </a:r>
            <a:r>
              <a:rPr lang="de-DE" sz="3200" b="1" cap="small" dirty="0">
                <a:solidFill>
                  <a:schemeClr val="bg1"/>
                </a:solidFill>
                <a:highlight>
                  <a:srgbClr val="000000"/>
                </a:highlight>
                <a:latin typeface="+mn-lt"/>
              </a:rPr>
              <a:t> Agenda 2030 </a:t>
            </a:r>
            <a:r>
              <a:rPr lang="de-DE" sz="3200" b="1" cap="small" dirty="0" err="1">
                <a:solidFill>
                  <a:schemeClr val="bg1"/>
                </a:solidFill>
                <a:highlight>
                  <a:srgbClr val="000000"/>
                </a:highlight>
                <a:latin typeface="+mn-lt"/>
              </a:rPr>
              <a:t>for</a:t>
            </a:r>
            <a:r>
              <a:rPr lang="de-DE" sz="3200" b="1" cap="small" dirty="0">
                <a:solidFill>
                  <a:schemeClr val="bg1"/>
                </a:solidFill>
                <a:highlight>
                  <a:srgbClr val="000000"/>
                </a:highlight>
                <a:latin typeface="+mn-lt"/>
              </a:rPr>
              <a:t> </a:t>
            </a:r>
            <a:r>
              <a:rPr lang="de-DE" sz="3200" b="1" cap="small" dirty="0" err="1">
                <a:solidFill>
                  <a:schemeClr val="bg1"/>
                </a:solidFill>
                <a:highlight>
                  <a:srgbClr val="000000"/>
                </a:highlight>
                <a:latin typeface="+mn-lt"/>
              </a:rPr>
              <a:t>Sustainable</a:t>
            </a:r>
            <a:r>
              <a:rPr lang="de-DE" sz="3200" b="1" cap="small" dirty="0">
                <a:solidFill>
                  <a:schemeClr val="bg1"/>
                </a:solidFill>
                <a:highlight>
                  <a:srgbClr val="000000"/>
                </a:highlight>
                <a:latin typeface="+mn-lt"/>
              </a:rPr>
              <a:t> Development </a:t>
            </a:r>
            <a:r>
              <a:rPr lang="de-DE" sz="3200" b="1" cap="small" dirty="0" err="1">
                <a:solidFill>
                  <a:schemeClr val="bg1"/>
                </a:solidFill>
                <a:highlight>
                  <a:srgbClr val="000000"/>
                </a:highlight>
                <a:latin typeface="+mn-lt"/>
              </a:rPr>
              <a:t>derived</a:t>
            </a:r>
            <a:r>
              <a:rPr lang="de-DE" sz="3200" b="1" cap="small" dirty="0">
                <a:solidFill>
                  <a:schemeClr val="bg1"/>
                </a:solidFill>
                <a:highlight>
                  <a:srgbClr val="000000"/>
                </a:highlight>
                <a:latin typeface="+mn-lt"/>
              </a:rPr>
              <a:t> </a:t>
            </a:r>
            <a:r>
              <a:rPr lang="de-DE" sz="3200" b="1" cap="small" dirty="0" err="1">
                <a:solidFill>
                  <a:schemeClr val="bg1"/>
                </a:solidFill>
                <a:highlight>
                  <a:srgbClr val="000000"/>
                </a:highlight>
                <a:latin typeface="+mn-lt"/>
              </a:rPr>
              <a:t>from</a:t>
            </a:r>
            <a:r>
              <a:rPr lang="de-DE" sz="3200" b="1" cap="small" dirty="0">
                <a:solidFill>
                  <a:schemeClr val="bg1"/>
                </a:solidFill>
                <a:highlight>
                  <a:srgbClr val="000000"/>
                </a:highlight>
                <a:latin typeface="+mn-lt"/>
              </a:rPr>
              <a:t> </a:t>
            </a:r>
            <a:r>
              <a:rPr lang="de-DE" sz="3200" b="1" cap="small" dirty="0" err="1">
                <a:solidFill>
                  <a:schemeClr val="bg1"/>
                </a:solidFill>
                <a:highlight>
                  <a:srgbClr val="000000"/>
                </a:highlight>
                <a:latin typeface="+mn-lt"/>
              </a:rPr>
              <a:t>the</a:t>
            </a:r>
            <a:r>
              <a:rPr lang="de-DE" sz="3200" b="1" cap="small" dirty="0">
                <a:solidFill>
                  <a:schemeClr val="bg1"/>
                </a:solidFill>
                <a:highlight>
                  <a:srgbClr val="000000"/>
                </a:highlight>
                <a:latin typeface="+mn-lt"/>
              </a:rPr>
              <a:t> </a:t>
            </a:r>
            <a:r>
              <a:rPr lang="de-DE" sz="3200" b="1" cap="small" dirty="0" err="1">
                <a:solidFill>
                  <a:schemeClr val="bg1"/>
                </a:solidFill>
                <a:highlight>
                  <a:srgbClr val="000000"/>
                </a:highlight>
                <a:latin typeface="+mn-lt"/>
              </a:rPr>
              <a:t>summit</a:t>
            </a:r>
            <a:r>
              <a:rPr lang="de-DE" sz="3200" b="1" cap="small" dirty="0">
                <a:solidFill>
                  <a:schemeClr val="bg1"/>
                </a:solidFill>
                <a:highlight>
                  <a:srgbClr val="000000"/>
                </a:highlight>
                <a:latin typeface="+mn-lt"/>
              </a:rPr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D8516E-624D-4E7F-B11F-05E0F9F50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657600"/>
            <a:ext cx="7886700" cy="2519362"/>
          </a:xfrm>
        </p:spPr>
        <p:txBody>
          <a:bodyPr>
            <a:normAutofit/>
          </a:bodyPr>
          <a:lstStyle/>
          <a:p>
            <a:pPr indent="-360000">
              <a:buFont typeface="Wingdings" panose="05000000000000000000" pitchFamily="2" charset="2"/>
              <a:buChar char="§"/>
            </a:pPr>
            <a:r>
              <a:rPr lang="de-DE" sz="2400" dirty="0"/>
              <a:t>end </a:t>
            </a:r>
            <a:r>
              <a:rPr lang="de-DE" sz="2400" dirty="0" err="1"/>
              <a:t>poverty</a:t>
            </a:r>
            <a:r>
              <a:rPr lang="de-DE" sz="2400" dirty="0"/>
              <a:t> and </a:t>
            </a:r>
            <a:r>
              <a:rPr lang="de-DE" sz="2400" dirty="0" err="1"/>
              <a:t>hunger</a:t>
            </a:r>
            <a:endParaRPr lang="de-DE" sz="2400" dirty="0"/>
          </a:p>
          <a:p>
            <a:pPr indent="-360000">
              <a:buFont typeface="Wingdings" panose="05000000000000000000" pitchFamily="2" charset="2"/>
              <a:buChar char="§"/>
            </a:pPr>
            <a:r>
              <a:rPr lang="de-DE" sz="2400" dirty="0" err="1"/>
              <a:t>protect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planet</a:t>
            </a:r>
          </a:p>
          <a:p>
            <a:pPr indent="-360000">
              <a:buFont typeface="Wingdings" panose="05000000000000000000" pitchFamily="2" charset="2"/>
              <a:buChar char="§"/>
            </a:pPr>
            <a:r>
              <a:rPr lang="en-US" sz="2400" dirty="0"/>
              <a:t>enjoy prosperous and fulfilling lives</a:t>
            </a:r>
          </a:p>
          <a:p>
            <a:pPr indent="-360000">
              <a:buFont typeface="Wingdings" panose="05000000000000000000" pitchFamily="2" charset="2"/>
              <a:buChar char="§"/>
            </a:pPr>
            <a:r>
              <a:rPr lang="en-US" sz="2400" dirty="0"/>
              <a:t>foster peaceful, just and inclusive societies</a:t>
            </a:r>
          </a:p>
          <a:p>
            <a:pPr indent="-360000">
              <a:buFont typeface="Wingdings" panose="05000000000000000000" pitchFamily="2" charset="2"/>
              <a:buChar char="§"/>
            </a:pPr>
            <a:r>
              <a:rPr lang="en-US" sz="2400" dirty="0"/>
              <a:t>Global Partnership for Sustainable Development.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086971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59125C-103E-4258-A66D-6C45E8465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cap="small" dirty="0">
                <a:solidFill>
                  <a:schemeClr val="bg1"/>
                </a:solidFill>
                <a:highlight>
                  <a:srgbClr val="000000"/>
                </a:highlight>
                <a:latin typeface="+mn-lt"/>
              </a:rPr>
              <a:t>5. 17 </a:t>
            </a:r>
            <a:r>
              <a:rPr lang="de-DE" sz="3200" b="1" cap="small" dirty="0" err="1">
                <a:solidFill>
                  <a:schemeClr val="bg1"/>
                </a:solidFill>
                <a:highlight>
                  <a:srgbClr val="000000"/>
                </a:highlight>
                <a:latin typeface="+mn-lt"/>
              </a:rPr>
              <a:t>Sustainable</a:t>
            </a:r>
            <a:r>
              <a:rPr lang="de-DE" sz="3200" b="1" cap="small" dirty="0">
                <a:solidFill>
                  <a:schemeClr val="bg1"/>
                </a:solidFill>
                <a:highlight>
                  <a:srgbClr val="000000"/>
                </a:highlight>
                <a:latin typeface="+mn-lt"/>
              </a:rPr>
              <a:t> Development Goals</a:t>
            </a:r>
          </a:p>
        </p:txBody>
      </p:sp>
      <p:pic>
        <p:nvPicPr>
          <p:cNvPr id="2054" name="Picture 6" descr="Bildergebnis für sdgs goals pictures single">
            <a:extLst>
              <a:ext uri="{FF2B5EF4-FFF2-40B4-BE49-F238E27FC236}">
                <a16:creationId xmlns:a16="http://schemas.microsoft.com/office/drawing/2014/main" id="{511FFF4B-2547-49D3-AD08-68E1C5CFB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437" y="1443037"/>
            <a:ext cx="3816620" cy="2290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Bildergebnis für sdgs goals pictures single">
            <a:extLst>
              <a:ext uri="{FF2B5EF4-FFF2-40B4-BE49-F238E27FC236}">
                <a16:creationId xmlns:a16="http://schemas.microsoft.com/office/drawing/2014/main" id="{7966EAFF-9DC5-40A5-9B33-62BB4E05489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1524001"/>
            <a:ext cx="1904999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Bildergebnis für sdgs goals pictures single">
            <a:extLst>
              <a:ext uri="{FF2B5EF4-FFF2-40B4-BE49-F238E27FC236}">
                <a16:creationId xmlns:a16="http://schemas.microsoft.com/office/drawing/2014/main" id="{386FFA27-459E-4581-800A-1E3CC63A67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7" y="1557336"/>
            <a:ext cx="1838325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Bildergebnis für sdgs goals pictures single">
            <a:extLst>
              <a:ext uri="{FF2B5EF4-FFF2-40B4-BE49-F238E27FC236}">
                <a16:creationId xmlns:a16="http://schemas.microsoft.com/office/drawing/2014/main" id="{31D970C4-41FC-4BF3-A736-46D40D578B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894" y="1557337"/>
            <a:ext cx="1841636" cy="2066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Bildergebnis für sdgs goals pictures single">
            <a:extLst>
              <a:ext uri="{FF2B5EF4-FFF2-40B4-BE49-F238E27FC236}">
                <a16:creationId xmlns:a16="http://schemas.microsoft.com/office/drawing/2014/main" id="{FC2EF2A7-23F0-4026-8F22-66B7EFA615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3733800"/>
            <a:ext cx="1939925" cy="2244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Bildergebnis für sdgs goals pictures single">
            <a:extLst>
              <a:ext uri="{FF2B5EF4-FFF2-40B4-BE49-F238E27FC236}">
                <a16:creationId xmlns:a16="http://schemas.microsoft.com/office/drawing/2014/main" id="{4F704086-F37D-46D2-BB35-C787BE32F5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263" y="3733800"/>
            <a:ext cx="1939925" cy="2244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Bildergebnis für sdgs goals pictures single">
            <a:extLst>
              <a:ext uri="{FF2B5EF4-FFF2-40B4-BE49-F238E27FC236}">
                <a16:creationId xmlns:a16="http://schemas.microsoft.com/office/drawing/2014/main" id="{0B5FD46D-EEC6-4CC4-AD88-56AC5DC898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451" y="3733800"/>
            <a:ext cx="1908443" cy="2219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Bildergebnis für sdgs goals pictures single">
            <a:extLst>
              <a:ext uri="{FF2B5EF4-FFF2-40B4-BE49-F238E27FC236}">
                <a16:creationId xmlns:a16="http://schemas.microsoft.com/office/drawing/2014/main" id="{343DF5E3-2D9F-4FA2-A20B-1CB3D29E4F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094" y="3733800"/>
            <a:ext cx="1841636" cy="2222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6190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02" name="Picture 30" descr="Bildergebnis für sdgs goals pictures single">
            <a:extLst>
              <a:ext uri="{FF2B5EF4-FFF2-40B4-BE49-F238E27FC236}">
                <a16:creationId xmlns:a16="http://schemas.microsoft.com/office/drawing/2014/main" id="{81819884-9750-43B1-9F63-058C042EB6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43198"/>
            <a:ext cx="2863853" cy="2863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6" name="Picture 24" descr="Bildergebnis für sdgs goals pictures single">
            <a:extLst>
              <a:ext uri="{FF2B5EF4-FFF2-40B4-BE49-F238E27FC236}">
                <a16:creationId xmlns:a16="http://schemas.microsoft.com/office/drawing/2014/main" id="{835D100D-1AC6-4DB8-8925-188F9BF23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596" y="266700"/>
            <a:ext cx="3653804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Bildergebnis für sdgs goals pictures single">
            <a:extLst>
              <a:ext uri="{FF2B5EF4-FFF2-40B4-BE49-F238E27FC236}">
                <a16:creationId xmlns:a16="http://schemas.microsoft.com/office/drawing/2014/main" id="{1F8E7648-815F-44F2-B25D-8938BCCBF4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457200"/>
            <a:ext cx="2057400" cy="2285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Bildergebnis für sdgs goals pictures single">
            <a:extLst>
              <a:ext uri="{FF2B5EF4-FFF2-40B4-BE49-F238E27FC236}">
                <a16:creationId xmlns:a16="http://schemas.microsoft.com/office/drawing/2014/main" id="{1AC46C73-6A4B-44C0-BA05-18056183C7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1" y="457199"/>
            <a:ext cx="2057401" cy="2285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4" name="Picture 22" descr="Bildergebnis für sdgs goals pictures single">
            <a:extLst>
              <a:ext uri="{FF2B5EF4-FFF2-40B4-BE49-F238E27FC236}">
                <a16:creationId xmlns:a16="http://schemas.microsoft.com/office/drawing/2014/main" id="{B604FCB6-77B7-48FF-93F0-FB495AF63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5351" y="457199"/>
            <a:ext cx="2143125" cy="2260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8" name="Picture 26" descr="Bildergebnis für sdgs goals pictures single">
            <a:extLst>
              <a:ext uri="{FF2B5EF4-FFF2-40B4-BE49-F238E27FC236}">
                <a16:creationId xmlns:a16="http://schemas.microsoft.com/office/drawing/2014/main" id="{36AF9CFA-D2E3-468B-B23D-023DB09365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984491"/>
            <a:ext cx="2143125" cy="2481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0" name="Picture 28" descr="Bildergebnis für sdgs goals pictures single">
            <a:extLst>
              <a:ext uri="{FF2B5EF4-FFF2-40B4-BE49-F238E27FC236}">
                <a16:creationId xmlns:a16="http://schemas.microsoft.com/office/drawing/2014/main" id="{5157CE39-F010-440A-B386-09A08398D8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951" y="2933697"/>
            <a:ext cx="2143125" cy="2400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4" name="Picture 32" descr="Bildergebnis für sdgs goals pictures single">
            <a:extLst>
              <a:ext uri="{FF2B5EF4-FFF2-40B4-BE49-F238E27FC236}">
                <a16:creationId xmlns:a16="http://schemas.microsoft.com/office/drawing/2014/main" id="{EA227D65-F945-4A3C-9A74-C35178C3BD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2426" y="2863844"/>
            <a:ext cx="2064371" cy="2317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A402999C-1722-45C2-81D7-6CF514D67144}"/>
              </a:ext>
            </a:extLst>
          </p:cNvPr>
          <p:cNvSpPr/>
          <p:nvPr/>
        </p:nvSpPr>
        <p:spPr>
          <a:xfrm>
            <a:off x="5830738" y="5641337"/>
            <a:ext cx="38077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/>
              <a:t>SDG 16 </a:t>
            </a:r>
            <a:r>
              <a:rPr lang="de-DE" sz="2400" dirty="0" err="1"/>
              <a:t>slide</a:t>
            </a:r>
            <a:r>
              <a:rPr lang="de-DE" sz="2400" dirty="0"/>
              <a:t> </a:t>
            </a:r>
            <a:r>
              <a:rPr lang="de-DE" sz="2400" dirty="0" err="1"/>
              <a:t>following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543401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8315" y="609600"/>
            <a:ext cx="7886700" cy="1325563"/>
          </a:xfrm>
          <a:noFill/>
        </p:spPr>
        <p:txBody>
          <a:bodyPr>
            <a:noAutofit/>
          </a:bodyPr>
          <a:lstStyle/>
          <a:p>
            <a:pPr marL="684000" indent="-684000">
              <a:lnSpc>
                <a:spcPct val="100000"/>
              </a:lnSpc>
            </a:pPr>
            <a:r>
              <a:rPr lang="de-DE" altLang="de-DE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III</a:t>
            </a:r>
            <a:r>
              <a:rPr lang="de-DE" altLang="de-DE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. </a:t>
            </a:r>
            <a:r>
              <a:rPr lang="de-DE" altLang="de-DE" sz="36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Specific</a:t>
            </a:r>
            <a:r>
              <a:rPr lang="de-DE" altLang="de-DE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 Topic </a:t>
            </a:r>
            <a:r>
              <a:rPr lang="de-DE" altLang="de-DE" sz="36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of</a:t>
            </a:r>
            <a:r>
              <a:rPr lang="de-DE" altLang="de-DE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 Winter Semester 2019/20:</a:t>
            </a:r>
            <a:endParaRPr lang="de-DE" sz="3600" b="1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2133600"/>
            <a:ext cx="7886700" cy="4351338"/>
          </a:xfrm>
          <a:solidFill>
            <a:srgbClr val="00206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</a:rPr>
              <a:t>Arms and Development</a:t>
            </a:r>
            <a:endParaRPr lang="de-DE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239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DCA292-A0FA-4B9D-8996-2E071B14F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68274"/>
          </a:xfrm>
        </p:spPr>
        <p:txBody>
          <a:bodyPr>
            <a:normAutofit fontScale="90000"/>
          </a:bodyPr>
          <a:lstStyle/>
          <a:p>
            <a:r>
              <a:rPr lang="de-DE" sz="800" dirty="0"/>
              <a:t>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837086-84D3-4129-BAE0-A9DAB04F2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74" y="1066800"/>
            <a:ext cx="7869176" cy="5298279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None/>
              <a:defRPr/>
            </a:pPr>
            <a:endParaRPr lang="de-DE" sz="2400" dirty="0"/>
          </a:p>
          <a:p>
            <a:pPr marL="0" indent="0" algn="ctr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None/>
              <a:defRPr/>
            </a:pPr>
            <a:r>
              <a:rPr lang="de-DE" sz="3200" b="1" dirty="0">
                <a:solidFill>
                  <a:schemeClr val="bg1"/>
                </a:solidFill>
                <a:highlight>
                  <a:srgbClr val="000000"/>
                </a:highlight>
              </a:rPr>
              <a:t>SDG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4098" name="Picture 2" descr="Bildergebnis für sdgs goals pictures single">
            <a:extLst>
              <a:ext uri="{FF2B5EF4-FFF2-40B4-BE49-F238E27FC236}">
                <a16:creationId xmlns:a16="http://schemas.microsoft.com/office/drawing/2014/main" id="{1ADF8189-F67A-4B63-863C-99D34D7B1E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563" y="2133600"/>
            <a:ext cx="3962398" cy="3962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el 7">
            <a:extLst>
              <a:ext uri="{FF2B5EF4-FFF2-40B4-BE49-F238E27FC236}">
                <a16:creationId xmlns:a16="http://schemas.microsoft.com/office/drawing/2014/main" id="{70FD14A2-5D9D-4ACD-B89E-CDA82C56A2E4}"/>
              </a:ext>
            </a:extLst>
          </p:cNvPr>
          <p:cNvSpPr txBox="1">
            <a:spLocks/>
          </p:cNvSpPr>
          <p:nvPr/>
        </p:nvSpPr>
        <p:spPr>
          <a:xfrm>
            <a:off x="628650" y="760142"/>
            <a:ext cx="7886700" cy="535531"/>
          </a:xfrm>
          <a:prstGeom prst="rect">
            <a:avLst/>
          </a:prstGeom>
          <a:solidFill>
            <a:srgbClr val="002060"/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b="1" cap="small" dirty="0">
                <a:solidFill>
                  <a:schemeClr val="bg1"/>
                </a:solidFill>
                <a:latin typeface="+mn-lt"/>
              </a:rPr>
              <a:t>1. </a:t>
            </a:r>
            <a:r>
              <a:rPr lang="de-DE" sz="3200" b="1" cap="small" dirty="0" err="1">
                <a:solidFill>
                  <a:schemeClr val="bg1"/>
                </a:solidFill>
                <a:latin typeface="+mn-lt"/>
              </a:rPr>
              <a:t>Why</a:t>
            </a:r>
            <a:r>
              <a:rPr lang="de-DE" sz="3200" b="1" cap="small" dirty="0">
                <a:solidFill>
                  <a:schemeClr val="bg1"/>
                </a:solidFill>
                <a:latin typeface="+mn-lt"/>
              </a:rPr>
              <a:t> </a:t>
            </a:r>
            <a:r>
              <a:rPr lang="de-DE" sz="3200" b="1" cap="small" dirty="0" err="1">
                <a:solidFill>
                  <a:schemeClr val="bg1"/>
                </a:solidFill>
                <a:latin typeface="+mn-lt"/>
              </a:rPr>
              <a:t>arms</a:t>
            </a:r>
            <a:r>
              <a:rPr lang="de-DE" sz="3200" b="1" cap="small" dirty="0">
                <a:solidFill>
                  <a:schemeClr val="bg1"/>
                </a:solidFill>
                <a:latin typeface="+mn-lt"/>
              </a:rPr>
              <a:t> and </a:t>
            </a:r>
            <a:r>
              <a:rPr lang="de-DE" sz="3200" b="1" cap="small" dirty="0" err="1">
                <a:solidFill>
                  <a:schemeClr val="bg1"/>
                </a:solidFill>
                <a:latin typeface="+mn-lt"/>
              </a:rPr>
              <a:t>development</a:t>
            </a:r>
            <a:r>
              <a:rPr lang="de-DE" sz="3200" b="1" cap="small" dirty="0">
                <a:solidFill>
                  <a:schemeClr val="bg1"/>
                </a:solidFill>
                <a:latin typeface="+mn-lt"/>
              </a:rPr>
              <a:t>?  </a:t>
            </a:r>
          </a:p>
        </p:txBody>
      </p:sp>
    </p:spTree>
    <p:extLst>
      <p:ext uri="{BB962C8B-B14F-4D97-AF65-F5344CB8AC3E}">
        <p14:creationId xmlns:p14="http://schemas.microsoft.com/office/powerpoint/2010/main" val="2039946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05B47C16-4CC3-4DF0-8487-E5A025592AD4}"/>
              </a:ext>
            </a:extLst>
          </p:cNvPr>
          <p:cNvSpPr/>
          <p:nvPr/>
        </p:nvSpPr>
        <p:spPr>
          <a:xfrm>
            <a:off x="762000" y="609600"/>
            <a:ext cx="7848600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cap="small" dirty="0">
                <a:solidFill>
                  <a:schemeClr val="bg1"/>
                </a:solidFill>
                <a:highlight>
                  <a:srgbClr val="000000"/>
                </a:highlight>
              </a:rPr>
              <a:t>Sustainable Development Goal 16</a:t>
            </a:r>
          </a:p>
          <a:p>
            <a:endParaRPr lang="en-US" sz="1000" b="1" cap="small" dirty="0"/>
          </a:p>
          <a:p>
            <a:r>
              <a:rPr lang="en-US" sz="2400" dirty="0"/>
              <a:t>Promote peaceful and inclusive societies for sustainable development, provide access to justice for all and build effective, accountable and inclusive institutions at all levels</a:t>
            </a:r>
          </a:p>
          <a:p>
            <a:endParaRPr lang="en-US" sz="2400" dirty="0"/>
          </a:p>
          <a:p>
            <a:r>
              <a:rPr lang="en-US" sz="2400" dirty="0"/>
              <a:t>There are 12 targets, for our lecture most relevant are:</a:t>
            </a:r>
          </a:p>
          <a:p>
            <a:endParaRPr lang="en-US" sz="2400" b="1" cap="all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cap="all" dirty="0"/>
              <a:t>16.1 </a:t>
            </a:r>
            <a:r>
              <a:rPr lang="en-US" sz="2400" cap="all" dirty="0"/>
              <a:t>- R</a:t>
            </a:r>
            <a:r>
              <a:rPr lang="en-US" sz="2400" dirty="0"/>
              <a:t>educe all forms of violence &amp; related death rates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cap="all" dirty="0"/>
              <a:t>16.6 </a:t>
            </a:r>
            <a:r>
              <a:rPr lang="en-US" sz="2400" cap="all" dirty="0"/>
              <a:t>- E</a:t>
            </a:r>
            <a:r>
              <a:rPr lang="en-US" sz="2400" dirty="0"/>
              <a:t>ffective, accountable, transparent institutions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cap="all" dirty="0"/>
              <a:t>16.8 - P</a:t>
            </a:r>
            <a:r>
              <a:rPr lang="en-US" sz="2400" dirty="0"/>
              <a:t>articipation of </a:t>
            </a:r>
            <a:r>
              <a:rPr lang="en-US" sz="2400" dirty="0" err="1"/>
              <a:t>devel</a:t>
            </a:r>
            <a:r>
              <a:rPr lang="en-US" sz="2400" dirty="0"/>
              <a:t>. countries in global governance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cap="all" dirty="0"/>
              <a:t>16.A </a:t>
            </a:r>
            <a:r>
              <a:rPr lang="en-US" sz="2400" cap="all" dirty="0"/>
              <a:t>– </a:t>
            </a:r>
            <a:r>
              <a:rPr lang="en-US" sz="2400" dirty="0"/>
              <a:t>Strong institutions for building capacity to prevent violence &amp; combat terrorism &amp; crime</a:t>
            </a:r>
          </a:p>
        </p:txBody>
      </p:sp>
    </p:spTree>
    <p:extLst>
      <p:ext uri="{BB962C8B-B14F-4D97-AF65-F5344CB8AC3E}">
        <p14:creationId xmlns:p14="http://schemas.microsoft.com/office/powerpoint/2010/main" val="14022377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2682E1-F207-475A-AF1E-5F0457E24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33401"/>
            <a:ext cx="7886700" cy="609600"/>
          </a:xfrm>
          <a:solidFill>
            <a:srgbClr val="002060"/>
          </a:solidFill>
        </p:spPr>
        <p:txBody>
          <a:bodyPr>
            <a:normAutofit/>
          </a:bodyPr>
          <a:lstStyle/>
          <a:p>
            <a:pPr lvl="1" algn="ctr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</a:pPr>
            <a:r>
              <a:rPr lang="de-DE" sz="3200" b="1" cap="small" dirty="0" err="1">
                <a:solidFill>
                  <a:schemeClr val="bg1"/>
                </a:solidFill>
                <a:highlight>
                  <a:srgbClr val="000000"/>
                </a:highlight>
                <a:latin typeface="+mn-lt"/>
              </a:rPr>
              <a:t>threats</a:t>
            </a:r>
            <a:endParaRPr lang="de-DE" sz="3200" b="1" cap="small" dirty="0">
              <a:solidFill>
                <a:schemeClr val="bg1"/>
              </a:solidFill>
              <a:highlight>
                <a:srgbClr val="000000"/>
              </a:highlight>
              <a:latin typeface="+mn-lt"/>
            </a:endParaRP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35A1B4C-AE05-4AA9-A203-32F3ECBD7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576763"/>
          </a:xfrm>
        </p:spPr>
        <p:txBody>
          <a:bodyPr>
            <a:normAutofit/>
          </a:bodyPr>
          <a:lstStyle/>
          <a:p>
            <a:pPr marL="360000" lvl="2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400" dirty="0"/>
              <a:t>End </a:t>
            </a:r>
            <a:r>
              <a:rPr lang="de-DE" sz="2400" dirty="0" err="1"/>
              <a:t>of</a:t>
            </a:r>
            <a:r>
              <a:rPr lang="de-DE" sz="2400" dirty="0"/>
              <a:t> Intermediate Range </a:t>
            </a:r>
            <a:r>
              <a:rPr lang="de-DE" sz="2400" dirty="0" err="1"/>
              <a:t>Nuclear</a:t>
            </a:r>
            <a:r>
              <a:rPr lang="de-DE" sz="2400" dirty="0"/>
              <a:t> Force (INF) Agreement </a:t>
            </a:r>
            <a:r>
              <a:rPr lang="de-DE" sz="2400" dirty="0" err="1"/>
              <a:t>between</a:t>
            </a:r>
            <a:r>
              <a:rPr lang="de-DE" sz="2400" dirty="0"/>
              <a:t> US &amp; SU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en-US" sz="2400" dirty="0"/>
              <a:t>eliminate Intermediate-Range and Shorter-Range Missiles</a:t>
            </a:r>
          </a:p>
          <a:p>
            <a:pPr marL="360000" lvl="2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Use of Chemical Weapons in Syrian war</a:t>
            </a:r>
          </a:p>
          <a:p>
            <a:pPr marL="360000" lvl="2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War in Yemen, horrible human suffering</a:t>
            </a:r>
          </a:p>
          <a:p>
            <a:pPr marL="360000" lvl="2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Arms Trade, German arms in Yemen</a:t>
            </a:r>
          </a:p>
          <a:p>
            <a:pPr marL="360000" lvl="2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Religious terrorism in Africa, like Boko Haram</a:t>
            </a:r>
          </a:p>
          <a:p>
            <a:pPr marL="360000" lvl="2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400" dirty="0"/>
              <a:t>New </a:t>
            </a:r>
            <a:r>
              <a:rPr lang="de-DE" sz="2400" dirty="0" err="1"/>
              <a:t>threats</a:t>
            </a:r>
            <a:r>
              <a:rPr lang="de-DE" sz="2400" dirty="0"/>
              <a:t> in </a:t>
            </a:r>
            <a:r>
              <a:rPr lang="de-DE" sz="2400" dirty="0" err="1"/>
              <a:t>Near</a:t>
            </a:r>
            <a:r>
              <a:rPr lang="de-DE" sz="2400" dirty="0"/>
              <a:t> East and Asia (Iran-US, India-Pakistan, Turkey-</a:t>
            </a:r>
            <a:r>
              <a:rPr lang="de-DE" sz="2400" dirty="0" err="1"/>
              <a:t>Syria</a:t>
            </a:r>
            <a:r>
              <a:rPr lang="de-DE" sz="2400" dirty="0"/>
              <a:t>…..)</a:t>
            </a:r>
          </a:p>
          <a:p>
            <a:pPr marL="360000" lvl="1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de-DE" sz="2400" dirty="0"/>
          </a:p>
          <a:p>
            <a:pPr marL="360000" lvl="1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318628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CAF407-DADD-495F-A5FC-0DABBA048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651984"/>
            <a:ext cx="7886700" cy="2743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de-DE" sz="2600" dirty="0"/>
          </a:p>
          <a:p>
            <a:pPr marL="3600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600" dirty="0" err="1"/>
              <a:t>the</a:t>
            </a:r>
            <a:r>
              <a:rPr lang="de-DE" sz="2600" dirty="0"/>
              <a:t> </a:t>
            </a:r>
            <a:r>
              <a:rPr lang="de-DE" sz="2600" dirty="0" err="1"/>
              <a:t>threats</a:t>
            </a:r>
            <a:endParaRPr lang="de-DE" sz="2600" dirty="0"/>
          </a:p>
          <a:p>
            <a:pPr marL="3600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600" dirty="0"/>
              <a:t>international </a:t>
            </a:r>
            <a:r>
              <a:rPr lang="de-DE" sz="2600" dirty="0" err="1"/>
              <a:t>security</a:t>
            </a:r>
            <a:r>
              <a:rPr lang="de-DE" sz="2600" dirty="0"/>
              <a:t> </a:t>
            </a:r>
            <a:r>
              <a:rPr lang="de-DE" sz="2600" dirty="0" err="1"/>
              <a:t>agreements</a:t>
            </a:r>
            <a:r>
              <a:rPr lang="de-DE" sz="2600" dirty="0"/>
              <a:t> and </a:t>
            </a:r>
            <a:r>
              <a:rPr lang="de-DE" sz="2600" dirty="0" err="1"/>
              <a:t>bodies</a:t>
            </a:r>
            <a:endParaRPr lang="de-DE" sz="2600" dirty="0"/>
          </a:p>
          <a:p>
            <a:pPr marL="3600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600" dirty="0"/>
              <a:t>international </a:t>
            </a:r>
            <a:r>
              <a:rPr lang="de-DE" sz="2600" dirty="0" err="1"/>
              <a:t>mechanisms</a:t>
            </a:r>
            <a:r>
              <a:rPr lang="de-DE" sz="2600" dirty="0"/>
              <a:t> </a:t>
            </a:r>
            <a:r>
              <a:rPr lang="de-DE" sz="2600" dirty="0" err="1"/>
              <a:t>to</a:t>
            </a:r>
            <a:r>
              <a:rPr lang="de-DE" sz="2600" dirty="0"/>
              <a:t> </a:t>
            </a:r>
            <a:r>
              <a:rPr lang="de-DE" sz="2600" dirty="0" err="1"/>
              <a:t>keep</a:t>
            </a:r>
            <a:r>
              <a:rPr lang="de-DE" sz="2600" dirty="0"/>
              <a:t> </a:t>
            </a:r>
            <a:r>
              <a:rPr lang="de-DE" sz="2600" dirty="0" err="1"/>
              <a:t>peace</a:t>
            </a:r>
            <a:r>
              <a:rPr lang="de-DE" sz="2600" dirty="0"/>
              <a:t> and </a:t>
            </a:r>
            <a:r>
              <a:rPr lang="de-DE" sz="2600" dirty="0" err="1"/>
              <a:t>control</a:t>
            </a:r>
            <a:r>
              <a:rPr lang="de-DE" sz="2600" dirty="0"/>
              <a:t> </a:t>
            </a:r>
            <a:r>
              <a:rPr lang="de-DE" sz="2600" dirty="0" err="1"/>
              <a:t>arms</a:t>
            </a:r>
            <a:endParaRPr lang="de-DE" sz="2600" dirty="0"/>
          </a:p>
          <a:p>
            <a:pPr marL="3600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600" dirty="0" err="1"/>
              <a:t>civil</a:t>
            </a:r>
            <a:r>
              <a:rPr lang="de-DE" sz="2600" dirty="0"/>
              <a:t> </a:t>
            </a:r>
            <a:r>
              <a:rPr lang="de-DE" sz="2600" dirty="0" err="1"/>
              <a:t>society</a:t>
            </a:r>
            <a:r>
              <a:rPr lang="de-DE" sz="2600" dirty="0"/>
              <a:t> </a:t>
            </a:r>
            <a:r>
              <a:rPr lang="de-DE" sz="2600" dirty="0" err="1"/>
              <a:t>perspectives</a:t>
            </a:r>
            <a:endParaRPr lang="de-DE" sz="2600" dirty="0"/>
          </a:p>
          <a:p>
            <a:pPr marL="0" indent="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None/>
            </a:pPr>
            <a:r>
              <a:rPr lang="de-DE" sz="2400" dirty="0"/>
              <a:t>  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DD70328B-4D3D-4582-AACD-6938F8E58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52601"/>
            <a:ext cx="7886700" cy="762000"/>
          </a:xfrm>
        </p:spPr>
        <p:txBody>
          <a:bodyPr>
            <a:noAutofit/>
          </a:bodyPr>
          <a:lstStyle/>
          <a:p>
            <a:pPr indent="-828000" algn="ctr">
              <a:lnSpc>
                <a:spcPct val="100000"/>
              </a:lnSpc>
              <a:spcBef>
                <a:spcPts val="0"/>
              </a:spcBef>
            </a:pPr>
            <a:r>
              <a:rPr lang="de-DE" sz="3200" b="1" dirty="0">
                <a:solidFill>
                  <a:schemeClr val="bg1"/>
                </a:solidFill>
                <a:highlight>
                  <a:srgbClr val="008000"/>
                </a:highlight>
                <a:latin typeface="+mn-lt"/>
              </a:rPr>
              <a:t>		</a:t>
            </a:r>
            <a:r>
              <a:rPr lang="de-DE" sz="3200" b="1" cap="small" dirty="0" err="1">
                <a:solidFill>
                  <a:schemeClr val="bg1"/>
                </a:solidFill>
                <a:highlight>
                  <a:srgbClr val="008000"/>
                </a:highlight>
                <a:latin typeface="+mn-lt"/>
              </a:rPr>
              <a:t>To</a:t>
            </a:r>
            <a:r>
              <a:rPr lang="de-DE" sz="3200" b="1" cap="small" dirty="0">
                <a:solidFill>
                  <a:schemeClr val="bg1"/>
                </a:solidFill>
                <a:highlight>
                  <a:srgbClr val="008000"/>
                </a:highlight>
                <a:latin typeface="+mn-lt"/>
              </a:rPr>
              <a:t> support </a:t>
            </a:r>
            <a:r>
              <a:rPr lang="de-DE" sz="3200" b="1" cap="small" dirty="0" err="1">
                <a:solidFill>
                  <a:schemeClr val="bg1"/>
                </a:solidFill>
                <a:highlight>
                  <a:srgbClr val="008000"/>
                </a:highlight>
                <a:latin typeface="+mn-lt"/>
              </a:rPr>
              <a:t>Sustainable</a:t>
            </a:r>
            <a:r>
              <a:rPr lang="de-DE" sz="3200" b="1" cap="small" dirty="0">
                <a:solidFill>
                  <a:schemeClr val="bg1"/>
                </a:solidFill>
                <a:highlight>
                  <a:srgbClr val="008000"/>
                </a:highlight>
                <a:latin typeface="+mn-lt"/>
              </a:rPr>
              <a:t> Development</a:t>
            </a:r>
            <a:br>
              <a:rPr lang="de-DE" sz="3200" b="1" cap="small" dirty="0">
                <a:solidFill>
                  <a:schemeClr val="bg1"/>
                </a:solidFill>
                <a:highlight>
                  <a:srgbClr val="008000"/>
                </a:highlight>
                <a:latin typeface="+mn-lt"/>
              </a:rPr>
            </a:br>
            <a:r>
              <a:rPr lang="de-DE" sz="1600" b="1" cap="small" dirty="0">
                <a:solidFill>
                  <a:schemeClr val="bg1"/>
                </a:solidFill>
                <a:highlight>
                  <a:srgbClr val="008000"/>
                </a:highlight>
                <a:latin typeface="+mn-lt"/>
              </a:rPr>
              <a:t> </a:t>
            </a:r>
            <a:br>
              <a:rPr lang="de-DE" sz="3200" b="1" cap="small" dirty="0">
                <a:solidFill>
                  <a:schemeClr val="bg1"/>
                </a:solidFill>
                <a:highlight>
                  <a:srgbClr val="008000"/>
                </a:highlight>
                <a:latin typeface="+mn-lt"/>
              </a:rPr>
            </a:br>
            <a:r>
              <a:rPr lang="de-DE" sz="3200" b="1" cap="small" dirty="0">
                <a:solidFill>
                  <a:schemeClr val="bg1"/>
                </a:solidFill>
                <a:highlight>
                  <a:srgbClr val="008000"/>
                </a:highlight>
                <a:latin typeface="+mn-lt"/>
              </a:rPr>
              <a:t>and </a:t>
            </a:r>
            <a:br>
              <a:rPr lang="de-DE" sz="3200" b="1" cap="small" dirty="0">
                <a:solidFill>
                  <a:schemeClr val="bg1"/>
                </a:solidFill>
                <a:highlight>
                  <a:srgbClr val="008000"/>
                </a:highlight>
                <a:latin typeface="+mn-lt"/>
              </a:rPr>
            </a:br>
            <a:r>
              <a:rPr lang="de-DE" sz="1600" b="1" cap="small" dirty="0">
                <a:solidFill>
                  <a:schemeClr val="bg1"/>
                </a:solidFill>
                <a:highlight>
                  <a:srgbClr val="008000"/>
                </a:highlight>
                <a:latin typeface="+mn-lt"/>
              </a:rPr>
              <a:t> </a:t>
            </a:r>
            <a:br>
              <a:rPr lang="de-DE" sz="3200" b="1" cap="small" dirty="0">
                <a:solidFill>
                  <a:schemeClr val="bg1"/>
                </a:solidFill>
                <a:highlight>
                  <a:srgbClr val="008000"/>
                </a:highlight>
                <a:latin typeface="+mn-lt"/>
              </a:rPr>
            </a:br>
            <a:r>
              <a:rPr lang="de-DE" sz="3200" b="1" cap="small" dirty="0">
                <a:solidFill>
                  <a:schemeClr val="bg1"/>
                </a:solidFill>
                <a:highlight>
                  <a:srgbClr val="008000"/>
                </a:highlight>
                <a:latin typeface="+mn-lt"/>
              </a:rPr>
              <a:t>in </a:t>
            </a:r>
            <a:r>
              <a:rPr lang="de-DE" sz="3200" b="1" cap="small" dirty="0" err="1">
                <a:solidFill>
                  <a:schemeClr val="bg1"/>
                </a:solidFill>
                <a:highlight>
                  <a:srgbClr val="008000"/>
                </a:highlight>
                <a:latin typeface="+mn-lt"/>
              </a:rPr>
              <a:t>times</a:t>
            </a:r>
            <a:r>
              <a:rPr lang="de-DE" sz="3200" b="1" cap="small" dirty="0">
                <a:solidFill>
                  <a:schemeClr val="bg1"/>
                </a:solidFill>
                <a:highlight>
                  <a:srgbClr val="008000"/>
                </a:highlight>
                <a:latin typeface="+mn-lt"/>
              </a:rPr>
              <a:t> </a:t>
            </a:r>
            <a:r>
              <a:rPr lang="de-DE" sz="3200" b="1" cap="small" dirty="0" err="1">
                <a:solidFill>
                  <a:schemeClr val="bg1"/>
                </a:solidFill>
                <a:highlight>
                  <a:srgbClr val="008000"/>
                </a:highlight>
                <a:latin typeface="+mn-lt"/>
              </a:rPr>
              <a:t>of</a:t>
            </a:r>
            <a:r>
              <a:rPr lang="de-DE" sz="3200" b="1" cap="small" dirty="0">
                <a:solidFill>
                  <a:schemeClr val="bg1"/>
                </a:solidFill>
                <a:highlight>
                  <a:srgbClr val="008000"/>
                </a:highlight>
                <a:latin typeface="+mn-lt"/>
              </a:rPr>
              <a:t> </a:t>
            </a:r>
            <a:r>
              <a:rPr lang="de-DE" sz="3200" b="1" cap="small" dirty="0" err="1">
                <a:solidFill>
                  <a:schemeClr val="bg1"/>
                </a:solidFill>
                <a:highlight>
                  <a:srgbClr val="008000"/>
                </a:highlight>
                <a:latin typeface="+mn-lt"/>
              </a:rPr>
              <a:t>growing</a:t>
            </a:r>
            <a:r>
              <a:rPr lang="de-DE" sz="3200" b="1" cap="small" dirty="0">
                <a:solidFill>
                  <a:schemeClr val="bg1"/>
                </a:solidFill>
                <a:highlight>
                  <a:srgbClr val="008000"/>
                </a:highlight>
                <a:latin typeface="+mn-lt"/>
              </a:rPr>
              <a:t> </a:t>
            </a:r>
            <a:r>
              <a:rPr lang="de-DE" sz="3200" b="1" cap="small" dirty="0" err="1">
                <a:solidFill>
                  <a:schemeClr val="bg1"/>
                </a:solidFill>
                <a:highlight>
                  <a:srgbClr val="008000"/>
                </a:highlight>
                <a:latin typeface="+mn-lt"/>
              </a:rPr>
              <a:t>threats</a:t>
            </a:r>
            <a:br>
              <a:rPr lang="de-DE" sz="3200" b="1" cap="small" dirty="0">
                <a:solidFill>
                  <a:schemeClr val="bg1"/>
                </a:solidFill>
                <a:highlight>
                  <a:srgbClr val="008000"/>
                </a:highlight>
                <a:latin typeface="+mn-lt"/>
              </a:rPr>
            </a:br>
            <a:r>
              <a:rPr lang="de-DE" sz="1600" b="1" cap="small" dirty="0">
                <a:solidFill>
                  <a:schemeClr val="bg1"/>
                </a:solidFill>
                <a:highlight>
                  <a:srgbClr val="008000"/>
                </a:highlight>
                <a:latin typeface="+mn-lt"/>
              </a:rPr>
              <a:t> </a:t>
            </a:r>
            <a:br>
              <a:rPr lang="de-DE" sz="3200" b="1" cap="small" dirty="0">
                <a:solidFill>
                  <a:schemeClr val="bg1"/>
                </a:solidFill>
                <a:highlight>
                  <a:srgbClr val="008000"/>
                </a:highlight>
                <a:latin typeface="+mn-lt"/>
              </a:rPr>
            </a:br>
            <a:r>
              <a:rPr lang="de-DE" sz="3200" b="1" cap="small" dirty="0" err="1">
                <a:solidFill>
                  <a:schemeClr val="bg1"/>
                </a:solidFill>
                <a:highlight>
                  <a:srgbClr val="008000"/>
                </a:highlight>
                <a:latin typeface="+mn-lt"/>
              </a:rPr>
              <a:t>we</a:t>
            </a:r>
            <a:r>
              <a:rPr lang="de-DE" sz="3200" b="1" cap="small" dirty="0">
                <a:solidFill>
                  <a:schemeClr val="bg1"/>
                </a:solidFill>
                <a:highlight>
                  <a:srgbClr val="008000"/>
                </a:highlight>
                <a:latin typeface="+mn-lt"/>
              </a:rPr>
              <a:t> </a:t>
            </a:r>
            <a:r>
              <a:rPr lang="de-DE" sz="3200" b="1" cap="small" dirty="0" err="1">
                <a:solidFill>
                  <a:schemeClr val="bg1"/>
                </a:solidFill>
                <a:highlight>
                  <a:srgbClr val="008000"/>
                </a:highlight>
                <a:latin typeface="+mn-lt"/>
              </a:rPr>
              <a:t>should</a:t>
            </a:r>
            <a:r>
              <a:rPr lang="de-DE" sz="3200" b="1" cap="small" dirty="0">
                <a:solidFill>
                  <a:schemeClr val="bg1"/>
                </a:solidFill>
                <a:highlight>
                  <a:srgbClr val="008000"/>
                </a:highlight>
                <a:latin typeface="+mn-lt"/>
              </a:rPr>
              <a:t> </a:t>
            </a:r>
            <a:r>
              <a:rPr lang="de-DE" sz="3200" b="1" cap="small" dirty="0" err="1">
                <a:solidFill>
                  <a:schemeClr val="bg1"/>
                </a:solidFill>
                <a:highlight>
                  <a:srgbClr val="008000"/>
                </a:highlight>
                <a:latin typeface="+mn-lt"/>
              </a:rPr>
              <a:t>know</a:t>
            </a:r>
            <a:r>
              <a:rPr lang="de-DE" sz="3200" b="1" cap="small" dirty="0">
                <a:solidFill>
                  <a:schemeClr val="bg1"/>
                </a:solidFill>
                <a:highlight>
                  <a:srgbClr val="008000"/>
                </a:highlight>
                <a:latin typeface="+mn-lt"/>
              </a:rPr>
              <a:t> </a:t>
            </a:r>
            <a:r>
              <a:rPr lang="de-DE" sz="3200" b="1" cap="small" dirty="0" err="1">
                <a:solidFill>
                  <a:schemeClr val="bg1"/>
                </a:solidFill>
                <a:highlight>
                  <a:srgbClr val="008000"/>
                </a:highlight>
                <a:latin typeface="+mn-lt"/>
              </a:rPr>
              <a:t>about</a:t>
            </a:r>
            <a:endParaRPr lang="de-DE" sz="3200" b="1" cap="small" dirty="0">
              <a:solidFill>
                <a:schemeClr val="bg1"/>
              </a:solidFill>
              <a:highlight>
                <a:srgbClr val="008000"/>
              </a:highlight>
              <a:latin typeface="+mn-lt"/>
            </a:endParaRPr>
          </a:p>
        </p:txBody>
      </p:sp>
      <p:sp>
        <p:nvSpPr>
          <p:cNvPr id="7" name="Pfeil: nach rechts 6">
            <a:extLst>
              <a:ext uri="{FF2B5EF4-FFF2-40B4-BE49-F238E27FC236}">
                <a16:creationId xmlns:a16="http://schemas.microsoft.com/office/drawing/2014/main" id="{8D3DA132-D170-40DA-8B62-CDA28AEFB940}"/>
              </a:ext>
            </a:extLst>
          </p:cNvPr>
          <p:cNvSpPr/>
          <p:nvPr/>
        </p:nvSpPr>
        <p:spPr>
          <a:xfrm>
            <a:off x="914400" y="838200"/>
            <a:ext cx="1066800" cy="494507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7798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07D6AD-8E7A-4E14-A447-F969CF06D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932" y="696277"/>
            <a:ext cx="7886700" cy="1325563"/>
          </a:xfrm>
        </p:spPr>
        <p:txBody>
          <a:bodyPr>
            <a:normAutofit/>
          </a:bodyPr>
          <a:lstStyle/>
          <a:p>
            <a:pPr marL="360000" indent="-360000">
              <a:lnSpc>
                <a:spcPct val="100000"/>
              </a:lnSpc>
            </a:pPr>
            <a:r>
              <a:rPr lang="de-DE" sz="3200" b="1" cap="small" dirty="0">
                <a:solidFill>
                  <a:schemeClr val="bg1"/>
                </a:solidFill>
                <a:highlight>
                  <a:srgbClr val="000000"/>
                </a:highlight>
                <a:latin typeface="+mn-lt"/>
              </a:rPr>
              <a:t>2. </a:t>
            </a:r>
            <a:r>
              <a:rPr lang="de-DE" sz="3200" b="1" cap="small" dirty="0" err="1">
                <a:solidFill>
                  <a:schemeClr val="bg1"/>
                </a:solidFill>
                <a:highlight>
                  <a:srgbClr val="000000"/>
                </a:highlight>
                <a:latin typeface="+mn-lt"/>
              </a:rPr>
              <a:t>Issues</a:t>
            </a:r>
            <a:r>
              <a:rPr lang="de-DE" sz="3200" b="1" cap="small" dirty="0">
                <a:solidFill>
                  <a:schemeClr val="bg1"/>
                </a:solidFill>
                <a:highlight>
                  <a:srgbClr val="000000"/>
                </a:highlight>
                <a:latin typeface="+mn-lt"/>
              </a:rPr>
              <a:t> </a:t>
            </a:r>
            <a:r>
              <a:rPr lang="de-DE" sz="3200" b="1" cap="small" dirty="0" err="1">
                <a:solidFill>
                  <a:schemeClr val="bg1"/>
                </a:solidFill>
                <a:highlight>
                  <a:srgbClr val="000000"/>
                </a:highlight>
                <a:latin typeface="+mn-lt"/>
              </a:rPr>
              <a:t>you</a:t>
            </a:r>
            <a:r>
              <a:rPr lang="de-DE" sz="3200" b="1" cap="small" dirty="0">
                <a:solidFill>
                  <a:schemeClr val="bg1"/>
                </a:solidFill>
                <a:highlight>
                  <a:srgbClr val="000000"/>
                </a:highlight>
                <a:latin typeface="+mn-lt"/>
              </a:rPr>
              <a:t> will </a:t>
            </a:r>
            <a:r>
              <a:rPr lang="de-DE" sz="3200" b="1" cap="small" dirty="0" err="1">
                <a:solidFill>
                  <a:schemeClr val="bg1"/>
                </a:solidFill>
                <a:highlight>
                  <a:srgbClr val="000000"/>
                </a:highlight>
                <a:latin typeface="+mn-lt"/>
              </a:rPr>
              <a:t>come</a:t>
            </a:r>
            <a:r>
              <a:rPr lang="de-DE" sz="3200" b="1" cap="small" dirty="0">
                <a:solidFill>
                  <a:schemeClr val="bg1"/>
                </a:solidFill>
                <a:highlight>
                  <a:srgbClr val="000000"/>
                </a:highlight>
                <a:latin typeface="+mn-lt"/>
              </a:rPr>
              <a:t> </a:t>
            </a:r>
            <a:r>
              <a:rPr lang="de-DE" sz="3200" b="1" cap="small" dirty="0" err="1">
                <a:solidFill>
                  <a:schemeClr val="bg1"/>
                </a:solidFill>
                <a:highlight>
                  <a:srgbClr val="000000"/>
                </a:highlight>
                <a:latin typeface="+mn-lt"/>
              </a:rPr>
              <a:t>across</a:t>
            </a:r>
            <a:r>
              <a:rPr lang="de-DE" sz="3200" b="1" cap="small" dirty="0">
                <a:solidFill>
                  <a:schemeClr val="bg1"/>
                </a:solidFill>
                <a:highlight>
                  <a:srgbClr val="000000"/>
                </a:highlight>
                <a:latin typeface="+mn-lt"/>
              </a:rPr>
              <a:t> </a:t>
            </a:r>
            <a:r>
              <a:rPr lang="de-DE" sz="3200" b="1" cap="small" dirty="0" err="1">
                <a:solidFill>
                  <a:schemeClr val="bg1"/>
                </a:solidFill>
                <a:highlight>
                  <a:srgbClr val="000000"/>
                </a:highlight>
                <a:latin typeface="+mn-lt"/>
              </a:rPr>
              <a:t>during</a:t>
            </a:r>
            <a:r>
              <a:rPr lang="de-DE" sz="3200" b="1" cap="small" dirty="0">
                <a:solidFill>
                  <a:schemeClr val="bg1"/>
                </a:solidFill>
                <a:highlight>
                  <a:srgbClr val="000000"/>
                </a:highlight>
                <a:latin typeface="+mn-lt"/>
              </a:rPr>
              <a:t> </a:t>
            </a:r>
            <a:r>
              <a:rPr lang="de-DE" sz="3200" b="1" cap="small" dirty="0" err="1">
                <a:solidFill>
                  <a:schemeClr val="bg1"/>
                </a:solidFill>
                <a:highlight>
                  <a:srgbClr val="000000"/>
                </a:highlight>
                <a:latin typeface="+mn-lt"/>
              </a:rPr>
              <a:t>the</a:t>
            </a:r>
            <a:r>
              <a:rPr lang="de-DE" sz="3200" b="1" cap="small" dirty="0">
                <a:solidFill>
                  <a:schemeClr val="bg1"/>
                </a:solidFill>
                <a:highlight>
                  <a:srgbClr val="000000"/>
                </a:highlight>
                <a:latin typeface="+mn-lt"/>
              </a:rPr>
              <a:t> </a:t>
            </a:r>
            <a:r>
              <a:rPr lang="de-DE" sz="3200" b="1" cap="small" dirty="0" err="1">
                <a:solidFill>
                  <a:schemeClr val="bg1"/>
                </a:solidFill>
                <a:highlight>
                  <a:srgbClr val="000000"/>
                </a:highlight>
                <a:latin typeface="+mn-lt"/>
              </a:rPr>
              <a:t>lecture</a:t>
            </a:r>
            <a:endParaRPr lang="de-DE" sz="3200" b="1" cap="small" dirty="0">
              <a:solidFill>
                <a:schemeClr val="bg1"/>
              </a:solidFill>
              <a:highlight>
                <a:srgbClr val="000000"/>
              </a:highlight>
              <a:latin typeface="+mn-lt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C9B83EB-0736-44E5-864D-882D86BA6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21840"/>
            <a:ext cx="7886700" cy="415512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de-DE" sz="2400" b="1" cap="small" dirty="0">
                <a:solidFill>
                  <a:schemeClr val="bg1"/>
                </a:solidFill>
                <a:highlight>
                  <a:srgbClr val="000000"/>
                </a:highlight>
              </a:rPr>
              <a:t>2.1 Most relevant Arms Control </a:t>
            </a:r>
            <a:r>
              <a:rPr lang="de-DE" sz="2400" b="1" cap="small" dirty="0" err="1">
                <a:solidFill>
                  <a:schemeClr val="bg1"/>
                </a:solidFill>
                <a:highlight>
                  <a:srgbClr val="000000"/>
                </a:highlight>
              </a:rPr>
              <a:t>Treaties</a:t>
            </a:r>
            <a:endParaRPr lang="de-DE" sz="2400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CFC19C55-E7DF-4F05-8D98-DB93A69B48D4}"/>
              </a:ext>
            </a:extLst>
          </p:cNvPr>
          <p:cNvSpPr/>
          <p:nvPr/>
        </p:nvSpPr>
        <p:spPr>
          <a:xfrm>
            <a:off x="914400" y="2520532"/>
            <a:ext cx="2286000" cy="1524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b="1" dirty="0" err="1">
                <a:solidFill>
                  <a:schemeClr val="bg1"/>
                </a:solidFill>
              </a:rPr>
              <a:t>Nuclear</a:t>
            </a:r>
            <a:r>
              <a:rPr lang="de-DE" sz="2400" b="1" dirty="0">
                <a:solidFill>
                  <a:schemeClr val="bg1"/>
                </a:solidFill>
              </a:rPr>
              <a:t> </a:t>
            </a:r>
            <a:r>
              <a:rPr lang="de-DE" sz="2400" b="1" dirty="0" err="1">
                <a:solidFill>
                  <a:schemeClr val="bg1"/>
                </a:solidFill>
              </a:rPr>
              <a:t>weapon</a:t>
            </a:r>
            <a:r>
              <a:rPr lang="de-DE" sz="2400" b="1" dirty="0">
                <a:solidFill>
                  <a:schemeClr val="bg1"/>
                </a:solidFill>
              </a:rPr>
              <a:t> </a:t>
            </a:r>
            <a:r>
              <a:rPr lang="de-DE" sz="2400" b="1" dirty="0" err="1">
                <a:solidFill>
                  <a:schemeClr val="bg1"/>
                </a:solidFill>
              </a:rPr>
              <a:t>treaties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14301630-14DD-4528-A5EA-B38CF0BC845F}"/>
              </a:ext>
            </a:extLst>
          </p:cNvPr>
          <p:cNvSpPr/>
          <p:nvPr/>
        </p:nvSpPr>
        <p:spPr>
          <a:xfrm>
            <a:off x="5958840" y="2538349"/>
            <a:ext cx="2453640" cy="1524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b="1" dirty="0" err="1">
                <a:solidFill>
                  <a:schemeClr val="bg1"/>
                </a:solidFill>
              </a:rPr>
              <a:t>Biolog</a:t>
            </a:r>
            <a:r>
              <a:rPr lang="de-DE" sz="2400" b="1" dirty="0">
                <a:solidFill>
                  <a:schemeClr val="bg1"/>
                </a:solidFill>
              </a:rPr>
              <a:t>./ Chemical </a:t>
            </a:r>
            <a:r>
              <a:rPr lang="de-DE" sz="2400" b="1" dirty="0" err="1">
                <a:solidFill>
                  <a:schemeClr val="bg1"/>
                </a:solidFill>
              </a:rPr>
              <a:t>weapon</a:t>
            </a:r>
            <a:r>
              <a:rPr lang="de-DE" sz="2400" b="1" dirty="0">
                <a:solidFill>
                  <a:schemeClr val="bg1"/>
                </a:solidFill>
              </a:rPr>
              <a:t> </a:t>
            </a:r>
            <a:r>
              <a:rPr lang="de-DE" sz="2400" b="1" dirty="0" err="1">
                <a:solidFill>
                  <a:schemeClr val="bg1"/>
                </a:solidFill>
              </a:rPr>
              <a:t>treaties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25649C04-7372-4286-9150-56B004ECC7FA}"/>
              </a:ext>
            </a:extLst>
          </p:cNvPr>
          <p:cNvSpPr/>
          <p:nvPr/>
        </p:nvSpPr>
        <p:spPr>
          <a:xfrm>
            <a:off x="914400" y="4230665"/>
            <a:ext cx="2286000" cy="1524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b="1" dirty="0" err="1">
                <a:solidFill>
                  <a:schemeClr val="bg1"/>
                </a:solidFill>
              </a:rPr>
              <a:t>Conventional</a:t>
            </a:r>
            <a:r>
              <a:rPr lang="de-DE" sz="2400" b="1" dirty="0">
                <a:solidFill>
                  <a:schemeClr val="bg1"/>
                </a:solidFill>
              </a:rPr>
              <a:t> </a:t>
            </a:r>
            <a:r>
              <a:rPr lang="de-DE" sz="2400" b="1" dirty="0" err="1">
                <a:solidFill>
                  <a:schemeClr val="bg1"/>
                </a:solidFill>
              </a:rPr>
              <a:t>weapon</a:t>
            </a:r>
            <a:r>
              <a:rPr lang="de-DE" sz="2400" b="1" dirty="0">
                <a:solidFill>
                  <a:schemeClr val="bg1"/>
                </a:solidFill>
              </a:rPr>
              <a:t> </a:t>
            </a:r>
            <a:r>
              <a:rPr lang="de-DE" sz="2400" b="1" dirty="0" err="1">
                <a:solidFill>
                  <a:schemeClr val="bg1"/>
                </a:solidFill>
              </a:rPr>
              <a:t>treaties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F29D058E-2524-4F81-ADBC-0C75D3DCEBE0}"/>
              </a:ext>
            </a:extLst>
          </p:cNvPr>
          <p:cNvSpPr/>
          <p:nvPr/>
        </p:nvSpPr>
        <p:spPr>
          <a:xfrm>
            <a:off x="5943602" y="4230665"/>
            <a:ext cx="2468878" cy="1524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b="1" dirty="0" err="1">
                <a:solidFill>
                  <a:schemeClr val="bg1"/>
                </a:solidFill>
              </a:rPr>
              <a:t>Landmines</a:t>
            </a:r>
            <a:r>
              <a:rPr lang="de-DE" sz="2400" b="1" dirty="0">
                <a:solidFill>
                  <a:schemeClr val="bg1"/>
                </a:solidFill>
              </a:rPr>
              <a:t>,  </a:t>
            </a:r>
            <a:r>
              <a:rPr lang="de-DE" sz="2400" b="1" dirty="0" err="1">
                <a:solidFill>
                  <a:schemeClr val="bg1"/>
                </a:solidFill>
              </a:rPr>
              <a:t>boody</a:t>
            </a:r>
            <a:r>
              <a:rPr lang="de-DE" sz="2400" b="1" dirty="0">
                <a:solidFill>
                  <a:schemeClr val="bg1"/>
                </a:solidFill>
              </a:rPr>
              <a:t>-traps etc. </a:t>
            </a:r>
            <a:r>
              <a:rPr lang="de-DE" sz="2400" b="1" dirty="0" err="1">
                <a:solidFill>
                  <a:schemeClr val="bg1"/>
                </a:solidFill>
              </a:rPr>
              <a:t>treaties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9D43AEA-66F5-4753-842C-9B2A53BCE942}"/>
              </a:ext>
            </a:extLst>
          </p:cNvPr>
          <p:cNvSpPr/>
          <p:nvPr/>
        </p:nvSpPr>
        <p:spPr>
          <a:xfrm>
            <a:off x="838200" y="5905165"/>
            <a:ext cx="7772400" cy="478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de-DE" sz="2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https://www.armscontrol.org/factsheets/treaties-at-a-glance</a:t>
            </a:r>
            <a:endParaRPr lang="de-DE" sz="2400" u="sng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08A8B5AF-2AFD-4334-AABA-4BDBD9F85B7D}"/>
              </a:ext>
            </a:extLst>
          </p:cNvPr>
          <p:cNvSpPr/>
          <p:nvPr/>
        </p:nvSpPr>
        <p:spPr>
          <a:xfrm>
            <a:off x="3611882" y="2927557"/>
            <a:ext cx="1905000" cy="260621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bg1"/>
                </a:solidFill>
              </a:rPr>
              <a:t>Arms trade </a:t>
            </a:r>
            <a:r>
              <a:rPr lang="de-DE" sz="2400" b="1" dirty="0" err="1">
                <a:solidFill>
                  <a:schemeClr val="bg1"/>
                </a:solidFill>
              </a:rPr>
              <a:t>treaties</a:t>
            </a:r>
            <a:endParaRPr lang="de-DE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3337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1C5E20-98F0-4E6C-A0E4-D285AA7C7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68274"/>
          </a:xfrm>
        </p:spPr>
        <p:txBody>
          <a:bodyPr>
            <a:normAutofit fontScale="90000"/>
          </a:bodyPr>
          <a:lstStyle/>
          <a:p>
            <a:r>
              <a:rPr lang="de-DE" sz="800" b="1" cap="small" dirty="0">
                <a:latin typeface="+mn-lt"/>
              </a:rPr>
              <a:t>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31A761-69A7-41B4-9B2D-2C32B6450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33401"/>
            <a:ext cx="7886700" cy="5643562"/>
          </a:xfrm>
        </p:spPr>
        <p:txBody>
          <a:bodyPr/>
          <a:lstStyle/>
          <a:p>
            <a:pPr marL="457200" indent="-457200">
              <a:buAutoNum type="alphaUcParenR"/>
            </a:pPr>
            <a:endParaRPr lang="de-DE" sz="2000" b="1" dirty="0">
              <a:solidFill>
                <a:schemeClr val="bg1"/>
              </a:solidFill>
              <a:highlight>
                <a:srgbClr val="000000"/>
              </a:highlight>
            </a:endParaRPr>
          </a:p>
          <a:p>
            <a:pPr marL="3600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400" dirty="0"/>
              <a:t>Anti-</a:t>
            </a:r>
            <a:r>
              <a:rPr lang="de-DE" sz="2400" dirty="0" err="1"/>
              <a:t>Ballistic</a:t>
            </a:r>
            <a:r>
              <a:rPr lang="de-DE" sz="2400" dirty="0"/>
              <a:t> Missile (ABM) Treaty (1972, </a:t>
            </a:r>
            <a:r>
              <a:rPr lang="de-DE" sz="2400" dirty="0" err="1"/>
              <a:t>between</a:t>
            </a:r>
            <a:r>
              <a:rPr lang="de-DE" sz="2400" dirty="0"/>
              <a:t> US &amp; SU, US </a:t>
            </a:r>
            <a:r>
              <a:rPr lang="de-DE" sz="2400" dirty="0" err="1"/>
              <a:t>withdrew</a:t>
            </a:r>
            <a:r>
              <a:rPr lang="de-DE" sz="2400" dirty="0"/>
              <a:t> in 2002, Russia </a:t>
            </a:r>
            <a:r>
              <a:rPr lang="de-DE" sz="2400" dirty="0" err="1"/>
              <a:t>afterwards</a:t>
            </a:r>
            <a:r>
              <a:rPr lang="de-DE" sz="2400" dirty="0"/>
              <a:t>)</a:t>
            </a:r>
          </a:p>
          <a:p>
            <a:pPr marL="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400" dirty="0"/>
              <a:t>Arms Trade Treaty (ATT) (2014, </a:t>
            </a:r>
            <a:r>
              <a:rPr lang="de-DE" sz="2400" dirty="0" err="1"/>
              <a:t>control</a:t>
            </a:r>
            <a:r>
              <a:rPr lang="de-DE" sz="2400" dirty="0"/>
              <a:t> </a:t>
            </a:r>
            <a:r>
              <a:rPr lang="de-DE" sz="2400" dirty="0" err="1"/>
              <a:t>illicit</a:t>
            </a:r>
            <a:r>
              <a:rPr lang="de-DE" sz="2400" dirty="0"/>
              <a:t> trade)</a:t>
            </a:r>
          </a:p>
          <a:p>
            <a:pPr marL="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400" dirty="0"/>
              <a:t>Biological </a:t>
            </a:r>
            <a:r>
              <a:rPr lang="de-DE" sz="2400" dirty="0" err="1"/>
              <a:t>Weapons</a:t>
            </a:r>
            <a:r>
              <a:rPr lang="de-DE" sz="2400" dirty="0"/>
              <a:t> Convention (BWC) (1975, </a:t>
            </a:r>
            <a:r>
              <a:rPr lang="de-DE" sz="2400" dirty="0" err="1"/>
              <a:t>ban</a:t>
            </a:r>
            <a:r>
              <a:rPr lang="de-DE" sz="2400" dirty="0"/>
              <a:t>)</a:t>
            </a:r>
          </a:p>
          <a:p>
            <a:pPr marL="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400" dirty="0"/>
              <a:t>Chemical </a:t>
            </a:r>
            <a:r>
              <a:rPr lang="de-DE" sz="2400" dirty="0" err="1"/>
              <a:t>Weapons</a:t>
            </a:r>
            <a:r>
              <a:rPr lang="de-DE" sz="2400" dirty="0"/>
              <a:t> Convention (CWC) (1997, </a:t>
            </a:r>
            <a:r>
              <a:rPr lang="de-DE" sz="2400" dirty="0" err="1"/>
              <a:t>ban</a:t>
            </a:r>
            <a:r>
              <a:rPr lang="de-DE" sz="2400" dirty="0"/>
              <a:t>)</a:t>
            </a:r>
          </a:p>
          <a:p>
            <a:pPr marL="3600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400" dirty="0"/>
              <a:t>Convention on </a:t>
            </a:r>
            <a:r>
              <a:rPr lang="de-DE" sz="2400" dirty="0" err="1"/>
              <a:t>Certain</a:t>
            </a:r>
            <a:r>
              <a:rPr lang="de-DE" sz="2400" dirty="0"/>
              <a:t> </a:t>
            </a:r>
            <a:r>
              <a:rPr lang="de-DE" sz="2400" dirty="0" err="1"/>
              <a:t>Conventional</a:t>
            </a:r>
            <a:r>
              <a:rPr lang="de-DE" sz="2400" dirty="0"/>
              <a:t> </a:t>
            </a:r>
            <a:r>
              <a:rPr lang="de-DE" sz="2400" dirty="0" err="1"/>
              <a:t>Weapons</a:t>
            </a:r>
            <a:r>
              <a:rPr lang="de-DE" sz="2400" dirty="0"/>
              <a:t> (CCW) (1983, </a:t>
            </a:r>
            <a:r>
              <a:rPr lang="de-DE" sz="2400" dirty="0" err="1"/>
              <a:t>landmines</a:t>
            </a:r>
            <a:r>
              <a:rPr lang="de-DE" sz="2400" dirty="0"/>
              <a:t>, </a:t>
            </a:r>
            <a:r>
              <a:rPr lang="de-DE" sz="2400" dirty="0" err="1"/>
              <a:t>booby</a:t>
            </a:r>
            <a:r>
              <a:rPr lang="de-DE" sz="2400" dirty="0"/>
              <a:t>-traps)</a:t>
            </a:r>
          </a:p>
          <a:p>
            <a:pPr marL="3600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Conventional Armed Forces in Europe (CFE) Treaty (1990, army equipment, equal limit Warsaw Pact-NATO)</a:t>
            </a:r>
          </a:p>
          <a:p>
            <a:pPr marL="3600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Intermediate-Range Nuclear Forces (INF) Treaty (1987, US &amp; SU, eliminate nuclear missiles)</a:t>
            </a:r>
          </a:p>
          <a:p>
            <a:pPr marL="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de-DE" sz="24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2542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8A3CF6C8-AD13-4D80-8D20-2B560B599606}"/>
              </a:ext>
            </a:extLst>
          </p:cNvPr>
          <p:cNvSpPr/>
          <p:nvPr/>
        </p:nvSpPr>
        <p:spPr>
          <a:xfrm>
            <a:off x="685800" y="533400"/>
            <a:ext cx="8001000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de-DE" sz="3200" b="1" cap="small" dirty="0">
                <a:solidFill>
                  <a:srgbClr val="C00000"/>
                </a:solidFill>
              </a:rPr>
              <a:t>I. General Information</a:t>
            </a:r>
            <a:br>
              <a:rPr lang="de-DE" altLang="de-DE" sz="3200" b="1" cap="small" dirty="0">
                <a:solidFill>
                  <a:srgbClr val="C00000"/>
                </a:solidFill>
              </a:rPr>
            </a:br>
            <a:r>
              <a:rPr lang="de-DE" altLang="de-DE" sz="900" b="1" cap="small" dirty="0">
                <a:solidFill>
                  <a:srgbClr val="C00000"/>
                </a:solidFill>
              </a:rPr>
              <a:t> </a:t>
            </a:r>
            <a:br>
              <a:rPr lang="de-DE" altLang="de-DE" sz="3200" b="1" cap="small" dirty="0">
                <a:solidFill>
                  <a:srgbClr val="C00000"/>
                </a:solidFill>
              </a:rPr>
            </a:br>
            <a:r>
              <a:rPr lang="de-DE" altLang="de-DE" sz="3200" b="1" dirty="0">
                <a:solidFill>
                  <a:schemeClr val="bg1"/>
                </a:solidFill>
                <a:highlight>
                  <a:srgbClr val="000000"/>
                </a:highlight>
              </a:rPr>
              <a:t>1. </a:t>
            </a:r>
            <a:r>
              <a:rPr lang="de-DE" altLang="de-DE" sz="3200" b="1" cap="small" dirty="0">
                <a:solidFill>
                  <a:schemeClr val="bg1"/>
                </a:solidFill>
                <a:highlight>
                  <a:srgbClr val="000000"/>
                </a:highlight>
              </a:rPr>
              <a:t>Character </a:t>
            </a:r>
            <a:r>
              <a:rPr lang="de-DE" altLang="de-DE" sz="3200" b="1" cap="small" dirty="0" err="1">
                <a:solidFill>
                  <a:schemeClr val="bg1"/>
                </a:solidFill>
                <a:highlight>
                  <a:srgbClr val="000000"/>
                </a:highlight>
              </a:rPr>
              <a:t>of</a:t>
            </a:r>
            <a:r>
              <a:rPr lang="de-DE" altLang="de-DE" sz="3200" b="1" cap="small" dirty="0">
                <a:solidFill>
                  <a:schemeClr val="bg1"/>
                </a:solidFill>
                <a:highlight>
                  <a:srgbClr val="000000"/>
                </a:highlight>
              </a:rPr>
              <a:t> </a:t>
            </a:r>
            <a:r>
              <a:rPr lang="de-DE" altLang="de-DE" sz="3200" b="1" cap="small" dirty="0" err="1">
                <a:solidFill>
                  <a:schemeClr val="bg1"/>
                </a:solidFill>
                <a:highlight>
                  <a:srgbClr val="000000"/>
                </a:highlight>
              </a:rPr>
              <a:t>the</a:t>
            </a:r>
            <a:r>
              <a:rPr lang="de-DE" altLang="de-DE" sz="3200" b="1" cap="small" dirty="0">
                <a:solidFill>
                  <a:schemeClr val="bg1"/>
                </a:solidFill>
                <a:highlight>
                  <a:srgbClr val="000000"/>
                </a:highlight>
              </a:rPr>
              <a:t> </a:t>
            </a:r>
            <a:r>
              <a:rPr lang="de-DE" altLang="de-DE" sz="3200" b="1" cap="small" dirty="0" err="1">
                <a:solidFill>
                  <a:schemeClr val="bg1"/>
                </a:solidFill>
                <a:highlight>
                  <a:srgbClr val="000000"/>
                </a:highlight>
              </a:rPr>
              <a:t>lecture</a:t>
            </a:r>
            <a:r>
              <a:rPr lang="de-DE" altLang="de-DE" sz="3200" b="1" cap="small" dirty="0">
                <a:solidFill>
                  <a:schemeClr val="bg1"/>
                </a:solidFill>
                <a:highlight>
                  <a:srgbClr val="000000"/>
                </a:highlight>
              </a:rPr>
              <a:t> Development Policy</a:t>
            </a:r>
            <a:endParaRPr lang="de-DE" sz="3200" dirty="0"/>
          </a:p>
        </p:txBody>
      </p:sp>
      <p:graphicFrame>
        <p:nvGraphicFramePr>
          <p:cNvPr id="5" name="Tabelle 5">
            <a:extLst>
              <a:ext uri="{FF2B5EF4-FFF2-40B4-BE49-F238E27FC236}">
                <a16:creationId xmlns:a16="http://schemas.microsoft.com/office/drawing/2014/main" id="{AFD6670D-F032-4AC0-BBF1-0EB9F10CBD6A}"/>
              </a:ext>
            </a:extLst>
          </p:cNvPr>
          <p:cNvGraphicFramePr>
            <a:graphicFrameLocks noGrp="1"/>
          </p:cNvGraphicFramePr>
          <p:nvPr/>
        </p:nvGraphicFramePr>
        <p:xfrm>
          <a:off x="533400" y="1905001"/>
          <a:ext cx="8001001" cy="4538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47790613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460928810"/>
                    </a:ext>
                  </a:extLst>
                </a:gridCol>
                <a:gridCol w="2067018">
                  <a:extLst>
                    <a:ext uri="{9D8B030D-6E8A-4147-A177-3AD203B41FA5}">
                      <a16:colId xmlns:a16="http://schemas.microsoft.com/office/drawing/2014/main" val="2836710886"/>
                    </a:ext>
                  </a:extLst>
                </a:gridCol>
                <a:gridCol w="233039">
                  <a:extLst>
                    <a:ext uri="{9D8B030D-6E8A-4147-A177-3AD203B41FA5}">
                      <a16:colId xmlns:a16="http://schemas.microsoft.com/office/drawing/2014/main" val="259431942"/>
                    </a:ext>
                  </a:extLst>
                </a:gridCol>
                <a:gridCol w="3262544">
                  <a:extLst>
                    <a:ext uri="{9D8B030D-6E8A-4147-A177-3AD203B41FA5}">
                      <a16:colId xmlns:a16="http://schemas.microsoft.com/office/drawing/2014/main" val="2825992457"/>
                    </a:ext>
                  </a:extLst>
                </a:gridCol>
              </a:tblGrid>
              <a:tr h="170989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de-DE" sz="2200" b="1" dirty="0">
                          <a:solidFill>
                            <a:schemeClr val="bg1"/>
                          </a:solidFill>
                          <a:latin typeface="+mn-lt"/>
                        </a:rPr>
                        <a:t>17 </a:t>
                      </a:r>
                      <a:r>
                        <a:rPr lang="de-DE" altLang="de-DE" sz="2200" b="1" dirty="0" err="1">
                          <a:solidFill>
                            <a:schemeClr val="bg1"/>
                          </a:solidFill>
                          <a:latin typeface="+mn-lt"/>
                        </a:rPr>
                        <a:t>years</a:t>
                      </a:r>
                      <a:r>
                        <a:rPr lang="de-DE" altLang="de-DE" sz="2200" b="1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de-DE" altLang="de-DE" sz="2200" b="1" dirty="0" err="1">
                          <a:solidFill>
                            <a:schemeClr val="bg1"/>
                          </a:solidFill>
                          <a:latin typeface="+mn-lt"/>
                        </a:rPr>
                        <a:t>old</a:t>
                      </a:r>
                      <a:endParaRPr lang="de-DE" altLang="de-DE" sz="2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altLang="de-DE" sz="2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altLang="de-DE" sz="2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2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Since</a:t>
                      </a:r>
                      <a:r>
                        <a:rPr lang="de-DE" sz="2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2015 = English</a:t>
                      </a:r>
                      <a:endParaRPr lang="de-DE" sz="2200" dirty="0">
                        <a:effectLst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de-DE" sz="2200" b="1" dirty="0" err="1">
                          <a:solidFill>
                            <a:schemeClr val="bg1"/>
                          </a:solidFill>
                          <a:latin typeface="+mn-lt"/>
                        </a:rPr>
                        <a:t>Capacity</a:t>
                      </a:r>
                      <a:r>
                        <a:rPr lang="de-DE" altLang="de-DE" sz="2200" b="1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de-DE" altLang="de-DE" sz="2200" b="1" dirty="0" err="1">
                          <a:solidFill>
                            <a:schemeClr val="bg1"/>
                          </a:solidFill>
                          <a:latin typeface="+mn-lt"/>
                        </a:rPr>
                        <a:t>building</a:t>
                      </a:r>
                      <a:r>
                        <a:rPr lang="de-DE" altLang="de-DE" sz="2200" b="1" dirty="0">
                          <a:solidFill>
                            <a:schemeClr val="bg1"/>
                          </a:solidFill>
                          <a:latin typeface="+mn-lt"/>
                        </a:rPr>
                        <a:t> in </a:t>
                      </a:r>
                      <a:r>
                        <a:rPr lang="de-DE" altLang="de-DE" sz="2200" b="1" dirty="0" err="1">
                          <a:solidFill>
                            <a:schemeClr val="bg1"/>
                          </a:solidFill>
                          <a:latin typeface="+mn-lt"/>
                        </a:rPr>
                        <a:t>sustainable</a:t>
                      </a:r>
                      <a:r>
                        <a:rPr lang="de-DE" altLang="de-DE" sz="2200" b="1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de-DE" altLang="de-DE" sz="2200" b="1" dirty="0" err="1">
                          <a:solidFill>
                            <a:schemeClr val="bg1"/>
                          </a:solidFill>
                          <a:latin typeface="+mn-lt"/>
                        </a:rPr>
                        <a:t>development</a:t>
                      </a:r>
                      <a:endParaRPr lang="de-DE" altLang="de-DE" sz="2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b="1" dirty="0">
                          <a:solidFill>
                            <a:schemeClr val="bg1"/>
                          </a:solidFill>
                          <a:latin typeface="+mn-lt"/>
                        </a:rPr>
                        <a:t>Development Policy = Global Policy</a:t>
                      </a:r>
                    </a:p>
                    <a:p>
                      <a:endParaRPr lang="de-DE" sz="2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2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lecture</a:t>
                      </a:r>
                      <a:r>
                        <a:rPr lang="de-DE" sz="2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2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takes</a:t>
                      </a:r>
                      <a:r>
                        <a:rPr lang="de-DE" sz="2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global </a:t>
                      </a:r>
                      <a:r>
                        <a:rPr lang="de-DE" sz="22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perspective</a:t>
                      </a:r>
                      <a:endParaRPr lang="de-DE" sz="2200" dirty="0">
                        <a:effectLst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011769"/>
                  </a:ext>
                </a:extLst>
              </a:tr>
              <a:tr h="324290">
                <a:tc>
                  <a:txBody>
                    <a:bodyPr/>
                    <a:lstStyle/>
                    <a:p>
                      <a:endParaRPr lang="de-DE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b="1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b="1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190819"/>
                  </a:ext>
                </a:extLst>
              </a:tr>
              <a:tr h="106131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de-DE" sz="2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Open </a:t>
                      </a:r>
                      <a:r>
                        <a:rPr lang="de-DE" altLang="de-DE" sz="2200" b="1" dirty="0" err="1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for</a:t>
                      </a:r>
                      <a:r>
                        <a:rPr lang="de-DE" altLang="de-DE" sz="2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 all </a:t>
                      </a:r>
                      <a:r>
                        <a:rPr lang="de-DE" altLang="de-DE" sz="2200" b="1" dirty="0" err="1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students</a:t>
                      </a:r>
                      <a:r>
                        <a:rPr lang="de-DE" altLang="de-DE" sz="2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 &amp; </a:t>
                      </a:r>
                      <a:r>
                        <a:rPr lang="de-DE" altLang="de-DE" sz="2200" b="1" dirty="0" err="1">
                          <a:solidFill>
                            <a:schemeClr val="bg1"/>
                          </a:solidFill>
                          <a:latin typeface="+mn-lt"/>
                        </a:rPr>
                        <a:t>interested</a:t>
                      </a:r>
                      <a:r>
                        <a:rPr lang="de-DE" altLang="de-DE" sz="2200" b="1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de-DE" sz="2200" b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</a:t>
                      </a:r>
                      <a:endParaRPr lang="de-DE" sz="22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de-DE" sz="2200" b="1" dirty="0">
                          <a:solidFill>
                            <a:schemeClr val="bg1"/>
                          </a:solidFill>
                          <a:latin typeface="+mn-lt"/>
                        </a:rPr>
                        <a:t>Linking </a:t>
                      </a:r>
                      <a:r>
                        <a:rPr lang="de-DE" altLang="de-DE" sz="2200" b="1" dirty="0" err="1">
                          <a:solidFill>
                            <a:schemeClr val="bg1"/>
                          </a:solidFill>
                          <a:latin typeface="+mn-lt"/>
                        </a:rPr>
                        <a:t>theories</a:t>
                      </a:r>
                      <a:r>
                        <a:rPr lang="de-DE" altLang="de-DE" sz="2200" b="1" dirty="0">
                          <a:solidFill>
                            <a:schemeClr val="bg1"/>
                          </a:solidFill>
                          <a:latin typeface="+mn-lt"/>
                        </a:rPr>
                        <a:t> &amp; </a:t>
                      </a:r>
                      <a:r>
                        <a:rPr lang="de-DE" altLang="de-DE" sz="2200" b="1" dirty="0" err="1">
                          <a:solidFill>
                            <a:schemeClr val="bg1"/>
                          </a:solidFill>
                          <a:latin typeface="+mn-lt"/>
                        </a:rPr>
                        <a:t>practice</a:t>
                      </a:r>
                      <a:endParaRPr lang="de-DE" altLang="de-DE" sz="2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200" b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brings</a:t>
                      </a:r>
                      <a:r>
                        <a:rPr lang="de-DE" sz="2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200" b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together</a:t>
                      </a:r>
                      <a:r>
                        <a:rPr lang="de-DE" sz="2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200" b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scientists</a:t>
                      </a:r>
                      <a:r>
                        <a:rPr lang="de-DE" sz="2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sz="2200" b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students</a:t>
                      </a:r>
                      <a:r>
                        <a:rPr lang="de-DE" sz="2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sz="2200" b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politicians</a:t>
                      </a:r>
                      <a:r>
                        <a:rPr lang="de-DE" sz="2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sz="2200" b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ministry</a:t>
                      </a:r>
                      <a:r>
                        <a:rPr lang="de-DE" sz="2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200" b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staff</a:t>
                      </a:r>
                      <a:r>
                        <a:rPr lang="de-DE" sz="2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NGOs, </a:t>
                      </a:r>
                      <a:endParaRPr lang="de-DE" sz="22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437798"/>
                  </a:ext>
                </a:extLst>
              </a:tr>
              <a:tr h="412732">
                <a:tc>
                  <a:txBody>
                    <a:bodyPr/>
                    <a:lstStyle/>
                    <a:p>
                      <a:endParaRPr lang="de-DE" sz="2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b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experts</a:t>
                      </a:r>
                      <a:r>
                        <a:rPr lang="de-DE" sz="2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sz="2200" b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journalists</a:t>
                      </a:r>
                      <a:r>
                        <a:rPr lang="de-DE" sz="2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film </a:t>
                      </a:r>
                      <a:endParaRPr lang="de-DE" sz="2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521077"/>
                  </a:ext>
                </a:extLst>
              </a:tr>
              <a:tr h="91137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altLang="de-DE" sz="2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b="1" dirty="0">
                          <a:solidFill>
                            <a:schemeClr val="bg1"/>
                          </a:solidFill>
                          <a:latin typeface="+mn-lt"/>
                        </a:rPr>
                        <a:t>different </a:t>
                      </a:r>
                      <a:r>
                        <a:rPr lang="de-DE" sz="2200" b="1" dirty="0" err="1">
                          <a:solidFill>
                            <a:schemeClr val="bg1"/>
                          </a:solidFill>
                          <a:latin typeface="+mn-lt"/>
                        </a:rPr>
                        <a:t>topics</a:t>
                      </a:r>
                      <a:r>
                        <a:rPr lang="de-DE" sz="2200" b="1" dirty="0">
                          <a:solidFill>
                            <a:schemeClr val="bg1"/>
                          </a:solidFill>
                          <a:latin typeface="+mn-lt"/>
                        </a:rPr>
                        <a:t>, different </a:t>
                      </a:r>
                      <a:r>
                        <a:rPr lang="de-DE" sz="2200" b="1" dirty="0" err="1">
                          <a:solidFill>
                            <a:schemeClr val="bg1"/>
                          </a:solidFill>
                          <a:latin typeface="+mn-lt"/>
                        </a:rPr>
                        <a:t>views</a:t>
                      </a:r>
                      <a:endParaRPr lang="de-DE" sz="2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200" b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makers</a:t>
                      </a:r>
                      <a:r>
                        <a:rPr lang="de-DE" sz="2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sz="2200" b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embassy</a:t>
                      </a:r>
                      <a:r>
                        <a:rPr lang="de-DE" sz="2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de-DE" sz="2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200" b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representatives</a:t>
                      </a:r>
                      <a:endParaRPr lang="de-DE" sz="2200" b="1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566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29367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9B597D-EF84-4986-9E8D-7B9826B47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6201"/>
            <a:ext cx="7886700" cy="381000"/>
          </a:xfrm>
        </p:spPr>
        <p:txBody>
          <a:bodyPr>
            <a:normAutofit/>
          </a:bodyPr>
          <a:lstStyle/>
          <a:p>
            <a:r>
              <a:rPr lang="de-DE" sz="800" dirty="0">
                <a:latin typeface="+mn-lt"/>
              </a:rPr>
              <a:t>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14F93E4-1852-4241-BA8C-29E181F3B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38200"/>
            <a:ext cx="7886700" cy="5638800"/>
          </a:xfrm>
        </p:spPr>
        <p:txBody>
          <a:bodyPr>
            <a:noAutofit/>
          </a:bodyPr>
          <a:lstStyle/>
          <a:p>
            <a:pPr marL="3600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400" dirty="0"/>
              <a:t>Nonproliferation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Nuclear</a:t>
            </a:r>
            <a:r>
              <a:rPr lang="de-DE" sz="2400" dirty="0"/>
              <a:t> </a:t>
            </a:r>
            <a:r>
              <a:rPr lang="de-DE" sz="2400" dirty="0" err="1"/>
              <a:t>Weapons</a:t>
            </a:r>
            <a:r>
              <a:rPr lang="de-DE" sz="2400" dirty="0"/>
              <a:t> Treaty (NPT) (1970, </a:t>
            </a:r>
            <a:r>
              <a:rPr lang="de-DE" sz="2400" dirty="0" err="1"/>
              <a:t>disarmament</a:t>
            </a:r>
            <a:r>
              <a:rPr lang="de-DE" sz="2400" dirty="0"/>
              <a:t>, </a:t>
            </a:r>
            <a:r>
              <a:rPr lang="de-DE" sz="2400" dirty="0" err="1"/>
              <a:t>forgo</a:t>
            </a:r>
            <a:r>
              <a:rPr lang="de-DE" sz="2400" dirty="0"/>
              <a:t> </a:t>
            </a:r>
            <a:r>
              <a:rPr lang="de-DE" sz="2400" dirty="0" err="1"/>
              <a:t>development</a:t>
            </a:r>
            <a:r>
              <a:rPr lang="de-DE" sz="2400" dirty="0"/>
              <a:t> and </a:t>
            </a:r>
            <a:r>
              <a:rPr lang="de-DE" sz="2400" dirty="0" err="1"/>
              <a:t>acquiring</a:t>
            </a:r>
            <a:r>
              <a:rPr lang="de-DE" sz="2400" dirty="0"/>
              <a:t> </a:t>
            </a:r>
            <a:r>
              <a:rPr lang="de-DE" sz="2400" dirty="0" err="1"/>
              <a:t>nuclear</a:t>
            </a:r>
            <a:r>
              <a:rPr lang="de-DE" sz="2400" dirty="0"/>
              <a:t> </a:t>
            </a:r>
            <a:r>
              <a:rPr lang="de-DE" sz="2400" dirty="0" err="1"/>
              <a:t>weapons</a:t>
            </a:r>
            <a:r>
              <a:rPr lang="de-DE" sz="2400" dirty="0"/>
              <a:t>)</a:t>
            </a:r>
          </a:p>
          <a:p>
            <a:pPr marL="3600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400" dirty="0" err="1"/>
              <a:t>Nuclear</a:t>
            </a:r>
            <a:r>
              <a:rPr lang="de-DE" sz="2400" dirty="0"/>
              <a:t>-Weapon-Free Zone (NWFZ) (regional </a:t>
            </a:r>
            <a:r>
              <a:rPr lang="de-DE" sz="2400" dirty="0" err="1"/>
              <a:t>treaties</a:t>
            </a:r>
            <a:r>
              <a:rPr lang="de-DE" sz="2400" dirty="0"/>
              <a:t>, </a:t>
            </a:r>
            <a:r>
              <a:rPr lang="de-DE" sz="2400" dirty="0" err="1"/>
              <a:t>Latin</a:t>
            </a:r>
            <a:r>
              <a:rPr lang="de-DE" sz="2400" dirty="0"/>
              <a:t> </a:t>
            </a:r>
            <a:r>
              <a:rPr lang="de-DE" sz="2400" dirty="0" err="1"/>
              <a:t>America</a:t>
            </a:r>
            <a:r>
              <a:rPr lang="de-DE" sz="2400" dirty="0"/>
              <a:t> 1967, South Pacific 1985, </a:t>
            </a:r>
            <a:r>
              <a:rPr lang="de-DE" sz="2400" dirty="0" err="1"/>
              <a:t>Southeast</a:t>
            </a:r>
            <a:r>
              <a:rPr lang="de-DE" sz="2400" dirty="0"/>
              <a:t> Asia 1995, </a:t>
            </a:r>
            <a:r>
              <a:rPr lang="de-DE" sz="2400" dirty="0" err="1"/>
              <a:t>Africa</a:t>
            </a:r>
            <a:r>
              <a:rPr lang="de-DE" sz="2400" dirty="0"/>
              <a:t> 1996, Central Asia 2006)</a:t>
            </a:r>
          </a:p>
          <a:p>
            <a:pPr marL="3600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400" dirty="0"/>
              <a:t>New Strategic Arms </a:t>
            </a:r>
            <a:r>
              <a:rPr lang="de-DE" sz="2400" dirty="0" err="1"/>
              <a:t>Reduction</a:t>
            </a:r>
            <a:r>
              <a:rPr lang="de-DE" sz="2400" dirty="0"/>
              <a:t> Treaty (New START) (2010, US &amp; Russia, </a:t>
            </a:r>
            <a:r>
              <a:rPr lang="de-DE" sz="2400" dirty="0" err="1"/>
              <a:t>reduce</a:t>
            </a:r>
            <a:r>
              <a:rPr lang="de-DE" sz="2400" dirty="0"/>
              <a:t> </a:t>
            </a:r>
            <a:r>
              <a:rPr lang="de-DE" sz="2400" dirty="0" err="1"/>
              <a:t>strategic</a:t>
            </a:r>
            <a:r>
              <a:rPr lang="de-DE" sz="2400" dirty="0"/>
              <a:t> </a:t>
            </a:r>
            <a:r>
              <a:rPr lang="de-DE" sz="2400" dirty="0" err="1"/>
              <a:t>nuclear</a:t>
            </a:r>
            <a:r>
              <a:rPr lang="de-DE" sz="2400" dirty="0"/>
              <a:t> </a:t>
            </a:r>
            <a:r>
              <a:rPr lang="de-DE" sz="2400" dirty="0" err="1"/>
              <a:t>arsenals</a:t>
            </a:r>
            <a:r>
              <a:rPr lang="de-DE" sz="2400" dirty="0"/>
              <a:t>)</a:t>
            </a:r>
          </a:p>
          <a:p>
            <a:pPr marL="3600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Convention on the Prohibition of the Use, Stockpiling, Production and Transfer of Anti-Personnel Mines and on Their Destruction (1999, "Ottawa Convention" or "Mine Ban Treaty)</a:t>
            </a:r>
            <a:endParaRPr lang="de-DE" sz="2400" dirty="0"/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de-DE" sz="2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https://www.armscontrol.org/factsheets/treaties-at-a-glance</a:t>
            </a:r>
            <a:endParaRPr lang="de-DE" sz="2400" u="sng" dirty="0"/>
          </a:p>
          <a:p>
            <a:pPr marL="3600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1501667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29CF9232-3D1F-4FD5-9947-D80D41D50E11}"/>
              </a:ext>
            </a:extLst>
          </p:cNvPr>
          <p:cNvSpPr/>
          <p:nvPr/>
        </p:nvSpPr>
        <p:spPr>
          <a:xfrm>
            <a:off x="836746" y="2114837"/>
            <a:ext cx="2971800" cy="1447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North Atlantic Treaty Organization (</a:t>
            </a:r>
            <a:r>
              <a:rPr lang="de-DE" sz="2400" b="1" dirty="0"/>
              <a:t>NATO) – Common </a:t>
            </a:r>
            <a:r>
              <a:rPr lang="de-DE" sz="2400" b="1" dirty="0" err="1"/>
              <a:t>defence</a:t>
            </a:r>
            <a:endParaRPr lang="de-DE" sz="2400" b="1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17A460B8-0475-4337-9EAB-D6D64125F1E4}"/>
              </a:ext>
            </a:extLst>
          </p:cNvPr>
          <p:cNvSpPr/>
          <p:nvPr/>
        </p:nvSpPr>
        <p:spPr>
          <a:xfrm>
            <a:off x="914400" y="838200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dirty="0">
                <a:solidFill>
                  <a:schemeClr val="bg1"/>
                </a:solidFill>
                <a:highlight>
                  <a:srgbClr val="000000"/>
                </a:highlight>
              </a:rPr>
              <a:t>2.2 </a:t>
            </a:r>
            <a:r>
              <a:rPr lang="de-DE" sz="2400" b="1" dirty="0" err="1">
                <a:solidFill>
                  <a:schemeClr val="bg1"/>
                </a:solidFill>
                <a:highlight>
                  <a:srgbClr val="000000"/>
                </a:highlight>
              </a:rPr>
              <a:t>Peacekeeping</a:t>
            </a:r>
            <a:r>
              <a:rPr lang="de-DE" sz="2400" b="1" dirty="0">
                <a:solidFill>
                  <a:schemeClr val="bg1"/>
                </a:solidFill>
                <a:highlight>
                  <a:srgbClr val="000000"/>
                </a:highlight>
              </a:rPr>
              <a:t> / Defence </a:t>
            </a:r>
            <a:r>
              <a:rPr lang="de-DE" sz="2400" b="1" dirty="0" err="1">
                <a:solidFill>
                  <a:schemeClr val="bg1"/>
                </a:solidFill>
                <a:highlight>
                  <a:srgbClr val="000000"/>
                </a:highlight>
              </a:rPr>
              <a:t>Organizations</a:t>
            </a:r>
            <a:endParaRPr lang="de-DE" sz="24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A5386E80-2665-4923-BF4D-E4FA93AE4D11}"/>
              </a:ext>
            </a:extLst>
          </p:cNvPr>
          <p:cNvSpPr/>
          <p:nvPr/>
        </p:nvSpPr>
        <p:spPr>
          <a:xfrm>
            <a:off x="937661" y="1496363"/>
            <a:ext cx="4955908" cy="478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de-DE" sz="2400" b="1" dirty="0"/>
              <a:t>A) Regional </a:t>
            </a:r>
            <a:r>
              <a:rPr lang="de-DE" sz="2400" b="1" dirty="0" err="1"/>
              <a:t>Organizations</a:t>
            </a:r>
            <a:r>
              <a:rPr lang="de-DE" sz="2400" b="1" dirty="0"/>
              <a:t> (</a:t>
            </a:r>
            <a:r>
              <a:rPr lang="de-DE" sz="2400" b="1" dirty="0" err="1"/>
              <a:t>selection</a:t>
            </a:r>
            <a:r>
              <a:rPr lang="de-DE" sz="2400" b="1" dirty="0"/>
              <a:t>):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568EA29D-BE9A-46AD-826E-1C2CF077E8DF}"/>
              </a:ext>
            </a:extLst>
          </p:cNvPr>
          <p:cNvSpPr/>
          <p:nvPr/>
        </p:nvSpPr>
        <p:spPr>
          <a:xfrm>
            <a:off x="4800600" y="1928114"/>
            <a:ext cx="3810000" cy="12954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African Union - Conflict Settlement</a:t>
            </a:r>
          </a:p>
        </p:txBody>
      </p:sp>
      <p:sp>
        <p:nvSpPr>
          <p:cNvPr id="9" name="Gleichschenkliges Dreieck 8">
            <a:extLst>
              <a:ext uri="{FF2B5EF4-FFF2-40B4-BE49-F238E27FC236}">
                <a16:creationId xmlns:a16="http://schemas.microsoft.com/office/drawing/2014/main" id="{BE107BF5-9104-4512-BC60-F56936E9EB3F}"/>
              </a:ext>
            </a:extLst>
          </p:cNvPr>
          <p:cNvSpPr/>
          <p:nvPr/>
        </p:nvSpPr>
        <p:spPr>
          <a:xfrm>
            <a:off x="2322646" y="2434249"/>
            <a:ext cx="4955908" cy="1944451"/>
          </a:xfrm>
          <a:prstGeom prst="triangle">
            <a:avLst>
              <a:gd name="adj" fmla="val 48431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err="1"/>
              <a:t>Islamic</a:t>
            </a:r>
            <a:r>
              <a:rPr lang="de-DE" sz="2400" b="1" dirty="0"/>
              <a:t> Military Alliance – Counter </a:t>
            </a:r>
            <a:r>
              <a:rPr lang="de-DE" sz="2400" b="1" dirty="0" err="1"/>
              <a:t>terrorism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CA40B6CC-CDDB-4D38-8152-B528343184F8}"/>
              </a:ext>
            </a:extLst>
          </p:cNvPr>
          <p:cNvSpPr/>
          <p:nvPr/>
        </p:nvSpPr>
        <p:spPr>
          <a:xfrm>
            <a:off x="3886200" y="5029200"/>
            <a:ext cx="4757286" cy="1295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United </a:t>
            </a:r>
            <a:r>
              <a:rPr lang="de-DE" sz="2400" b="1" dirty="0" err="1">
                <a:solidFill>
                  <a:schemeClr val="tx1"/>
                </a:solidFill>
              </a:rPr>
              <a:t>Nations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C7685AE6-6621-44D4-A3FC-038DF1575E0B}"/>
              </a:ext>
            </a:extLst>
          </p:cNvPr>
          <p:cNvSpPr/>
          <p:nvPr/>
        </p:nvSpPr>
        <p:spPr>
          <a:xfrm>
            <a:off x="893545" y="4599178"/>
            <a:ext cx="4936416" cy="478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de-DE" sz="2400" b="1" dirty="0"/>
              <a:t>B) International / global </a:t>
            </a:r>
            <a:r>
              <a:rPr lang="de-DE" sz="2400" b="1" dirty="0" err="1"/>
              <a:t>Organization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4727227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1B8F79-C5F2-4A32-9B58-1EBC2DF01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5" y="762000"/>
            <a:ext cx="7886700" cy="533400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de-DE" sz="2400" b="1" dirty="0"/>
              <a:t>A) Regional </a:t>
            </a:r>
            <a:r>
              <a:rPr lang="de-DE" sz="2400" b="1" dirty="0" err="1"/>
              <a:t>Organizations</a:t>
            </a:r>
            <a:r>
              <a:rPr lang="de-DE" sz="2400" b="1" dirty="0"/>
              <a:t> (</a:t>
            </a:r>
            <a:r>
              <a:rPr lang="de-DE" sz="2400" b="1" dirty="0" err="1"/>
              <a:t>selection</a:t>
            </a:r>
            <a:r>
              <a:rPr lang="de-DE" sz="2400" b="1" dirty="0"/>
              <a:t>):</a:t>
            </a:r>
          </a:p>
          <a:p>
            <a:pPr marL="360000" lvl="1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400" dirty="0"/>
              <a:t>Nato (</a:t>
            </a:r>
            <a:r>
              <a:rPr lang="en-US" sz="2400" dirty="0"/>
              <a:t>1949, North Atlantic Treaty Organization, military alliance between 29 North American and European countries, common </a:t>
            </a:r>
            <a:r>
              <a:rPr lang="en-US" sz="2400" dirty="0" err="1"/>
              <a:t>defence</a:t>
            </a:r>
            <a:r>
              <a:rPr lang="en-US" sz="2400" dirty="0"/>
              <a:t>)</a:t>
            </a:r>
          </a:p>
          <a:p>
            <a:pPr marL="360000" lvl="1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400" dirty="0"/>
              <a:t>OSCE (1975/ 1995, </a:t>
            </a:r>
            <a:r>
              <a:rPr lang="de-DE" sz="2400" dirty="0" err="1"/>
              <a:t>Organization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Security and </a:t>
            </a:r>
            <a:r>
              <a:rPr lang="de-DE" sz="2400" dirty="0" err="1"/>
              <a:t>Cooperation</a:t>
            </a:r>
            <a:r>
              <a:rPr lang="de-DE" sz="2400" dirty="0"/>
              <a:t> in Europe, 57 </a:t>
            </a:r>
            <a:r>
              <a:rPr lang="de-DE" sz="2600" dirty="0" err="1"/>
              <a:t>members</a:t>
            </a:r>
            <a:r>
              <a:rPr lang="de-DE" sz="2600" dirty="0"/>
              <a:t> in North </a:t>
            </a:r>
            <a:r>
              <a:rPr lang="de-DE" sz="2600" dirty="0" err="1"/>
              <a:t>America</a:t>
            </a:r>
            <a:r>
              <a:rPr lang="de-DE" sz="2600" dirty="0"/>
              <a:t>, Europe und Asia)</a:t>
            </a:r>
          </a:p>
          <a:p>
            <a:pPr marL="360000" lvl="1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400" dirty="0"/>
              <a:t>African Union (1963/ 2001, 55 </a:t>
            </a:r>
            <a:r>
              <a:rPr lang="de-DE" sz="2400" dirty="0" err="1"/>
              <a:t>members</a:t>
            </a:r>
            <a:r>
              <a:rPr lang="de-DE" sz="2400" dirty="0"/>
              <a:t>, </a:t>
            </a:r>
            <a:r>
              <a:rPr lang="de-DE" sz="2400" dirty="0" err="1"/>
              <a:t>peace</a:t>
            </a:r>
            <a:r>
              <a:rPr lang="de-DE" sz="2400" dirty="0"/>
              <a:t> in </a:t>
            </a:r>
            <a:r>
              <a:rPr lang="de-DE" sz="2400" dirty="0" err="1"/>
              <a:t>Africa</a:t>
            </a:r>
            <a:r>
              <a:rPr lang="de-DE" sz="2400" dirty="0"/>
              <a:t>)</a:t>
            </a:r>
          </a:p>
          <a:p>
            <a:pPr marL="360000" lvl="1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400" dirty="0" err="1"/>
              <a:t>Islamic</a:t>
            </a:r>
            <a:r>
              <a:rPr lang="de-DE" sz="2400" dirty="0"/>
              <a:t> Military Alliance (IMAFT) (2015, 34 </a:t>
            </a:r>
            <a:r>
              <a:rPr lang="de-DE" sz="2400" dirty="0" err="1"/>
              <a:t>members</a:t>
            </a:r>
            <a:r>
              <a:rPr lang="de-DE" sz="2400" dirty="0"/>
              <a:t>, Moslem </a:t>
            </a:r>
            <a:r>
              <a:rPr lang="de-DE" sz="2400" dirty="0" err="1"/>
              <a:t>states</a:t>
            </a:r>
            <a:r>
              <a:rPr lang="de-DE" sz="2400" dirty="0"/>
              <a:t> </a:t>
            </a:r>
            <a:r>
              <a:rPr lang="de-DE" sz="2400" dirty="0" err="1"/>
              <a:t>against</a:t>
            </a:r>
            <a:r>
              <a:rPr lang="de-DE" sz="2400" dirty="0"/>
              <a:t> </a:t>
            </a:r>
            <a:r>
              <a:rPr lang="de-DE" sz="2400" dirty="0" err="1"/>
              <a:t>terrorism</a:t>
            </a:r>
            <a:r>
              <a:rPr lang="de-DE" sz="2400" dirty="0"/>
              <a:t>)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54E21CED-BA36-4844-BE38-7FDEEDD8A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68274"/>
          </a:xfrm>
        </p:spPr>
        <p:txBody>
          <a:bodyPr>
            <a:normAutofit fontScale="90000"/>
          </a:bodyPr>
          <a:lstStyle/>
          <a:p>
            <a:r>
              <a:rPr lang="de-DE" sz="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3717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531C05-0543-4550-945C-F20028BB7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80999"/>
            <a:ext cx="7886700" cy="228601"/>
          </a:xfrm>
        </p:spPr>
        <p:txBody>
          <a:bodyPr>
            <a:normAutofit/>
          </a:bodyPr>
          <a:lstStyle/>
          <a:p>
            <a:r>
              <a:rPr lang="de-DE" sz="800" dirty="0"/>
              <a:t>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39EFE6-3F98-46C7-B8C5-482C12136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6800"/>
            <a:ext cx="7886700" cy="5791200"/>
          </a:xfrm>
        </p:spPr>
        <p:txBody>
          <a:bodyPr>
            <a:normAutofit/>
          </a:bodyPr>
          <a:lstStyle/>
          <a:p>
            <a:pPr marL="360000" lvl="1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400" dirty="0"/>
              <a:t>Inter-American Defense Board (1942, 21 </a:t>
            </a:r>
            <a:r>
              <a:rPr lang="de-DE" sz="2400" dirty="0" err="1"/>
              <a:t>members</a:t>
            </a:r>
            <a:r>
              <a:rPr lang="de-DE" sz="2400" dirty="0"/>
              <a:t>, </a:t>
            </a:r>
            <a:r>
              <a:rPr lang="de-DE" sz="2400" dirty="0" err="1"/>
              <a:t>common</a:t>
            </a:r>
            <a:r>
              <a:rPr lang="de-DE" sz="2400" dirty="0"/>
              <a:t> </a:t>
            </a:r>
            <a:r>
              <a:rPr lang="de-DE" sz="2400" dirty="0" err="1"/>
              <a:t>defence</a:t>
            </a:r>
            <a:r>
              <a:rPr lang="de-DE" sz="2400" dirty="0"/>
              <a:t>)</a:t>
            </a:r>
          </a:p>
          <a:p>
            <a:pPr marL="360000" lvl="1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400" dirty="0"/>
              <a:t>Collective Security Treaty </a:t>
            </a:r>
            <a:r>
              <a:rPr lang="de-DE" sz="2400" dirty="0" err="1"/>
              <a:t>Organization</a:t>
            </a:r>
            <a:r>
              <a:rPr lang="de-DE" sz="2400" dirty="0"/>
              <a:t> (1992, 9 post-</a:t>
            </a:r>
            <a:r>
              <a:rPr lang="de-DE" sz="2400" dirty="0" err="1"/>
              <a:t>Soviet</a:t>
            </a:r>
            <a:r>
              <a:rPr lang="de-DE" sz="2400" dirty="0"/>
              <a:t> </a:t>
            </a:r>
            <a:r>
              <a:rPr lang="de-DE" sz="2400" dirty="0" err="1"/>
              <a:t>members</a:t>
            </a:r>
            <a:r>
              <a:rPr lang="de-DE" sz="2400" dirty="0"/>
              <a:t>, </a:t>
            </a:r>
            <a:r>
              <a:rPr lang="de-DE" sz="2400" dirty="0" err="1"/>
              <a:t>common</a:t>
            </a:r>
            <a:r>
              <a:rPr lang="de-DE" sz="2400" dirty="0"/>
              <a:t> </a:t>
            </a:r>
            <a:r>
              <a:rPr lang="de-DE" sz="2400" dirty="0" err="1"/>
              <a:t>defence</a:t>
            </a:r>
            <a:r>
              <a:rPr lang="de-DE" sz="2400" dirty="0"/>
              <a:t>)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endParaRPr lang="de-DE" sz="2400" dirty="0"/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de-DE" sz="2400" b="1" dirty="0"/>
              <a:t>B) International / global </a:t>
            </a:r>
            <a:r>
              <a:rPr lang="de-DE" sz="2400" b="1" dirty="0" err="1"/>
              <a:t>Organization</a:t>
            </a:r>
            <a:endParaRPr lang="de-DE" sz="2400" b="1" dirty="0"/>
          </a:p>
          <a:p>
            <a:pPr marL="3600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400" dirty="0"/>
              <a:t>United </a:t>
            </a:r>
            <a:r>
              <a:rPr lang="de-DE" sz="2400" dirty="0" err="1"/>
              <a:t>Nations</a:t>
            </a:r>
            <a:r>
              <a:rPr lang="de-DE" sz="2400" dirty="0"/>
              <a:t> (1945, </a:t>
            </a:r>
            <a:r>
              <a:rPr lang="en-US" sz="2400" dirty="0"/>
              <a:t>responsible for maintaining international peace and security, </a:t>
            </a:r>
            <a:r>
              <a:rPr lang="de-DE" sz="2400" dirty="0" err="1"/>
              <a:t>today</a:t>
            </a:r>
            <a:r>
              <a:rPr lang="de-DE" sz="2400" dirty="0"/>
              <a:t> 193 </a:t>
            </a:r>
            <a:r>
              <a:rPr lang="de-DE" sz="2400" dirty="0" err="1"/>
              <a:t>member</a:t>
            </a:r>
            <a:r>
              <a:rPr lang="de-DE" sz="2400" dirty="0"/>
              <a:t> </a:t>
            </a:r>
            <a:r>
              <a:rPr lang="de-DE" sz="2400" dirty="0" err="1"/>
              <a:t>states</a:t>
            </a:r>
            <a:r>
              <a:rPr lang="de-DE" sz="2400" dirty="0"/>
              <a:t>)</a:t>
            </a:r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046682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2542" y="564115"/>
            <a:ext cx="7018585" cy="515375"/>
          </a:xfrm>
          <a:prstGeom prst="rect">
            <a:avLst/>
          </a:prstGeom>
        </p:spPr>
        <p:txBody>
          <a:bodyPr vert="horz" wrap="square" lIns="0" tIns="7471" rIns="0" bIns="0" rtlCol="0" anchor="ctr">
            <a:spAutoFit/>
          </a:bodyPr>
          <a:lstStyle/>
          <a:p>
            <a:pPr marL="7470">
              <a:lnSpc>
                <a:spcPct val="100000"/>
              </a:lnSpc>
              <a:spcBef>
                <a:spcPts val="59"/>
              </a:spcBef>
            </a:pPr>
            <a:r>
              <a:rPr spc="-71" dirty="0"/>
              <a:t>The </a:t>
            </a:r>
            <a:r>
              <a:rPr spc="-115" dirty="0"/>
              <a:t>United </a:t>
            </a:r>
            <a:r>
              <a:rPr spc="-71" dirty="0"/>
              <a:t>Nations</a:t>
            </a:r>
            <a:r>
              <a:rPr spc="-406" dirty="0"/>
              <a:t> </a:t>
            </a:r>
            <a:r>
              <a:rPr spc="-41" dirty="0"/>
              <a:t>System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5013" y="1871149"/>
            <a:ext cx="1066800" cy="332218"/>
          </a:xfrm>
          <a:prstGeom prst="rect">
            <a:avLst/>
          </a:prstGeom>
        </p:spPr>
        <p:txBody>
          <a:bodyPr vert="horz" wrap="square" lIns="0" tIns="8965" rIns="0" bIns="0" rtlCol="0">
            <a:spAutoFit/>
          </a:bodyPr>
          <a:lstStyle/>
          <a:p>
            <a:pPr marR="2988" algn="just">
              <a:lnSpc>
                <a:spcPct val="141900"/>
              </a:lnSpc>
              <a:spcBef>
                <a:spcPts val="71"/>
              </a:spcBef>
            </a:pPr>
            <a:r>
              <a:rPr sz="500" spc="9" dirty="0">
                <a:latin typeface="Calibri"/>
                <a:cs typeface="Calibri"/>
                <a:hlinkClick r:id="rId2"/>
              </a:rPr>
              <a:t>Standing </a:t>
            </a:r>
            <a:r>
              <a:rPr sz="500" spc="-6" dirty="0">
                <a:latin typeface="Calibri"/>
                <a:cs typeface="Calibri"/>
                <a:hlinkClick r:id="rId2"/>
              </a:rPr>
              <a:t>Committee </a:t>
            </a:r>
            <a:r>
              <a:rPr sz="500" spc="15" dirty="0">
                <a:latin typeface="Calibri"/>
                <a:cs typeface="Calibri"/>
                <a:hlinkClick r:id="rId2"/>
              </a:rPr>
              <a:t>and </a:t>
            </a:r>
            <a:r>
              <a:rPr sz="500" spc="29" dirty="0">
                <a:latin typeface="Calibri"/>
                <a:cs typeface="Calibri"/>
                <a:hlinkClick r:id="rId2"/>
              </a:rPr>
              <a:t>ad </a:t>
            </a:r>
            <a:r>
              <a:rPr sz="500" spc="3" dirty="0">
                <a:latin typeface="Calibri"/>
                <a:cs typeface="Calibri"/>
                <a:hlinkClick r:id="rId2"/>
              </a:rPr>
              <a:t>hoc bodies </a:t>
            </a:r>
            <a:r>
              <a:rPr sz="500" spc="3" dirty="0">
                <a:latin typeface="Calibri"/>
                <a:cs typeface="Calibri"/>
              </a:rPr>
              <a:t> </a:t>
            </a:r>
            <a:r>
              <a:rPr sz="500" spc="3" dirty="0">
                <a:latin typeface="Calibri"/>
                <a:cs typeface="Calibri"/>
                <a:hlinkClick r:id="rId3"/>
              </a:rPr>
              <a:t>Peacekeeping </a:t>
            </a:r>
            <a:r>
              <a:rPr sz="500" spc="6" dirty="0">
                <a:latin typeface="Calibri"/>
                <a:cs typeface="Calibri"/>
                <a:hlinkClick r:id="rId3"/>
              </a:rPr>
              <a:t>Operations </a:t>
            </a:r>
            <a:r>
              <a:rPr sz="500" spc="15" dirty="0">
                <a:latin typeface="Calibri"/>
                <a:cs typeface="Calibri"/>
                <a:hlinkClick r:id="rId3"/>
              </a:rPr>
              <a:t>and </a:t>
            </a:r>
            <a:r>
              <a:rPr sz="500" dirty="0">
                <a:latin typeface="Calibri"/>
                <a:cs typeface="Calibri"/>
                <a:hlinkClick r:id="rId3"/>
              </a:rPr>
              <a:t>Missions 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29" spc="-3" dirty="0">
                <a:latin typeface="Calibri"/>
                <a:cs typeface="Calibri"/>
                <a:hlinkClick r:id="rId4"/>
              </a:rPr>
              <a:t>Counter-Terrorism</a:t>
            </a:r>
            <a:r>
              <a:rPr sz="529" spc="21" dirty="0">
                <a:latin typeface="Calibri"/>
                <a:cs typeface="Calibri"/>
                <a:hlinkClick r:id="rId4"/>
              </a:rPr>
              <a:t> </a:t>
            </a:r>
            <a:r>
              <a:rPr sz="529" spc="-3" dirty="0">
                <a:latin typeface="Calibri"/>
                <a:cs typeface="Calibri"/>
                <a:hlinkClick r:id="rId4"/>
              </a:rPr>
              <a:t>Committee</a:t>
            </a:r>
            <a:endParaRPr sz="529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8499" y="2572099"/>
            <a:ext cx="810559" cy="103389"/>
          </a:xfrm>
          <a:prstGeom prst="rect">
            <a:avLst/>
          </a:prstGeom>
        </p:spPr>
        <p:txBody>
          <a:bodyPr vert="horz" wrap="square" lIns="0" tIns="8218" rIns="0" bIns="0" rtlCol="0">
            <a:spAutoFit/>
          </a:bodyPr>
          <a:lstStyle/>
          <a:p>
            <a:pPr marL="7470">
              <a:spcBef>
                <a:spcPts val="65"/>
              </a:spcBef>
            </a:pPr>
            <a:r>
              <a:rPr sz="618" b="1" spc="3" dirty="0">
                <a:latin typeface="Calibri"/>
                <a:cs typeface="Calibri"/>
              </a:rPr>
              <a:t>Programmes </a:t>
            </a:r>
            <a:r>
              <a:rPr sz="618" b="1" spc="15" dirty="0">
                <a:latin typeface="Calibri"/>
                <a:cs typeface="Calibri"/>
              </a:rPr>
              <a:t>and</a:t>
            </a:r>
            <a:r>
              <a:rPr sz="618" b="1" spc="18" dirty="0">
                <a:latin typeface="Calibri"/>
                <a:cs typeface="Calibri"/>
              </a:rPr>
              <a:t> </a:t>
            </a:r>
            <a:r>
              <a:rPr sz="618" b="1" dirty="0">
                <a:latin typeface="Calibri"/>
                <a:cs typeface="Calibri"/>
              </a:rPr>
              <a:t>Funds</a:t>
            </a:r>
            <a:endParaRPr sz="618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1840" y="2700613"/>
            <a:ext cx="1152338" cy="371142"/>
          </a:xfrm>
          <a:prstGeom prst="rect">
            <a:avLst/>
          </a:prstGeom>
        </p:spPr>
        <p:txBody>
          <a:bodyPr vert="horz" wrap="square" lIns="0" tIns="24653" rIns="0" bIns="0" rtlCol="0">
            <a:spAutoFit/>
          </a:bodyPr>
          <a:lstStyle/>
          <a:p>
            <a:pPr marL="103088" marR="2988" indent="-95991">
              <a:lnSpc>
                <a:spcPts val="612"/>
              </a:lnSpc>
              <a:spcBef>
                <a:spcPts val="194"/>
              </a:spcBef>
            </a:pPr>
            <a:r>
              <a:rPr sz="618" b="1" spc="-29" dirty="0">
                <a:latin typeface="Arial"/>
                <a:cs typeface="Arial"/>
                <a:hlinkClick r:id="rId5"/>
              </a:rPr>
              <a:t>UNCTAD </a:t>
            </a:r>
            <a:r>
              <a:rPr sz="500" spc="-3" dirty="0">
                <a:latin typeface="Calibri"/>
                <a:cs typeface="Calibri"/>
                <a:hlinkClick r:id="rId5"/>
              </a:rPr>
              <a:t>United </a:t>
            </a:r>
            <a:r>
              <a:rPr sz="500" spc="6" dirty="0">
                <a:latin typeface="Calibri"/>
                <a:cs typeface="Calibri"/>
                <a:hlinkClick r:id="rId5"/>
              </a:rPr>
              <a:t>Nations </a:t>
            </a:r>
            <a:r>
              <a:rPr sz="500" dirty="0">
                <a:latin typeface="Calibri"/>
                <a:cs typeface="Calibri"/>
                <a:hlinkClick r:id="rId5"/>
              </a:rPr>
              <a:t>Conference on  </a:t>
            </a:r>
            <a:r>
              <a:rPr sz="500" spc="-3" dirty="0">
                <a:latin typeface="Calibri"/>
                <a:cs typeface="Calibri"/>
                <a:hlinkClick r:id="rId5"/>
              </a:rPr>
              <a:t>Trade </a:t>
            </a:r>
            <a:r>
              <a:rPr sz="500" spc="15" dirty="0">
                <a:latin typeface="Calibri"/>
                <a:cs typeface="Calibri"/>
                <a:hlinkClick r:id="rId5"/>
              </a:rPr>
              <a:t>and</a:t>
            </a:r>
            <a:r>
              <a:rPr sz="500" spc="44" dirty="0">
                <a:latin typeface="Calibri"/>
                <a:cs typeface="Calibri"/>
                <a:hlinkClick r:id="rId5"/>
              </a:rPr>
              <a:t> </a:t>
            </a:r>
            <a:r>
              <a:rPr sz="500" spc="-6" dirty="0">
                <a:latin typeface="Calibri"/>
                <a:cs typeface="Calibri"/>
                <a:hlinkClick r:id="rId5"/>
              </a:rPr>
              <a:t>Development</a:t>
            </a:r>
            <a:endParaRPr sz="500">
              <a:latin typeface="Calibri"/>
              <a:cs typeface="Calibri"/>
            </a:endParaRPr>
          </a:p>
          <a:p>
            <a:pPr marL="299553" marR="111679" indent="-86654">
              <a:lnSpc>
                <a:spcPts val="612"/>
              </a:lnSpc>
              <a:spcBef>
                <a:spcPts val="279"/>
              </a:spcBef>
            </a:pPr>
            <a:r>
              <a:rPr sz="618" b="1" spc="-38" dirty="0">
                <a:latin typeface="Arial"/>
                <a:cs typeface="Arial"/>
                <a:hlinkClick r:id="rId6"/>
              </a:rPr>
              <a:t>ITC </a:t>
            </a:r>
            <a:r>
              <a:rPr sz="500" spc="-3" dirty="0">
                <a:latin typeface="Calibri"/>
                <a:cs typeface="Calibri"/>
                <a:hlinkClick r:id="rId6"/>
              </a:rPr>
              <a:t>International Trade </a:t>
            </a:r>
            <a:r>
              <a:rPr sz="500" dirty="0">
                <a:latin typeface="Calibri"/>
                <a:cs typeface="Calibri"/>
                <a:hlinkClick r:id="rId6"/>
              </a:rPr>
              <a:t>Centre  </a:t>
            </a:r>
            <a:r>
              <a:rPr sz="500" spc="29" dirty="0">
                <a:latin typeface="Calibri"/>
                <a:cs typeface="Calibri"/>
                <a:hlinkClick r:id="rId6"/>
              </a:rPr>
              <a:t>(UNCTAD/WTO)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1839" y="3079256"/>
            <a:ext cx="1128059" cy="479057"/>
          </a:xfrm>
          <a:prstGeom prst="rect">
            <a:avLst/>
          </a:prstGeom>
        </p:spPr>
        <p:txBody>
          <a:bodyPr vert="horz" wrap="square" lIns="0" tIns="24653" rIns="0" bIns="0" rtlCol="0">
            <a:spAutoFit/>
          </a:bodyPr>
          <a:lstStyle/>
          <a:p>
            <a:pPr marL="93750" marR="252117" indent="-86654">
              <a:lnSpc>
                <a:spcPts val="612"/>
              </a:lnSpc>
              <a:spcBef>
                <a:spcPts val="194"/>
              </a:spcBef>
            </a:pPr>
            <a:r>
              <a:rPr sz="618" b="1" spc="-21" dirty="0">
                <a:latin typeface="Arial"/>
                <a:cs typeface="Arial"/>
                <a:hlinkClick r:id="rId7"/>
              </a:rPr>
              <a:t>UNDCP</a:t>
            </a:r>
            <a:r>
              <a:rPr sz="662" spc="-31" baseline="14814" dirty="0">
                <a:latin typeface="Calibri"/>
                <a:cs typeface="Calibri"/>
                <a:hlinkClick r:id="rId7"/>
              </a:rPr>
              <a:t>1 </a:t>
            </a:r>
            <a:r>
              <a:rPr sz="500" spc="-3" dirty="0">
                <a:latin typeface="Calibri"/>
                <a:cs typeface="Calibri"/>
                <a:hlinkClick r:id="rId7"/>
              </a:rPr>
              <a:t>United </a:t>
            </a:r>
            <a:r>
              <a:rPr sz="500" spc="6" dirty="0">
                <a:latin typeface="Calibri"/>
                <a:cs typeface="Calibri"/>
                <a:hlinkClick r:id="rId7"/>
              </a:rPr>
              <a:t>Nations </a:t>
            </a:r>
            <a:r>
              <a:rPr sz="500" spc="15" dirty="0">
                <a:latin typeface="Calibri"/>
                <a:cs typeface="Calibri"/>
                <a:hlinkClick r:id="rId7"/>
              </a:rPr>
              <a:t>Drug  </a:t>
            </a:r>
            <a:r>
              <a:rPr sz="500" dirty="0">
                <a:latin typeface="Calibri"/>
                <a:cs typeface="Calibri"/>
                <a:hlinkClick r:id="rId7"/>
              </a:rPr>
              <a:t>Control</a:t>
            </a:r>
            <a:r>
              <a:rPr sz="500" spc="18" dirty="0">
                <a:latin typeface="Calibri"/>
                <a:cs typeface="Calibri"/>
                <a:hlinkClick r:id="rId7"/>
              </a:rPr>
              <a:t> </a:t>
            </a:r>
            <a:r>
              <a:rPr sz="500" dirty="0">
                <a:latin typeface="Calibri"/>
                <a:cs typeface="Calibri"/>
                <a:hlinkClick r:id="rId7"/>
              </a:rPr>
              <a:t>Programme</a:t>
            </a:r>
            <a:endParaRPr sz="500">
              <a:latin typeface="Calibri"/>
              <a:cs typeface="Calibri"/>
            </a:endParaRPr>
          </a:p>
          <a:p>
            <a:pPr marL="93750" marR="150150" indent="-86654">
              <a:lnSpc>
                <a:spcPts val="612"/>
              </a:lnSpc>
              <a:spcBef>
                <a:spcPts val="253"/>
              </a:spcBef>
            </a:pPr>
            <a:r>
              <a:rPr sz="618" b="1" spc="-38" dirty="0">
                <a:latin typeface="Arial"/>
                <a:cs typeface="Arial"/>
                <a:hlinkClick r:id="rId8"/>
              </a:rPr>
              <a:t>UNEP </a:t>
            </a:r>
            <a:r>
              <a:rPr sz="500" spc="-3" dirty="0">
                <a:latin typeface="Calibri"/>
                <a:cs typeface="Calibri"/>
                <a:hlinkClick r:id="rId8"/>
              </a:rPr>
              <a:t>United </a:t>
            </a:r>
            <a:r>
              <a:rPr sz="500" spc="6" dirty="0">
                <a:latin typeface="Calibri"/>
                <a:cs typeface="Calibri"/>
                <a:hlinkClick r:id="rId8"/>
              </a:rPr>
              <a:t>Nations </a:t>
            </a:r>
            <a:r>
              <a:rPr sz="500" spc="-6" dirty="0">
                <a:latin typeface="Calibri"/>
                <a:cs typeface="Calibri"/>
                <a:hlinkClick r:id="rId8"/>
              </a:rPr>
              <a:t>Environment  </a:t>
            </a:r>
            <a:r>
              <a:rPr sz="500" dirty="0">
                <a:latin typeface="Calibri"/>
                <a:cs typeface="Calibri"/>
                <a:hlinkClick r:id="rId8"/>
              </a:rPr>
              <a:t>Programme</a:t>
            </a:r>
            <a:endParaRPr sz="500">
              <a:latin typeface="Calibri"/>
              <a:cs typeface="Calibri"/>
            </a:endParaRPr>
          </a:p>
          <a:p>
            <a:pPr marL="7470">
              <a:spcBef>
                <a:spcPts val="124"/>
              </a:spcBef>
            </a:pPr>
            <a:r>
              <a:rPr sz="618" b="1" spc="-38" dirty="0">
                <a:latin typeface="Arial"/>
                <a:cs typeface="Arial"/>
                <a:hlinkClick r:id="rId9"/>
              </a:rPr>
              <a:t>UNICEF </a:t>
            </a:r>
            <a:r>
              <a:rPr sz="500" spc="-3" dirty="0">
                <a:latin typeface="Calibri"/>
                <a:cs typeface="Calibri"/>
                <a:hlinkClick r:id="rId9"/>
              </a:rPr>
              <a:t>United </a:t>
            </a:r>
            <a:r>
              <a:rPr sz="500" spc="6" dirty="0">
                <a:latin typeface="Calibri"/>
                <a:cs typeface="Calibri"/>
                <a:hlinkClick r:id="rId9"/>
              </a:rPr>
              <a:t>Nations </a:t>
            </a:r>
            <a:r>
              <a:rPr sz="500" dirty="0">
                <a:latin typeface="Calibri"/>
                <a:cs typeface="Calibri"/>
                <a:hlinkClick r:id="rId9"/>
              </a:rPr>
              <a:t>Children’s</a:t>
            </a:r>
            <a:r>
              <a:rPr sz="500" spc="47" dirty="0">
                <a:latin typeface="Calibri"/>
                <a:cs typeface="Calibri"/>
                <a:hlinkClick r:id="rId9"/>
              </a:rPr>
              <a:t> </a:t>
            </a:r>
            <a:r>
              <a:rPr sz="500" dirty="0">
                <a:latin typeface="Calibri"/>
                <a:cs typeface="Calibri"/>
                <a:hlinkClick r:id="rId9"/>
              </a:rPr>
              <a:t>Fund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9684" y="3768018"/>
            <a:ext cx="1067920" cy="513003"/>
          </a:xfrm>
          <a:prstGeom prst="rect">
            <a:avLst/>
          </a:prstGeom>
        </p:spPr>
        <p:txBody>
          <a:bodyPr vert="horz" wrap="square" lIns="0" tIns="32871" rIns="0" bIns="0" rtlCol="0">
            <a:spAutoFit/>
          </a:bodyPr>
          <a:lstStyle/>
          <a:p>
            <a:pPr marL="7470">
              <a:spcBef>
                <a:spcPts val="259"/>
              </a:spcBef>
            </a:pPr>
            <a:r>
              <a:rPr sz="618" b="1" dirty="0">
                <a:latin typeface="Calibri"/>
                <a:cs typeface="Calibri"/>
              </a:rPr>
              <a:t>Research </a:t>
            </a:r>
            <a:r>
              <a:rPr sz="618" b="1" spc="15" dirty="0">
                <a:latin typeface="Calibri"/>
                <a:cs typeface="Calibri"/>
              </a:rPr>
              <a:t>and </a:t>
            </a:r>
            <a:r>
              <a:rPr sz="618" b="1" dirty="0">
                <a:latin typeface="Calibri"/>
                <a:cs typeface="Calibri"/>
              </a:rPr>
              <a:t>Training</a:t>
            </a:r>
            <a:r>
              <a:rPr sz="618" b="1" spc="59" dirty="0">
                <a:latin typeface="Calibri"/>
                <a:cs typeface="Calibri"/>
              </a:rPr>
              <a:t> </a:t>
            </a:r>
            <a:r>
              <a:rPr sz="618" b="1" spc="-21" dirty="0">
                <a:latin typeface="Calibri"/>
                <a:cs typeface="Calibri"/>
              </a:rPr>
              <a:t>Institutes</a:t>
            </a:r>
            <a:endParaRPr sz="618">
              <a:latin typeface="Calibri"/>
              <a:cs typeface="Calibri"/>
            </a:endParaRPr>
          </a:p>
          <a:p>
            <a:pPr marL="97859" marR="21290" indent="-86654">
              <a:lnSpc>
                <a:spcPts val="612"/>
              </a:lnSpc>
              <a:spcBef>
                <a:spcPts val="329"/>
              </a:spcBef>
            </a:pPr>
            <a:r>
              <a:rPr sz="618" b="1" spc="-26" dirty="0">
                <a:latin typeface="Arial"/>
                <a:cs typeface="Arial"/>
                <a:hlinkClick r:id="rId10"/>
              </a:rPr>
              <a:t>UNICRI </a:t>
            </a:r>
            <a:r>
              <a:rPr sz="500" spc="-3" dirty="0">
                <a:latin typeface="Calibri"/>
                <a:cs typeface="Calibri"/>
                <a:hlinkClick r:id="rId10"/>
              </a:rPr>
              <a:t>United </a:t>
            </a:r>
            <a:r>
              <a:rPr sz="500" spc="6" dirty="0">
                <a:latin typeface="Calibri"/>
                <a:cs typeface="Calibri"/>
                <a:hlinkClick r:id="rId10"/>
              </a:rPr>
              <a:t>Nations </a:t>
            </a:r>
            <a:r>
              <a:rPr sz="500" dirty="0">
                <a:latin typeface="Calibri"/>
                <a:cs typeface="Calibri"/>
                <a:hlinkClick r:id="rId10"/>
              </a:rPr>
              <a:t>Interregional  </a:t>
            </a:r>
            <a:r>
              <a:rPr sz="500" spc="9" dirty="0">
                <a:latin typeface="Calibri"/>
                <a:cs typeface="Calibri"/>
                <a:hlinkClick r:id="rId10"/>
              </a:rPr>
              <a:t>Crime </a:t>
            </a:r>
            <a:r>
              <a:rPr sz="500" spc="15" dirty="0">
                <a:latin typeface="Calibri"/>
                <a:cs typeface="Calibri"/>
                <a:hlinkClick r:id="rId10"/>
              </a:rPr>
              <a:t>and </a:t>
            </a:r>
            <a:r>
              <a:rPr sz="500" spc="-6" dirty="0">
                <a:latin typeface="Calibri"/>
                <a:cs typeface="Calibri"/>
                <a:hlinkClick r:id="rId10"/>
              </a:rPr>
              <a:t>Justice </a:t>
            </a:r>
            <a:r>
              <a:rPr sz="500" dirty="0">
                <a:latin typeface="Calibri"/>
                <a:cs typeface="Calibri"/>
                <a:hlinkClick r:id="rId10"/>
              </a:rPr>
              <a:t>Research</a:t>
            </a:r>
            <a:r>
              <a:rPr sz="500" spc="62" dirty="0">
                <a:latin typeface="Calibri"/>
                <a:cs typeface="Calibri"/>
                <a:hlinkClick r:id="rId10"/>
              </a:rPr>
              <a:t> </a:t>
            </a:r>
            <a:r>
              <a:rPr sz="500" spc="-21" dirty="0">
                <a:latin typeface="Calibri"/>
                <a:cs typeface="Calibri"/>
                <a:hlinkClick r:id="rId10"/>
              </a:rPr>
              <a:t>Institute</a:t>
            </a:r>
            <a:endParaRPr sz="500">
              <a:latin typeface="Calibri"/>
              <a:cs typeface="Calibri"/>
            </a:endParaRPr>
          </a:p>
          <a:p>
            <a:pPr marL="97859" marR="50797" indent="-86654">
              <a:lnSpc>
                <a:spcPts val="612"/>
              </a:lnSpc>
              <a:spcBef>
                <a:spcPts val="253"/>
              </a:spcBef>
            </a:pPr>
            <a:r>
              <a:rPr sz="618" b="1" spc="-29" dirty="0">
                <a:latin typeface="Arial"/>
                <a:cs typeface="Arial"/>
                <a:hlinkClick r:id="rId11"/>
              </a:rPr>
              <a:t>UNITAR </a:t>
            </a:r>
            <a:r>
              <a:rPr sz="500" spc="-3" dirty="0">
                <a:latin typeface="Calibri"/>
                <a:cs typeface="Calibri"/>
                <a:hlinkClick r:id="rId11"/>
              </a:rPr>
              <a:t>United </a:t>
            </a:r>
            <a:r>
              <a:rPr sz="500" spc="6" dirty="0">
                <a:latin typeface="Calibri"/>
                <a:cs typeface="Calibri"/>
                <a:hlinkClick r:id="rId11"/>
              </a:rPr>
              <a:t>Nations </a:t>
            </a:r>
            <a:r>
              <a:rPr sz="500" spc="-21" dirty="0">
                <a:latin typeface="Calibri"/>
                <a:cs typeface="Calibri"/>
                <a:hlinkClick r:id="rId11"/>
              </a:rPr>
              <a:t>Institute </a:t>
            </a:r>
            <a:r>
              <a:rPr sz="500" spc="-3" dirty="0">
                <a:latin typeface="Calibri"/>
                <a:cs typeface="Calibri"/>
                <a:hlinkClick r:id="rId11"/>
              </a:rPr>
              <a:t>for  </a:t>
            </a:r>
            <a:r>
              <a:rPr sz="500" dirty="0">
                <a:latin typeface="Calibri"/>
                <a:cs typeface="Calibri"/>
                <a:hlinkClick r:id="rId11"/>
              </a:rPr>
              <a:t>Training </a:t>
            </a:r>
            <a:r>
              <a:rPr sz="500" spc="15" dirty="0">
                <a:latin typeface="Calibri"/>
                <a:cs typeface="Calibri"/>
                <a:hlinkClick r:id="rId11"/>
              </a:rPr>
              <a:t>and</a:t>
            </a:r>
            <a:r>
              <a:rPr sz="500" spc="38" dirty="0">
                <a:latin typeface="Calibri"/>
                <a:cs typeface="Calibri"/>
                <a:hlinkClick r:id="rId11"/>
              </a:rPr>
              <a:t> </a:t>
            </a:r>
            <a:r>
              <a:rPr sz="500" dirty="0">
                <a:latin typeface="Calibri"/>
                <a:cs typeface="Calibri"/>
                <a:hlinkClick r:id="rId11"/>
              </a:rPr>
              <a:t>Research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2471" y="4389937"/>
            <a:ext cx="1410447" cy="356935"/>
          </a:xfrm>
          <a:prstGeom prst="rect">
            <a:avLst/>
          </a:prstGeom>
        </p:spPr>
        <p:txBody>
          <a:bodyPr vert="horz" wrap="square" lIns="0" tIns="32871" rIns="0" bIns="0" rtlCol="0">
            <a:spAutoFit/>
          </a:bodyPr>
          <a:lstStyle/>
          <a:p>
            <a:pPr marL="7470">
              <a:spcBef>
                <a:spcPts val="259"/>
              </a:spcBef>
            </a:pPr>
            <a:r>
              <a:rPr sz="618" b="1" dirty="0">
                <a:latin typeface="Calibri"/>
                <a:cs typeface="Calibri"/>
              </a:rPr>
              <a:t>Other </a:t>
            </a:r>
            <a:r>
              <a:rPr sz="618" b="1" spc="29" dirty="0">
                <a:latin typeface="Calibri"/>
                <a:cs typeface="Calibri"/>
              </a:rPr>
              <a:t>UN</a:t>
            </a:r>
            <a:r>
              <a:rPr sz="618" b="1" spc="47" dirty="0">
                <a:latin typeface="Calibri"/>
                <a:cs typeface="Calibri"/>
              </a:rPr>
              <a:t> </a:t>
            </a:r>
            <a:r>
              <a:rPr sz="618" b="1" spc="-15" dirty="0">
                <a:latin typeface="Calibri"/>
                <a:cs typeface="Calibri"/>
              </a:rPr>
              <a:t>Entities</a:t>
            </a:r>
            <a:endParaRPr sz="618">
              <a:latin typeface="Calibri"/>
              <a:cs typeface="Calibri"/>
            </a:endParaRPr>
          </a:p>
          <a:p>
            <a:pPr marL="18675">
              <a:spcBef>
                <a:spcPts val="200"/>
              </a:spcBef>
            </a:pPr>
            <a:r>
              <a:rPr sz="618" b="1" spc="-32" dirty="0">
                <a:latin typeface="Arial"/>
                <a:cs typeface="Arial"/>
                <a:hlinkClick r:id="rId12"/>
              </a:rPr>
              <a:t>UNOPS </a:t>
            </a:r>
            <a:r>
              <a:rPr sz="500" spc="-3" dirty="0">
                <a:latin typeface="Calibri"/>
                <a:cs typeface="Calibri"/>
                <a:hlinkClick r:id="rId12"/>
              </a:rPr>
              <a:t>United </a:t>
            </a:r>
            <a:r>
              <a:rPr sz="500" spc="6" dirty="0">
                <a:latin typeface="Calibri"/>
                <a:cs typeface="Calibri"/>
                <a:hlinkClick r:id="rId12"/>
              </a:rPr>
              <a:t>Nations </a:t>
            </a:r>
            <a:r>
              <a:rPr sz="500" spc="9" dirty="0">
                <a:latin typeface="Calibri"/>
                <a:cs typeface="Calibri"/>
                <a:hlinkClick r:id="rId12"/>
              </a:rPr>
              <a:t>Office </a:t>
            </a:r>
            <a:r>
              <a:rPr sz="500" spc="-3" dirty="0">
                <a:latin typeface="Calibri"/>
                <a:cs typeface="Calibri"/>
                <a:hlinkClick r:id="rId12"/>
              </a:rPr>
              <a:t>for </a:t>
            </a:r>
            <a:r>
              <a:rPr sz="500" spc="-9" dirty="0">
                <a:latin typeface="Calibri"/>
                <a:cs typeface="Calibri"/>
                <a:hlinkClick r:id="rId12"/>
              </a:rPr>
              <a:t>Project</a:t>
            </a:r>
            <a:r>
              <a:rPr sz="500" spc="6" dirty="0">
                <a:latin typeface="Calibri"/>
                <a:cs typeface="Calibri"/>
                <a:hlinkClick r:id="rId12"/>
              </a:rPr>
              <a:t> </a:t>
            </a:r>
            <a:r>
              <a:rPr sz="500" spc="3" dirty="0">
                <a:latin typeface="Calibri"/>
                <a:cs typeface="Calibri"/>
                <a:hlinkClick r:id="rId12"/>
              </a:rPr>
              <a:t>Services</a:t>
            </a:r>
            <a:endParaRPr sz="500">
              <a:latin typeface="Calibri"/>
              <a:cs typeface="Calibri"/>
            </a:endParaRPr>
          </a:p>
          <a:p>
            <a:pPr marL="18675">
              <a:spcBef>
                <a:spcPts val="126"/>
              </a:spcBef>
            </a:pPr>
            <a:r>
              <a:rPr sz="618" b="1" spc="-3" dirty="0">
                <a:latin typeface="Arial"/>
                <a:cs typeface="Arial"/>
                <a:hlinkClick r:id="rId13"/>
              </a:rPr>
              <a:t>UNU </a:t>
            </a:r>
            <a:r>
              <a:rPr sz="500" spc="-9" dirty="0">
                <a:latin typeface="Arial"/>
                <a:cs typeface="Arial"/>
                <a:hlinkClick r:id="rId13"/>
              </a:rPr>
              <a:t>United </a:t>
            </a:r>
            <a:r>
              <a:rPr sz="500" dirty="0">
                <a:latin typeface="Arial"/>
                <a:cs typeface="Arial"/>
                <a:hlinkClick r:id="rId13"/>
              </a:rPr>
              <a:t>Nations</a:t>
            </a:r>
            <a:r>
              <a:rPr sz="500" spc="-15" dirty="0">
                <a:latin typeface="Arial"/>
                <a:cs typeface="Arial"/>
                <a:hlinkClick r:id="rId13"/>
              </a:rPr>
              <a:t> </a:t>
            </a:r>
            <a:r>
              <a:rPr sz="500" spc="-12" dirty="0">
                <a:latin typeface="Arial"/>
                <a:cs typeface="Arial"/>
                <a:hlinkClick r:id="rId13"/>
              </a:rPr>
              <a:t>University</a:t>
            </a:r>
            <a:endParaRPr sz="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3364" y="5705522"/>
            <a:ext cx="3316194" cy="509526"/>
          </a:xfrm>
          <a:prstGeom prst="rect">
            <a:avLst/>
          </a:prstGeom>
        </p:spPr>
        <p:txBody>
          <a:bodyPr vert="horz" wrap="square" lIns="0" tIns="20918" rIns="0" bIns="0" rtlCol="0">
            <a:spAutoFit/>
          </a:bodyPr>
          <a:lstStyle/>
          <a:p>
            <a:pPr marL="57147" indent="-49676">
              <a:spcBef>
                <a:spcPts val="165"/>
              </a:spcBef>
              <a:buSzPct val="84615"/>
              <a:buAutoNum type="arabicPlain" startAt="4"/>
              <a:tabLst>
                <a:tab pos="57520" algn="l"/>
              </a:tabLst>
            </a:pPr>
            <a:r>
              <a:rPr sz="382" spc="-3" dirty="0">
                <a:latin typeface="Calibri"/>
                <a:cs typeface="Calibri"/>
              </a:rPr>
              <a:t>In</a:t>
            </a:r>
            <a:r>
              <a:rPr sz="382" spc="24" dirty="0">
                <a:latin typeface="Calibri"/>
                <a:cs typeface="Calibri"/>
              </a:rPr>
              <a:t> </a:t>
            </a:r>
            <a:r>
              <a:rPr sz="382" spc="15" dirty="0">
                <a:latin typeface="Calibri"/>
                <a:cs typeface="Calibri"/>
              </a:rPr>
              <a:t>an</a:t>
            </a:r>
            <a:r>
              <a:rPr sz="382" spc="24" dirty="0">
                <a:latin typeface="Calibri"/>
                <a:cs typeface="Calibri"/>
              </a:rPr>
              <a:t> </a:t>
            </a:r>
            <a:r>
              <a:rPr sz="382" dirty="0">
                <a:latin typeface="Calibri"/>
                <a:cs typeface="Calibri"/>
              </a:rPr>
              <a:t>exceptional</a:t>
            </a:r>
            <a:r>
              <a:rPr sz="382" spc="24" dirty="0">
                <a:latin typeface="Calibri"/>
                <a:cs typeface="Calibri"/>
              </a:rPr>
              <a:t> </a:t>
            </a:r>
            <a:r>
              <a:rPr sz="382" spc="3" dirty="0">
                <a:latin typeface="Calibri"/>
                <a:cs typeface="Calibri"/>
              </a:rPr>
              <a:t>arrangement,</a:t>
            </a:r>
            <a:r>
              <a:rPr sz="382" spc="24" dirty="0">
                <a:latin typeface="Calibri"/>
                <a:cs typeface="Calibri"/>
              </a:rPr>
              <a:t> </a:t>
            </a:r>
            <a:r>
              <a:rPr sz="382" spc="-12" dirty="0">
                <a:latin typeface="Calibri"/>
                <a:cs typeface="Calibri"/>
              </a:rPr>
              <a:t>the</a:t>
            </a:r>
            <a:r>
              <a:rPr sz="382" spc="24" dirty="0">
                <a:latin typeface="Calibri"/>
                <a:cs typeface="Calibri"/>
              </a:rPr>
              <a:t> </a:t>
            </a:r>
            <a:r>
              <a:rPr sz="382" spc="3" dirty="0">
                <a:latin typeface="Calibri"/>
                <a:cs typeface="Calibri"/>
              </a:rPr>
              <a:t>Under-Secretary-General</a:t>
            </a:r>
            <a:r>
              <a:rPr sz="382" spc="24" dirty="0">
                <a:latin typeface="Calibri"/>
                <a:cs typeface="Calibri"/>
              </a:rPr>
              <a:t> </a:t>
            </a:r>
            <a:r>
              <a:rPr sz="382" dirty="0">
                <a:latin typeface="Calibri"/>
                <a:cs typeface="Calibri"/>
              </a:rPr>
              <a:t>for</a:t>
            </a:r>
            <a:r>
              <a:rPr sz="382" spc="24" dirty="0">
                <a:latin typeface="Calibri"/>
                <a:cs typeface="Calibri"/>
              </a:rPr>
              <a:t> </a:t>
            </a:r>
            <a:r>
              <a:rPr sz="382" dirty="0">
                <a:latin typeface="Calibri"/>
                <a:cs typeface="Calibri"/>
              </a:rPr>
              <a:t>Field</a:t>
            </a:r>
            <a:r>
              <a:rPr sz="382" spc="24" dirty="0">
                <a:latin typeface="Calibri"/>
                <a:cs typeface="Calibri"/>
              </a:rPr>
              <a:t> </a:t>
            </a:r>
            <a:r>
              <a:rPr sz="382" dirty="0">
                <a:latin typeface="Calibri"/>
                <a:cs typeface="Calibri"/>
              </a:rPr>
              <a:t>Support</a:t>
            </a:r>
            <a:r>
              <a:rPr sz="382" spc="24" dirty="0">
                <a:latin typeface="Calibri"/>
                <a:cs typeface="Calibri"/>
              </a:rPr>
              <a:t> </a:t>
            </a:r>
            <a:r>
              <a:rPr sz="382" spc="-3" dirty="0">
                <a:latin typeface="Calibri"/>
                <a:cs typeface="Calibri"/>
              </a:rPr>
              <a:t>reports</a:t>
            </a:r>
            <a:r>
              <a:rPr sz="382" spc="24" dirty="0">
                <a:latin typeface="Calibri"/>
                <a:cs typeface="Calibri"/>
              </a:rPr>
              <a:t> </a:t>
            </a:r>
            <a:r>
              <a:rPr sz="382" dirty="0">
                <a:latin typeface="Calibri"/>
                <a:cs typeface="Calibri"/>
              </a:rPr>
              <a:t>directly</a:t>
            </a:r>
            <a:r>
              <a:rPr sz="382" spc="24" dirty="0">
                <a:latin typeface="Calibri"/>
                <a:cs typeface="Calibri"/>
              </a:rPr>
              <a:t> </a:t>
            </a:r>
            <a:r>
              <a:rPr sz="382" spc="-15" dirty="0">
                <a:latin typeface="Calibri"/>
                <a:cs typeface="Calibri"/>
              </a:rPr>
              <a:t>to</a:t>
            </a:r>
            <a:r>
              <a:rPr sz="382" spc="24" dirty="0">
                <a:latin typeface="Calibri"/>
                <a:cs typeface="Calibri"/>
              </a:rPr>
              <a:t> </a:t>
            </a:r>
            <a:r>
              <a:rPr sz="382" spc="-12" dirty="0">
                <a:latin typeface="Calibri"/>
                <a:cs typeface="Calibri"/>
              </a:rPr>
              <a:t>the</a:t>
            </a:r>
            <a:r>
              <a:rPr sz="382" spc="24" dirty="0">
                <a:latin typeface="Calibri"/>
                <a:cs typeface="Calibri"/>
              </a:rPr>
              <a:t> </a:t>
            </a:r>
            <a:r>
              <a:rPr sz="382" spc="3" dirty="0">
                <a:latin typeface="Calibri"/>
                <a:cs typeface="Calibri"/>
              </a:rPr>
              <a:t>Under-Secretary-General</a:t>
            </a:r>
            <a:r>
              <a:rPr sz="382" spc="24" dirty="0">
                <a:latin typeface="Calibri"/>
                <a:cs typeface="Calibri"/>
              </a:rPr>
              <a:t> </a:t>
            </a:r>
            <a:r>
              <a:rPr sz="382" dirty="0">
                <a:latin typeface="Calibri"/>
                <a:cs typeface="Calibri"/>
              </a:rPr>
              <a:t>for</a:t>
            </a:r>
            <a:r>
              <a:rPr sz="382" spc="24" dirty="0">
                <a:latin typeface="Calibri"/>
                <a:cs typeface="Calibri"/>
              </a:rPr>
              <a:t> </a:t>
            </a:r>
            <a:r>
              <a:rPr sz="382" spc="3" dirty="0">
                <a:latin typeface="Calibri"/>
                <a:cs typeface="Calibri"/>
              </a:rPr>
              <a:t>Peacekeeping</a:t>
            </a:r>
            <a:r>
              <a:rPr sz="382" spc="24" dirty="0">
                <a:latin typeface="Calibri"/>
                <a:cs typeface="Calibri"/>
              </a:rPr>
              <a:t> </a:t>
            </a:r>
            <a:r>
              <a:rPr sz="382" spc="6" dirty="0">
                <a:latin typeface="Calibri"/>
                <a:cs typeface="Calibri"/>
              </a:rPr>
              <a:t>Operations.</a:t>
            </a:r>
            <a:endParaRPr sz="382">
              <a:latin typeface="Calibri"/>
              <a:cs typeface="Calibri"/>
            </a:endParaRPr>
          </a:p>
          <a:p>
            <a:pPr marL="57147" indent="-49676">
              <a:spcBef>
                <a:spcPts val="109"/>
              </a:spcBef>
              <a:buSzPct val="84615"/>
              <a:buAutoNum type="arabicPlain" startAt="4"/>
              <a:tabLst>
                <a:tab pos="57520" algn="l"/>
              </a:tabLst>
            </a:pPr>
            <a:r>
              <a:rPr sz="382" spc="24" dirty="0">
                <a:latin typeface="Calibri"/>
                <a:cs typeface="Calibri"/>
              </a:rPr>
              <a:t>IAEA </a:t>
            </a:r>
            <a:r>
              <a:rPr sz="382" spc="-3" dirty="0">
                <a:latin typeface="Calibri"/>
                <a:cs typeface="Calibri"/>
              </a:rPr>
              <a:t>reports </a:t>
            </a:r>
            <a:r>
              <a:rPr sz="382" spc="-15" dirty="0">
                <a:latin typeface="Calibri"/>
                <a:cs typeface="Calibri"/>
              </a:rPr>
              <a:t>to </a:t>
            </a:r>
            <a:r>
              <a:rPr sz="382" spc="-12" dirty="0">
                <a:latin typeface="Calibri"/>
                <a:cs typeface="Calibri"/>
              </a:rPr>
              <a:t>the </a:t>
            </a:r>
            <a:r>
              <a:rPr sz="382" dirty="0">
                <a:latin typeface="Calibri"/>
                <a:cs typeface="Calibri"/>
              </a:rPr>
              <a:t>Security </a:t>
            </a:r>
            <a:r>
              <a:rPr sz="382" spc="6" dirty="0">
                <a:latin typeface="Calibri"/>
                <a:cs typeface="Calibri"/>
              </a:rPr>
              <a:t>Council </a:t>
            </a:r>
            <a:r>
              <a:rPr sz="382" spc="15" dirty="0">
                <a:latin typeface="Calibri"/>
                <a:cs typeface="Calibri"/>
              </a:rPr>
              <a:t>and </a:t>
            </a:r>
            <a:r>
              <a:rPr sz="382" spc="-12" dirty="0">
                <a:latin typeface="Calibri"/>
                <a:cs typeface="Calibri"/>
              </a:rPr>
              <a:t>the </a:t>
            </a:r>
            <a:r>
              <a:rPr sz="382" spc="9" dirty="0">
                <a:latin typeface="Calibri"/>
                <a:cs typeface="Calibri"/>
              </a:rPr>
              <a:t>General </a:t>
            </a:r>
            <a:r>
              <a:rPr sz="382" spc="3" dirty="0">
                <a:latin typeface="Calibri"/>
                <a:cs typeface="Calibri"/>
              </a:rPr>
              <a:t>Assembly</a:t>
            </a:r>
            <a:r>
              <a:rPr sz="382" spc="79" dirty="0">
                <a:latin typeface="Calibri"/>
                <a:cs typeface="Calibri"/>
              </a:rPr>
              <a:t> </a:t>
            </a:r>
            <a:r>
              <a:rPr sz="382" spc="21" dirty="0">
                <a:latin typeface="Calibri"/>
                <a:cs typeface="Calibri"/>
              </a:rPr>
              <a:t>(GA).</a:t>
            </a:r>
            <a:endParaRPr sz="382">
              <a:latin typeface="Calibri"/>
              <a:cs typeface="Calibri"/>
            </a:endParaRPr>
          </a:p>
          <a:p>
            <a:pPr marL="57147" indent="-49676">
              <a:spcBef>
                <a:spcPts val="109"/>
              </a:spcBef>
              <a:buSzPct val="84615"/>
              <a:buAutoNum type="arabicPlain" startAt="4"/>
              <a:tabLst>
                <a:tab pos="57520" algn="l"/>
              </a:tabLst>
            </a:pPr>
            <a:r>
              <a:rPr sz="382" spc="-3" dirty="0">
                <a:latin typeface="Calibri"/>
                <a:cs typeface="Calibri"/>
              </a:rPr>
              <a:t>The </a:t>
            </a:r>
            <a:r>
              <a:rPr sz="382" spc="18" dirty="0">
                <a:latin typeface="Calibri"/>
                <a:cs typeface="Calibri"/>
              </a:rPr>
              <a:t>CTBTO </a:t>
            </a:r>
            <a:r>
              <a:rPr sz="382" spc="6" dirty="0">
                <a:latin typeface="Calibri"/>
                <a:cs typeface="Calibri"/>
              </a:rPr>
              <a:t>Prep.Com </a:t>
            </a:r>
            <a:r>
              <a:rPr sz="382" spc="15" dirty="0">
                <a:latin typeface="Calibri"/>
                <a:cs typeface="Calibri"/>
              </a:rPr>
              <a:t>and </a:t>
            </a:r>
            <a:r>
              <a:rPr sz="382" spc="44" dirty="0">
                <a:latin typeface="Calibri"/>
                <a:cs typeface="Calibri"/>
              </a:rPr>
              <a:t>OPCW </a:t>
            </a:r>
            <a:r>
              <a:rPr sz="382" spc="-3" dirty="0">
                <a:latin typeface="Calibri"/>
                <a:cs typeface="Calibri"/>
              </a:rPr>
              <a:t>report </a:t>
            </a:r>
            <a:r>
              <a:rPr sz="382" spc="-15" dirty="0">
                <a:latin typeface="Calibri"/>
                <a:cs typeface="Calibri"/>
              </a:rPr>
              <a:t>to </a:t>
            </a:r>
            <a:r>
              <a:rPr sz="382" spc="-12" dirty="0">
                <a:latin typeface="Calibri"/>
                <a:cs typeface="Calibri"/>
              </a:rPr>
              <a:t>the</a:t>
            </a:r>
            <a:r>
              <a:rPr sz="382" spc="-3" dirty="0">
                <a:latin typeface="Calibri"/>
                <a:cs typeface="Calibri"/>
              </a:rPr>
              <a:t> </a:t>
            </a:r>
            <a:r>
              <a:rPr sz="382" spc="44" dirty="0">
                <a:latin typeface="Calibri"/>
                <a:cs typeface="Calibri"/>
              </a:rPr>
              <a:t>GA.</a:t>
            </a:r>
            <a:endParaRPr sz="382">
              <a:latin typeface="Calibri"/>
              <a:cs typeface="Calibri"/>
            </a:endParaRPr>
          </a:p>
          <a:p>
            <a:pPr marL="57147" marR="161355" indent="-49676">
              <a:lnSpc>
                <a:spcPct val="123800"/>
              </a:lnSpc>
              <a:buSzPct val="84615"/>
              <a:buAutoNum type="arabicPlain" startAt="4"/>
              <a:tabLst>
                <a:tab pos="57520" algn="l"/>
              </a:tabLst>
            </a:pPr>
            <a:r>
              <a:rPr sz="382" spc="9" dirty="0">
                <a:latin typeface="Calibri"/>
                <a:cs typeface="Calibri"/>
              </a:rPr>
              <a:t>Specialized </a:t>
            </a:r>
            <a:r>
              <a:rPr sz="382" spc="6" dirty="0">
                <a:latin typeface="Calibri"/>
                <a:cs typeface="Calibri"/>
              </a:rPr>
              <a:t>agencies </a:t>
            </a:r>
            <a:r>
              <a:rPr sz="382" spc="9" dirty="0">
                <a:latin typeface="Calibri"/>
                <a:cs typeface="Calibri"/>
              </a:rPr>
              <a:t>are </a:t>
            </a:r>
            <a:r>
              <a:rPr sz="382" dirty="0">
                <a:latin typeface="Calibri"/>
                <a:cs typeface="Calibri"/>
              </a:rPr>
              <a:t>autonomous </a:t>
            </a:r>
            <a:r>
              <a:rPr sz="382" spc="6" dirty="0">
                <a:latin typeface="Calibri"/>
                <a:cs typeface="Calibri"/>
              </a:rPr>
              <a:t>organizations working </a:t>
            </a:r>
            <a:r>
              <a:rPr sz="382" spc="-6" dirty="0">
                <a:latin typeface="Calibri"/>
                <a:cs typeface="Calibri"/>
              </a:rPr>
              <a:t>with </a:t>
            </a:r>
            <a:r>
              <a:rPr sz="382" spc="-12" dirty="0">
                <a:latin typeface="Calibri"/>
                <a:cs typeface="Calibri"/>
              </a:rPr>
              <a:t>the </a:t>
            </a:r>
            <a:r>
              <a:rPr sz="382" spc="35" dirty="0">
                <a:latin typeface="Calibri"/>
                <a:cs typeface="Calibri"/>
              </a:rPr>
              <a:t>UN </a:t>
            </a:r>
            <a:r>
              <a:rPr sz="382" spc="15" dirty="0">
                <a:latin typeface="Calibri"/>
                <a:cs typeface="Calibri"/>
              </a:rPr>
              <a:t>and </a:t>
            </a:r>
            <a:r>
              <a:rPr sz="382" spc="6" dirty="0">
                <a:latin typeface="Calibri"/>
                <a:cs typeface="Calibri"/>
              </a:rPr>
              <a:t>each </a:t>
            </a:r>
            <a:r>
              <a:rPr sz="382" spc="-6" dirty="0">
                <a:latin typeface="Calibri"/>
                <a:cs typeface="Calibri"/>
              </a:rPr>
              <a:t>other </a:t>
            </a:r>
            <a:r>
              <a:rPr sz="382" dirty="0">
                <a:latin typeface="Calibri"/>
                <a:cs typeface="Calibri"/>
              </a:rPr>
              <a:t>through </a:t>
            </a:r>
            <a:r>
              <a:rPr sz="382" spc="-12" dirty="0">
                <a:latin typeface="Calibri"/>
                <a:cs typeface="Calibri"/>
              </a:rPr>
              <a:t>the </a:t>
            </a:r>
            <a:r>
              <a:rPr sz="382" spc="3" dirty="0">
                <a:latin typeface="Calibri"/>
                <a:cs typeface="Calibri"/>
              </a:rPr>
              <a:t>coordinating machinery </a:t>
            </a:r>
            <a:r>
              <a:rPr sz="382" spc="-3" dirty="0">
                <a:latin typeface="Calibri"/>
                <a:cs typeface="Calibri"/>
              </a:rPr>
              <a:t>of </a:t>
            </a:r>
            <a:r>
              <a:rPr sz="382" spc="-12" dirty="0">
                <a:latin typeface="Calibri"/>
                <a:cs typeface="Calibri"/>
              </a:rPr>
              <a:t>the </a:t>
            </a:r>
            <a:r>
              <a:rPr sz="382" spc="44" dirty="0">
                <a:latin typeface="Calibri"/>
                <a:cs typeface="Calibri"/>
              </a:rPr>
              <a:t>ECOSOC </a:t>
            </a:r>
            <a:r>
              <a:rPr sz="382" spc="-3" dirty="0">
                <a:latin typeface="Calibri"/>
                <a:cs typeface="Calibri"/>
              </a:rPr>
              <a:t>at </a:t>
            </a:r>
            <a:r>
              <a:rPr sz="382" spc="-12" dirty="0">
                <a:latin typeface="Calibri"/>
                <a:cs typeface="Calibri"/>
              </a:rPr>
              <a:t>the  </a:t>
            </a:r>
            <a:r>
              <a:rPr sz="382" spc="-3" dirty="0">
                <a:latin typeface="Calibri"/>
                <a:cs typeface="Calibri"/>
              </a:rPr>
              <a:t>intergovernmental </a:t>
            </a:r>
            <a:r>
              <a:rPr sz="382" dirty="0">
                <a:latin typeface="Calibri"/>
                <a:cs typeface="Calibri"/>
              </a:rPr>
              <a:t>level, </a:t>
            </a:r>
            <a:r>
              <a:rPr sz="382" spc="15" dirty="0">
                <a:latin typeface="Calibri"/>
                <a:cs typeface="Calibri"/>
              </a:rPr>
              <a:t>and </a:t>
            </a:r>
            <a:r>
              <a:rPr sz="382" dirty="0">
                <a:latin typeface="Calibri"/>
                <a:cs typeface="Calibri"/>
              </a:rPr>
              <a:t>through </a:t>
            </a:r>
            <a:r>
              <a:rPr sz="382" spc="-12" dirty="0">
                <a:latin typeface="Calibri"/>
                <a:cs typeface="Calibri"/>
              </a:rPr>
              <a:t>the </a:t>
            </a:r>
            <a:r>
              <a:rPr sz="382" spc="6" dirty="0">
                <a:latin typeface="Calibri"/>
                <a:cs typeface="Calibri"/>
              </a:rPr>
              <a:t>Chief </a:t>
            </a:r>
            <a:r>
              <a:rPr sz="382" dirty="0">
                <a:latin typeface="Calibri"/>
                <a:cs typeface="Calibri"/>
              </a:rPr>
              <a:t>Executives </a:t>
            </a:r>
            <a:r>
              <a:rPr sz="382" spc="6" dirty="0">
                <a:latin typeface="Calibri"/>
                <a:cs typeface="Calibri"/>
              </a:rPr>
              <a:t>Board </a:t>
            </a:r>
            <a:r>
              <a:rPr sz="382" dirty="0">
                <a:latin typeface="Calibri"/>
                <a:cs typeface="Calibri"/>
              </a:rPr>
              <a:t>for coordination </a:t>
            </a:r>
            <a:r>
              <a:rPr sz="382" spc="9" dirty="0">
                <a:latin typeface="Calibri"/>
                <a:cs typeface="Calibri"/>
              </a:rPr>
              <a:t>(CEB) </a:t>
            </a:r>
            <a:r>
              <a:rPr sz="382" spc="-3" dirty="0">
                <a:latin typeface="Calibri"/>
                <a:cs typeface="Calibri"/>
              </a:rPr>
              <a:t>at </a:t>
            </a:r>
            <a:r>
              <a:rPr sz="382" spc="-12" dirty="0">
                <a:latin typeface="Calibri"/>
                <a:cs typeface="Calibri"/>
              </a:rPr>
              <a:t>the </a:t>
            </a:r>
            <a:r>
              <a:rPr sz="382" spc="-3" dirty="0">
                <a:latin typeface="Calibri"/>
                <a:cs typeface="Calibri"/>
              </a:rPr>
              <a:t>inter-secretariat</a:t>
            </a:r>
            <a:r>
              <a:rPr sz="382" spc="9" dirty="0">
                <a:latin typeface="Calibri"/>
                <a:cs typeface="Calibri"/>
              </a:rPr>
              <a:t> </a:t>
            </a:r>
            <a:r>
              <a:rPr sz="382" dirty="0">
                <a:latin typeface="Calibri"/>
                <a:cs typeface="Calibri"/>
              </a:rPr>
              <a:t>level.</a:t>
            </a:r>
            <a:endParaRPr sz="382">
              <a:latin typeface="Calibri"/>
              <a:cs typeface="Calibri"/>
            </a:endParaRPr>
          </a:p>
          <a:p>
            <a:pPr marL="57147" marR="51544" indent="-49676">
              <a:lnSpc>
                <a:spcPct val="123800"/>
              </a:lnSpc>
              <a:buSzPct val="84615"/>
              <a:buAutoNum type="arabicPlain" startAt="4"/>
              <a:tabLst>
                <a:tab pos="57520" algn="l"/>
              </a:tabLst>
            </a:pPr>
            <a:r>
              <a:rPr sz="382" spc="9" dirty="0">
                <a:latin typeface="Calibri"/>
                <a:cs typeface="Calibri"/>
              </a:rPr>
              <a:t>UNFIP </a:t>
            </a:r>
            <a:r>
              <a:rPr sz="382" dirty="0">
                <a:latin typeface="Calibri"/>
                <a:cs typeface="Calibri"/>
              </a:rPr>
              <a:t>is </a:t>
            </a:r>
            <a:r>
              <a:rPr sz="382" spc="15" dirty="0">
                <a:latin typeface="Calibri"/>
                <a:cs typeface="Calibri"/>
              </a:rPr>
              <a:t>an </a:t>
            </a:r>
            <a:r>
              <a:rPr sz="382" dirty="0">
                <a:latin typeface="Calibri"/>
                <a:cs typeface="Calibri"/>
              </a:rPr>
              <a:t>autonomous </a:t>
            </a:r>
            <a:r>
              <a:rPr sz="382" spc="-18" dirty="0">
                <a:latin typeface="Calibri"/>
                <a:cs typeface="Calibri"/>
              </a:rPr>
              <a:t>trust </a:t>
            </a:r>
            <a:r>
              <a:rPr sz="382" dirty="0">
                <a:latin typeface="Calibri"/>
                <a:cs typeface="Calibri"/>
              </a:rPr>
              <a:t>fund </a:t>
            </a:r>
            <a:r>
              <a:rPr sz="382" spc="3" dirty="0">
                <a:latin typeface="Calibri"/>
                <a:cs typeface="Calibri"/>
              </a:rPr>
              <a:t>operating </a:t>
            </a:r>
            <a:r>
              <a:rPr sz="382" dirty="0">
                <a:latin typeface="Calibri"/>
                <a:cs typeface="Calibri"/>
              </a:rPr>
              <a:t>under </a:t>
            </a:r>
            <a:r>
              <a:rPr sz="382" spc="-12" dirty="0">
                <a:latin typeface="Calibri"/>
                <a:cs typeface="Calibri"/>
              </a:rPr>
              <a:t>the </a:t>
            </a:r>
            <a:r>
              <a:rPr sz="382" spc="3" dirty="0">
                <a:latin typeface="Calibri"/>
                <a:cs typeface="Calibri"/>
              </a:rPr>
              <a:t>leadership </a:t>
            </a:r>
            <a:r>
              <a:rPr sz="382" spc="-3" dirty="0">
                <a:latin typeface="Calibri"/>
                <a:cs typeface="Calibri"/>
              </a:rPr>
              <a:t>of </a:t>
            </a:r>
            <a:r>
              <a:rPr sz="382" spc="-12" dirty="0">
                <a:latin typeface="Calibri"/>
                <a:cs typeface="Calibri"/>
              </a:rPr>
              <a:t>the </a:t>
            </a:r>
            <a:r>
              <a:rPr sz="382" dirty="0">
                <a:latin typeface="Calibri"/>
                <a:cs typeface="Calibri"/>
              </a:rPr>
              <a:t>United </a:t>
            </a:r>
            <a:r>
              <a:rPr sz="382" spc="6" dirty="0">
                <a:latin typeface="Calibri"/>
                <a:cs typeface="Calibri"/>
              </a:rPr>
              <a:t>Nations </a:t>
            </a:r>
            <a:r>
              <a:rPr sz="382" dirty="0">
                <a:latin typeface="Calibri"/>
                <a:cs typeface="Calibri"/>
              </a:rPr>
              <a:t>Deputy </a:t>
            </a:r>
            <a:r>
              <a:rPr sz="382" spc="6" dirty="0">
                <a:latin typeface="Calibri"/>
                <a:cs typeface="Calibri"/>
              </a:rPr>
              <a:t>Secretary-General. </a:t>
            </a:r>
            <a:r>
              <a:rPr sz="382" spc="9" dirty="0">
                <a:latin typeface="Calibri"/>
                <a:cs typeface="Calibri"/>
              </a:rPr>
              <a:t>UNDEF’s </a:t>
            </a:r>
            <a:r>
              <a:rPr sz="382" spc="6" dirty="0">
                <a:latin typeface="Calibri"/>
                <a:cs typeface="Calibri"/>
              </a:rPr>
              <a:t>advisory </a:t>
            </a:r>
            <a:r>
              <a:rPr sz="382" spc="15" dirty="0">
                <a:latin typeface="Calibri"/>
                <a:cs typeface="Calibri"/>
              </a:rPr>
              <a:t>board </a:t>
            </a:r>
            <a:r>
              <a:rPr sz="382" dirty="0">
                <a:latin typeface="Calibri"/>
                <a:cs typeface="Calibri"/>
              </a:rPr>
              <a:t>recommends  </a:t>
            </a:r>
            <a:r>
              <a:rPr sz="382" spc="3" dirty="0">
                <a:latin typeface="Calibri"/>
                <a:cs typeface="Calibri"/>
              </a:rPr>
              <a:t>funding proposals </a:t>
            </a:r>
            <a:r>
              <a:rPr sz="382" dirty="0">
                <a:latin typeface="Calibri"/>
                <a:cs typeface="Calibri"/>
              </a:rPr>
              <a:t>for </a:t>
            </a:r>
            <a:r>
              <a:rPr sz="382" spc="9" dirty="0">
                <a:latin typeface="Calibri"/>
                <a:cs typeface="Calibri"/>
              </a:rPr>
              <a:t>approval </a:t>
            </a:r>
            <a:r>
              <a:rPr sz="382" spc="15" dirty="0">
                <a:latin typeface="Calibri"/>
                <a:cs typeface="Calibri"/>
              </a:rPr>
              <a:t>by </a:t>
            </a:r>
            <a:r>
              <a:rPr sz="382" spc="-12" dirty="0">
                <a:latin typeface="Calibri"/>
                <a:cs typeface="Calibri"/>
              </a:rPr>
              <a:t>the</a:t>
            </a:r>
            <a:r>
              <a:rPr sz="382" spc="-9" dirty="0">
                <a:latin typeface="Calibri"/>
                <a:cs typeface="Calibri"/>
              </a:rPr>
              <a:t> </a:t>
            </a:r>
            <a:r>
              <a:rPr sz="382" spc="6" dirty="0">
                <a:latin typeface="Calibri"/>
                <a:cs typeface="Calibri"/>
              </a:rPr>
              <a:t>Secretary-General.</a:t>
            </a:r>
            <a:endParaRPr sz="382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84250" y="1838685"/>
            <a:ext cx="909171" cy="305710"/>
          </a:xfrm>
          <a:prstGeom prst="rect">
            <a:avLst/>
          </a:prstGeom>
        </p:spPr>
        <p:txBody>
          <a:bodyPr vert="horz" wrap="square" lIns="0" tIns="7097" rIns="0" bIns="0" rtlCol="0">
            <a:spAutoFit/>
          </a:bodyPr>
          <a:lstStyle/>
          <a:p>
            <a:pPr marR="2988" indent="86280">
              <a:lnSpc>
                <a:spcPct val="144300"/>
              </a:lnSpc>
              <a:spcBef>
                <a:spcPts val="56"/>
              </a:spcBef>
            </a:pPr>
            <a:r>
              <a:rPr sz="500" spc="-6" dirty="0">
                <a:latin typeface="Calibri"/>
                <a:cs typeface="Calibri"/>
                <a:hlinkClick r:id="rId14"/>
              </a:rPr>
              <a:t>former </a:t>
            </a:r>
            <a:r>
              <a:rPr sz="500" spc="9" dirty="0">
                <a:latin typeface="Calibri"/>
                <a:cs typeface="Calibri"/>
                <a:hlinkClick r:id="rId14"/>
              </a:rPr>
              <a:t>Yugoslavia </a:t>
            </a:r>
            <a:r>
              <a:rPr sz="500" spc="6" dirty="0">
                <a:latin typeface="Calibri"/>
                <a:cs typeface="Calibri"/>
                <a:hlinkClick r:id="rId14"/>
              </a:rPr>
              <a:t>(ICTY) </a:t>
            </a:r>
            <a:r>
              <a:rPr sz="500" spc="6" dirty="0">
                <a:latin typeface="Calibri"/>
                <a:cs typeface="Calibri"/>
              </a:rPr>
              <a:t> </a:t>
            </a:r>
            <a:r>
              <a:rPr sz="500" spc="-3" dirty="0">
                <a:latin typeface="Calibri"/>
                <a:cs typeface="Calibri"/>
                <a:hlinkClick r:id="rId15"/>
              </a:rPr>
              <a:t>International </a:t>
            </a:r>
            <a:r>
              <a:rPr sz="500" spc="9" dirty="0">
                <a:latin typeface="Calibri"/>
                <a:cs typeface="Calibri"/>
                <a:hlinkClick r:id="rId15"/>
              </a:rPr>
              <a:t>Criminal </a:t>
            </a:r>
            <a:r>
              <a:rPr sz="500" spc="-3" dirty="0">
                <a:latin typeface="Calibri"/>
                <a:cs typeface="Calibri"/>
                <a:hlinkClick r:id="rId15"/>
              </a:rPr>
              <a:t>Tribunal</a:t>
            </a:r>
            <a:r>
              <a:rPr sz="500" spc="44" dirty="0">
                <a:latin typeface="Calibri"/>
                <a:cs typeface="Calibri"/>
                <a:hlinkClick r:id="rId15"/>
              </a:rPr>
              <a:t> </a:t>
            </a:r>
            <a:r>
              <a:rPr sz="500" spc="-3" dirty="0">
                <a:latin typeface="Calibri"/>
                <a:cs typeface="Calibri"/>
                <a:hlinkClick r:id="rId15"/>
              </a:rPr>
              <a:t>for</a:t>
            </a:r>
            <a:endParaRPr sz="500">
              <a:latin typeface="Calibri"/>
              <a:cs typeface="Calibri"/>
            </a:endParaRPr>
          </a:p>
          <a:p>
            <a:pPr marL="86280">
              <a:spcBef>
                <a:spcPts val="12"/>
              </a:spcBef>
            </a:pPr>
            <a:r>
              <a:rPr sz="500" spc="15" dirty="0">
                <a:latin typeface="Calibri"/>
                <a:cs typeface="Calibri"/>
                <a:hlinkClick r:id="rId15"/>
              </a:rPr>
              <a:t>Rwanda</a:t>
            </a:r>
            <a:r>
              <a:rPr sz="500" spc="18" dirty="0">
                <a:latin typeface="Calibri"/>
                <a:cs typeface="Calibri"/>
                <a:hlinkClick r:id="rId15"/>
              </a:rPr>
              <a:t> </a:t>
            </a:r>
            <a:r>
              <a:rPr sz="500" dirty="0">
                <a:latin typeface="Calibri"/>
                <a:cs typeface="Calibri"/>
                <a:hlinkClick r:id="rId15"/>
              </a:rPr>
              <a:t>(ICTR)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840670" y="5147863"/>
            <a:ext cx="142315" cy="57150"/>
          </a:xfrm>
          <a:custGeom>
            <a:avLst/>
            <a:gdLst/>
            <a:ahLst/>
            <a:cxnLst/>
            <a:rect l="l" t="t" r="r" b="b"/>
            <a:pathLst>
              <a:path w="241934" h="97154">
                <a:moveTo>
                  <a:pt x="0" y="96659"/>
                </a:moveTo>
                <a:lnTo>
                  <a:pt x="241490" y="96659"/>
                </a:lnTo>
                <a:lnTo>
                  <a:pt x="241490" y="0"/>
                </a:lnTo>
                <a:lnTo>
                  <a:pt x="0" y="0"/>
                </a:lnTo>
                <a:lnTo>
                  <a:pt x="0" y="96659"/>
                </a:lnTo>
                <a:close/>
              </a:path>
            </a:pathLst>
          </a:custGeom>
          <a:solidFill>
            <a:srgbClr val="E8F5FD"/>
          </a:solidFill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12" name="object 12"/>
          <p:cNvSpPr/>
          <p:nvPr/>
        </p:nvSpPr>
        <p:spPr>
          <a:xfrm>
            <a:off x="4743689" y="5147863"/>
            <a:ext cx="142315" cy="56776"/>
          </a:xfrm>
          <a:custGeom>
            <a:avLst/>
            <a:gdLst/>
            <a:ahLst/>
            <a:cxnLst/>
            <a:rect l="l" t="t" r="r" b="b"/>
            <a:pathLst>
              <a:path w="241934" h="96520">
                <a:moveTo>
                  <a:pt x="0" y="96316"/>
                </a:moveTo>
                <a:lnTo>
                  <a:pt x="241490" y="96316"/>
                </a:lnTo>
                <a:lnTo>
                  <a:pt x="241490" y="0"/>
                </a:lnTo>
                <a:lnTo>
                  <a:pt x="0" y="0"/>
                </a:lnTo>
                <a:lnTo>
                  <a:pt x="0" y="96316"/>
                </a:lnTo>
                <a:close/>
              </a:path>
            </a:pathLst>
          </a:custGeom>
          <a:solidFill>
            <a:srgbClr val="E8F5FD"/>
          </a:solidFill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13" name="object 13"/>
          <p:cNvSpPr/>
          <p:nvPr/>
        </p:nvSpPr>
        <p:spPr>
          <a:xfrm>
            <a:off x="4744055" y="1356823"/>
            <a:ext cx="1238997" cy="187885"/>
          </a:xfrm>
          <a:custGeom>
            <a:avLst/>
            <a:gdLst/>
            <a:ahLst/>
            <a:cxnLst/>
            <a:rect l="l" t="t" r="r" b="b"/>
            <a:pathLst>
              <a:path w="2106295" h="319405">
                <a:moveTo>
                  <a:pt x="0" y="318871"/>
                </a:moveTo>
                <a:lnTo>
                  <a:pt x="2105736" y="318871"/>
                </a:lnTo>
                <a:lnTo>
                  <a:pt x="2105736" y="0"/>
                </a:lnTo>
                <a:lnTo>
                  <a:pt x="0" y="0"/>
                </a:lnTo>
                <a:lnTo>
                  <a:pt x="0" y="318871"/>
                </a:lnTo>
                <a:close/>
              </a:path>
            </a:pathLst>
          </a:custGeom>
          <a:solidFill>
            <a:srgbClr val="B4D5F0"/>
          </a:solidFill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14" name="object 14"/>
          <p:cNvSpPr txBox="1"/>
          <p:nvPr/>
        </p:nvSpPr>
        <p:spPr>
          <a:xfrm>
            <a:off x="5032572" y="1341238"/>
            <a:ext cx="661894" cy="121028"/>
          </a:xfrm>
          <a:prstGeom prst="rect">
            <a:avLst/>
          </a:prstGeom>
        </p:spPr>
        <p:txBody>
          <a:bodyPr vert="horz" wrap="square" lIns="0" tIns="7844" rIns="0" bIns="0" rtlCol="0">
            <a:spAutoFit/>
          </a:bodyPr>
          <a:lstStyle/>
          <a:p>
            <a:pPr marL="7470">
              <a:spcBef>
                <a:spcPts val="62"/>
              </a:spcBef>
            </a:pPr>
            <a:r>
              <a:rPr sz="735" b="1" spc="-9" dirty="0">
                <a:latin typeface="Century Gothic"/>
                <a:cs typeface="Century Gothic"/>
                <a:hlinkClick r:id="rId16"/>
              </a:rPr>
              <a:t>Economic</a:t>
            </a:r>
            <a:r>
              <a:rPr sz="735" b="1" spc="-65" dirty="0">
                <a:latin typeface="Century Gothic"/>
                <a:cs typeface="Century Gothic"/>
                <a:hlinkClick r:id="rId16"/>
              </a:rPr>
              <a:t> </a:t>
            </a:r>
            <a:r>
              <a:rPr sz="735" b="1" spc="-6" dirty="0">
                <a:latin typeface="Century Gothic"/>
                <a:cs typeface="Century Gothic"/>
                <a:hlinkClick r:id="rId16"/>
              </a:rPr>
              <a:t>and</a:t>
            </a:r>
            <a:endParaRPr sz="735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038668" y="1427801"/>
            <a:ext cx="649568" cy="121028"/>
          </a:xfrm>
          <a:prstGeom prst="rect">
            <a:avLst/>
          </a:prstGeom>
        </p:spPr>
        <p:txBody>
          <a:bodyPr vert="horz" wrap="square" lIns="0" tIns="7844" rIns="0" bIns="0" rtlCol="0">
            <a:spAutoFit/>
          </a:bodyPr>
          <a:lstStyle/>
          <a:p>
            <a:pPr marL="7470">
              <a:spcBef>
                <a:spcPts val="62"/>
              </a:spcBef>
            </a:pPr>
            <a:r>
              <a:rPr sz="735" b="1" spc="-9" dirty="0">
                <a:latin typeface="Century Gothic"/>
                <a:cs typeface="Century Gothic"/>
                <a:hlinkClick r:id="rId16"/>
              </a:rPr>
              <a:t>Social</a:t>
            </a:r>
            <a:r>
              <a:rPr sz="735" b="1" spc="-62" dirty="0">
                <a:latin typeface="Century Gothic"/>
                <a:cs typeface="Century Gothic"/>
                <a:hlinkClick r:id="rId16"/>
              </a:rPr>
              <a:t> </a:t>
            </a:r>
            <a:r>
              <a:rPr sz="735" b="1" spc="-9" dirty="0">
                <a:latin typeface="Century Gothic"/>
                <a:cs typeface="Century Gothic"/>
                <a:hlinkClick r:id="rId16"/>
              </a:rPr>
              <a:t>Council</a:t>
            </a:r>
            <a:endParaRPr sz="735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19793" y="1356823"/>
            <a:ext cx="1176244" cy="191878"/>
          </a:xfrm>
          <a:prstGeom prst="rect">
            <a:avLst/>
          </a:prstGeom>
          <a:solidFill>
            <a:srgbClr val="B4D5F0"/>
          </a:solidFill>
        </p:spPr>
        <p:txBody>
          <a:bodyPr vert="horz" wrap="square" lIns="0" tIns="17556" rIns="0" bIns="0" rtlCol="0">
            <a:spAutoFit/>
          </a:bodyPr>
          <a:lstStyle/>
          <a:p>
            <a:pPr marL="381351" marR="173681" indent="-202814">
              <a:lnSpc>
                <a:spcPct val="77200"/>
              </a:lnSpc>
              <a:spcBef>
                <a:spcPts val="138"/>
              </a:spcBef>
            </a:pPr>
            <a:r>
              <a:rPr sz="735" b="1" spc="-12" dirty="0">
                <a:latin typeface="Century Gothic"/>
                <a:cs typeface="Century Gothic"/>
                <a:hlinkClick r:id="rId17"/>
              </a:rPr>
              <a:t>International</a:t>
            </a:r>
            <a:r>
              <a:rPr sz="735" b="1" spc="-44" dirty="0">
                <a:latin typeface="Century Gothic"/>
                <a:cs typeface="Century Gothic"/>
                <a:hlinkClick r:id="rId17"/>
              </a:rPr>
              <a:t> </a:t>
            </a:r>
            <a:r>
              <a:rPr sz="735" b="1" spc="-9" dirty="0">
                <a:latin typeface="Century Gothic"/>
                <a:cs typeface="Century Gothic"/>
                <a:hlinkClick r:id="rId17"/>
              </a:rPr>
              <a:t>Court  </a:t>
            </a:r>
            <a:r>
              <a:rPr sz="735" b="1" spc="-6" dirty="0">
                <a:latin typeface="Century Gothic"/>
                <a:cs typeface="Century Gothic"/>
                <a:hlinkClick r:id="rId17"/>
              </a:rPr>
              <a:t>of</a:t>
            </a:r>
            <a:r>
              <a:rPr sz="735" b="1" spc="-29" dirty="0">
                <a:latin typeface="Century Gothic"/>
                <a:cs typeface="Century Gothic"/>
                <a:hlinkClick r:id="rId17"/>
              </a:rPr>
              <a:t> </a:t>
            </a:r>
            <a:r>
              <a:rPr sz="735" b="1" spc="-9" dirty="0">
                <a:latin typeface="Century Gothic"/>
                <a:cs typeface="Century Gothic"/>
                <a:hlinkClick r:id="rId17"/>
              </a:rPr>
              <a:t>Justice</a:t>
            </a:r>
            <a:endParaRPr sz="735">
              <a:latin typeface="Century Gothic"/>
              <a:cs typeface="Century Gothic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744309" y="1636783"/>
            <a:ext cx="1238624" cy="2776444"/>
          </a:xfrm>
          <a:custGeom>
            <a:avLst/>
            <a:gdLst/>
            <a:ahLst/>
            <a:cxnLst/>
            <a:rect l="l" t="t" r="r" b="b"/>
            <a:pathLst>
              <a:path w="2105659" h="4719955">
                <a:moveTo>
                  <a:pt x="0" y="4719701"/>
                </a:moveTo>
                <a:lnTo>
                  <a:pt x="2105304" y="4719701"/>
                </a:lnTo>
                <a:lnTo>
                  <a:pt x="2105304" y="0"/>
                </a:lnTo>
                <a:lnTo>
                  <a:pt x="0" y="0"/>
                </a:lnTo>
                <a:lnTo>
                  <a:pt x="0" y="4719701"/>
                </a:lnTo>
                <a:close/>
              </a:path>
            </a:pathLst>
          </a:custGeom>
          <a:solidFill>
            <a:srgbClr val="E8F5FD"/>
          </a:solidFill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18" name="object 18"/>
          <p:cNvSpPr txBox="1"/>
          <p:nvPr/>
        </p:nvSpPr>
        <p:spPr>
          <a:xfrm>
            <a:off x="4801765" y="1644648"/>
            <a:ext cx="1055968" cy="1024198"/>
          </a:xfrm>
          <a:prstGeom prst="rect">
            <a:avLst/>
          </a:prstGeom>
        </p:spPr>
        <p:txBody>
          <a:bodyPr vert="horz" wrap="square" lIns="0" tIns="44076" rIns="0" bIns="0" rtlCol="0">
            <a:spAutoFit/>
          </a:bodyPr>
          <a:lstStyle/>
          <a:p>
            <a:pPr marL="7470">
              <a:spcBef>
                <a:spcPts val="347"/>
              </a:spcBef>
            </a:pPr>
            <a:r>
              <a:rPr sz="618" b="1" spc="-9" dirty="0">
                <a:latin typeface="Calibri"/>
                <a:cs typeface="Calibri"/>
              </a:rPr>
              <a:t>Functional</a:t>
            </a:r>
            <a:r>
              <a:rPr sz="618" b="1" spc="15" dirty="0">
                <a:latin typeface="Calibri"/>
                <a:cs typeface="Calibri"/>
              </a:rPr>
              <a:t> </a:t>
            </a:r>
            <a:r>
              <a:rPr sz="618" b="1" spc="-3" dirty="0">
                <a:latin typeface="Calibri"/>
                <a:cs typeface="Calibri"/>
              </a:rPr>
              <a:t>Commissions</a:t>
            </a:r>
            <a:endParaRPr sz="618">
              <a:latin typeface="Calibri"/>
              <a:cs typeface="Calibri"/>
            </a:endParaRPr>
          </a:p>
          <a:p>
            <a:pPr marL="7470">
              <a:spcBef>
                <a:spcPts val="241"/>
              </a:spcBef>
            </a:pPr>
            <a:r>
              <a:rPr sz="500" dirty="0">
                <a:latin typeface="Calibri"/>
                <a:cs typeface="Calibri"/>
                <a:hlinkClick r:id="rId18"/>
              </a:rPr>
              <a:t>Commissions</a:t>
            </a:r>
            <a:r>
              <a:rPr sz="500" spc="18" dirty="0">
                <a:latin typeface="Calibri"/>
                <a:cs typeface="Calibri"/>
                <a:hlinkClick r:id="rId18"/>
              </a:rPr>
              <a:t> </a:t>
            </a:r>
            <a:r>
              <a:rPr sz="500" spc="3" dirty="0">
                <a:latin typeface="Calibri"/>
                <a:cs typeface="Calibri"/>
                <a:hlinkClick r:id="rId18"/>
              </a:rPr>
              <a:t>on:</a:t>
            </a:r>
            <a:endParaRPr sz="500">
              <a:latin typeface="Calibri"/>
              <a:cs typeface="Calibri"/>
            </a:endParaRPr>
          </a:p>
          <a:p>
            <a:pPr marL="104582">
              <a:spcBef>
                <a:spcPts val="26"/>
              </a:spcBef>
            </a:pPr>
            <a:r>
              <a:rPr sz="471" spc="6" dirty="0">
                <a:latin typeface="Calibri"/>
                <a:cs typeface="Calibri"/>
                <a:hlinkClick r:id="rId18"/>
              </a:rPr>
              <a:t>Narcotic</a:t>
            </a:r>
            <a:r>
              <a:rPr sz="471" spc="15" dirty="0">
                <a:latin typeface="Calibri"/>
                <a:cs typeface="Calibri"/>
                <a:hlinkClick r:id="rId18"/>
              </a:rPr>
              <a:t> </a:t>
            </a:r>
            <a:r>
              <a:rPr sz="471" spc="6" dirty="0">
                <a:latin typeface="Calibri"/>
                <a:cs typeface="Calibri"/>
                <a:hlinkClick r:id="rId18"/>
              </a:rPr>
              <a:t>Drugs</a:t>
            </a:r>
            <a:endParaRPr sz="471">
              <a:latin typeface="Calibri"/>
              <a:cs typeface="Calibri"/>
            </a:endParaRPr>
          </a:p>
          <a:p>
            <a:pPr marL="104582" marR="2988">
              <a:lnSpc>
                <a:spcPct val="127299"/>
              </a:lnSpc>
            </a:pPr>
            <a:r>
              <a:rPr sz="471" spc="6" dirty="0">
                <a:latin typeface="Calibri"/>
                <a:cs typeface="Calibri"/>
                <a:hlinkClick r:id="rId19"/>
              </a:rPr>
              <a:t>Crime </a:t>
            </a:r>
            <a:r>
              <a:rPr sz="471" spc="-9" dirty="0">
                <a:latin typeface="Calibri"/>
                <a:cs typeface="Calibri"/>
                <a:hlinkClick r:id="rId19"/>
              </a:rPr>
              <a:t>Prevention </a:t>
            </a:r>
            <a:r>
              <a:rPr sz="471" spc="15" dirty="0">
                <a:latin typeface="Calibri"/>
                <a:cs typeface="Calibri"/>
                <a:hlinkClick r:id="rId19"/>
              </a:rPr>
              <a:t>and </a:t>
            </a:r>
            <a:r>
              <a:rPr sz="471" spc="6" dirty="0">
                <a:latin typeface="Calibri"/>
                <a:cs typeface="Calibri"/>
                <a:hlinkClick r:id="rId19"/>
              </a:rPr>
              <a:t>Criminal </a:t>
            </a:r>
            <a:r>
              <a:rPr sz="471" spc="-6" dirty="0">
                <a:latin typeface="Calibri"/>
                <a:cs typeface="Calibri"/>
                <a:hlinkClick r:id="rId19"/>
              </a:rPr>
              <a:t>Justice  </a:t>
            </a:r>
            <a:r>
              <a:rPr sz="471" dirty="0">
                <a:latin typeface="Calibri"/>
                <a:cs typeface="Calibri"/>
                <a:hlinkClick r:id="rId19"/>
              </a:rPr>
              <a:t>Science </a:t>
            </a:r>
            <a:r>
              <a:rPr sz="471" spc="15" dirty="0">
                <a:latin typeface="Calibri"/>
                <a:cs typeface="Calibri"/>
                <a:hlinkClick r:id="rId19"/>
              </a:rPr>
              <a:t>and </a:t>
            </a:r>
            <a:r>
              <a:rPr sz="471" spc="-3" dirty="0">
                <a:latin typeface="Calibri"/>
                <a:cs typeface="Calibri"/>
                <a:hlinkClick r:id="rId19"/>
              </a:rPr>
              <a:t>Technology</a:t>
            </a:r>
            <a:r>
              <a:rPr sz="471" spc="29" dirty="0">
                <a:latin typeface="Calibri"/>
                <a:cs typeface="Calibri"/>
                <a:hlinkClick r:id="rId19"/>
              </a:rPr>
              <a:t> </a:t>
            </a:r>
            <a:r>
              <a:rPr sz="471" spc="-6" dirty="0">
                <a:latin typeface="Calibri"/>
                <a:cs typeface="Calibri"/>
                <a:hlinkClick r:id="rId19"/>
              </a:rPr>
              <a:t>for</a:t>
            </a:r>
            <a:endParaRPr sz="471">
              <a:latin typeface="Calibri"/>
              <a:cs typeface="Calibri"/>
            </a:endParaRPr>
          </a:p>
          <a:p>
            <a:pPr marL="169572">
              <a:spcBef>
                <a:spcPts val="32"/>
              </a:spcBef>
            </a:pPr>
            <a:r>
              <a:rPr sz="471" spc="-6" dirty="0">
                <a:latin typeface="Calibri"/>
                <a:cs typeface="Calibri"/>
                <a:hlinkClick r:id="rId19"/>
              </a:rPr>
              <a:t>Development</a:t>
            </a:r>
            <a:endParaRPr sz="471">
              <a:latin typeface="Calibri"/>
              <a:cs typeface="Calibri"/>
            </a:endParaRPr>
          </a:p>
          <a:p>
            <a:pPr marL="104582" marR="320469">
              <a:lnSpc>
                <a:spcPct val="127299"/>
              </a:lnSpc>
            </a:pPr>
            <a:r>
              <a:rPr sz="471" dirty="0">
                <a:latin typeface="Calibri"/>
                <a:cs typeface="Calibri"/>
              </a:rPr>
              <a:t>Sustainable </a:t>
            </a:r>
            <a:r>
              <a:rPr sz="471" spc="-6" dirty="0">
                <a:latin typeface="Calibri"/>
                <a:cs typeface="Calibri"/>
              </a:rPr>
              <a:t>Development  </a:t>
            </a:r>
            <a:r>
              <a:rPr sz="471" spc="-9" dirty="0">
                <a:latin typeface="Calibri"/>
                <a:cs typeface="Calibri"/>
                <a:hlinkClick r:id="rId20"/>
              </a:rPr>
              <a:t>Status </a:t>
            </a:r>
            <a:r>
              <a:rPr sz="471" spc="-6" dirty="0">
                <a:latin typeface="Calibri"/>
                <a:cs typeface="Calibri"/>
                <a:hlinkClick r:id="rId20"/>
              </a:rPr>
              <a:t>of</a:t>
            </a:r>
            <a:r>
              <a:rPr sz="471" spc="35" dirty="0">
                <a:latin typeface="Calibri"/>
                <a:cs typeface="Calibri"/>
                <a:hlinkClick r:id="rId20"/>
              </a:rPr>
              <a:t> </a:t>
            </a:r>
            <a:r>
              <a:rPr sz="471" dirty="0">
                <a:latin typeface="Calibri"/>
                <a:cs typeface="Calibri"/>
                <a:hlinkClick r:id="rId20"/>
              </a:rPr>
              <a:t>Women</a:t>
            </a:r>
            <a:endParaRPr sz="471">
              <a:latin typeface="Calibri"/>
              <a:cs typeface="Calibri"/>
            </a:endParaRPr>
          </a:p>
          <a:p>
            <a:pPr marL="17928" marR="137824" indent="86280">
              <a:lnSpc>
                <a:spcPct val="127299"/>
              </a:lnSpc>
            </a:pPr>
            <a:r>
              <a:rPr sz="471" spc="-3" dirty="0">
                <a:latin typeface="Calibri"/>
                <a:cs typeface="Calibri"/>
              </a:rPr>
              <a:t>Population </a:t>
            </a:r>
            <a:r>
              <a:rPr sz="471" spc="15" dirty="0">
                <a:latin typeface="Calibri"/>
                <a:cs typeface="Calibri"/>
              </a:rPr>
              <a:t>and </a:t>
            </a:r>
            <a:r>
              <a:rPr sz="471" spc="-6" dirty="0">
                <a:latin typeface="Calibri"/>
                <a:cs typeface="Calibri"/>
              </a:rPr>
              <a:t>Development  </a:t>
            </a:r>
            <a:r>
              <a:rPr sz="471" dirty="0">
                <a:latin typeface="Calibri"/>
                <a:cs typeface="Calibri"/>
                <a:hlinkClick r:id="rId21"/>
              </a:rPr>
              <a:t>Commission </a:t>
            </a:r>
            <a:r>
              <a:rPr sz="471" spc="-6" dirty="0">
                <a:latin typeface="Calibri"/>
                <a:cs typeface="Calibri"/>
                <a:hlinkClick r:id="rId21"/>
              </a:rPr>
              <a:t>for </a:t>
            </a:r>
            <a:r>
              <a:rPr sz="471" spc="9" dirty="0">
                <a:latin typeface="Calibri"/>
                <a:cs typeface="Calibri"/>
                <a:hlinkClick r:id="rId21"/>
              </a:rPr>
              <a:t>Social </a:t>
            </a:r>
            <a:r>
              <a:rPr sz="471" spc="-6" dirty="0">
                <a:latin typeface="Calibri"/>
                <a:cs typeface="Calibri"/>
                <a:hlinkClick r:id="rId21"/>
              </a:rPr>
              <a:t>Development </a:t>
            </a:r>
            <a:r>
              <a:rPr sz="471" spc="-6" dirty="0">
                <a:latin typeface="Calibri"/>
                <a:cs typeface="Calibri"/>
              </a:rPr>
              <a:t> Statistical</a:t>
            </a:r>
            <a:r>
              <a:rPr sz="471" spc="15" dirty="0">
                <a:latin typeface="Calibri"/>
                <a:cs typeface="Calibri"/>
              </a:rPr>
              <a:t> </a:t>
            </a:r>
            <a:r>
              <a:rPr sz="471" dirty="0">
                <a:latin typeface="Calibri"/>
                <a:cs typeface="Calibri"/>
              </a:rPr>
              <a:t>Commission</a:t>
            </a:r>
            <a:endParaRPr sz="471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801765" y="2746528"/>
            <a:ext cx="1095188" cy="930711"/>
          </a:xfrm>
          <a:prstGeom prst="rect">
            <a:avLst/>
          </a:prstGeom>
        </p:spPr>
        <p:txBody>
          <a:bodyPr vert="horz" wrap="square" lIns="0" tIns="5976" rIns="0" bIns="0" rtlCol="0">
            <a:spAutoFit/>
          </a:bodyPr>
          <a:lstStyle/>
          <a:p>
            <a:pPr marL="7470" marR="22410">
              <a:lnSpc>
                <a:spcPct val="140500"/>
              </a:lnSpc>
              <a:spcBef>
                <a:spcPts val="47"/>
              </a:spcBef>
            </a:pPr>
            <a:r>
              <a:rPr sz="618" b="1" spc="-15" dirty="0">
                <a:latin typeface="Arial"/>
                <a:cs typeface="Arial"/>
              </a:rPr>
              <a:t>Regional </a:t>
            </a:r>
            <a:r>
              <a:rPr sz="618" b="1" spc="-29" dirty="0">
                <a:latin typeface="Arial"/>
                <a:cs typeface="Arial"/>
              </a:rPr>
              <a:t>Commissions  </a:t>
            </a:r>
            <a:r>
              <a:rPr sz="500" dirty="0">
                <a:latin typeface="Calibri"/>
                <a:cs typeface="Calibri"/>
                <a:hlinkClick r:id="rId22"/>
              </a:rPr>
              <a:t>Economic </a:t>
            </a:r>
            <a:r>
              <a:rPr sz="500" spc="3" dirty="0">
                <a:latin typeface="Calibri"/>
                <a:cs typeface="Calibri"/>
                <a:hlinkClick r:id="rId22"/>
              </a:rPr>
              <a:t>Commission </a:t>
            </a:r>
            <a:r>
              <a:rPr sz="500" spc="-3" dirty="0">
                <a:latin typeface="Calibri"/>
                <a:cs typeface="Calibri"/>
                <a:hlinkClick r:id="rId22"/>
              </a:rPr>
              <a:t>for </a:t>
            </a:r>
            <a:r>
              <a:rPr sz="500" spc="15" dirty="0">
                <a:latin typeface="Calibri"/>
                <a:cs typeface="Calibri"/>
                <a:hlinkClick r:id="rId22"/>
              </a:rPr>
              <a:t>Africa </a:t>
            </a:r>
            <a:r>
              <a:rPr sz="500" spc="24" dirty="0">
                <a:latin typeface="Calibri"/>
                <a:cs typeface="Calibri"/>
                <a:hlinkClick r:id="rId22"/>
              </a:rPr>
              <a:t>(ECA) </a:t>
            </a:r>
            <a:r>
              <a:rPr sz="500" spc="24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  <a:hlinkClick r:id="rId23"/>
              </a:rPr>
              <a:t>Economic </a:t>
            </a:r>
            <a:r>
              <a:rPr sz="500" spc="3" dirty="0">
                <a:latin typeface="Calibri"/>
                <a:cs typeface="Calibri"/>
                <a:hlinkClick r:id="rId23"/>
              </a:rPr>
              <a:t>Commission </a:t>
            </a:r>
            <a:r>
              <a:rPr sz="500" spc="-3" dirty="0">
                <a:latin typeface="Calibri"/>
                <a:cs typeface="Calibri"/>
                <a:hlinkClick r:id="rId23"/>
              </a:rPr>
              <a:t>for </a:t>
            </a:r>
            <a:r>
              <a:rPr sz="500" dirty="0">
                <a:latin typeface="Calibri"/>
                <a:cs typeface="Calibri"/>
                <a:hlinkClick r:id="rId23"/>
              </a:rPr>
              <a:t>Europe </a:t>
            </a:r>
            <a:r>
              <a:rPr sz="500" spc="15" dirty="0">
                <a:latin typeface="Calibri"/>
                <a:cs typeface="Calibri"/>
                <a:hlinkClick r:id="rId23"/>
              </a:rPr>
              <a:t>(ECE) </a:t>
            </a:r>
            <a:r>
              <a:rPr sz="500" spc="15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  <a:hlinkClick r:id="rId24"/>
              </a:rPr>
              <a:t>Economic </a:t>
            </a:r>
            <a:r>
              <a:rPr sz="500" spc="3" dirty="0">
                <a:latin typeface="Calibri"/>
                <a:cs typeface="Calibri"/>
                <a:hlinkClick r:id="rId24"/>
              </a:rPr>
              <a:t>Commission </a:t>
            </a:r>
            <a:r>
              <a:rPr sz="500" spc="-3" dirty="0">
                <a:latin typeface="Calibri"/>
                <a:cs typeface="Calibri"/>
                <a:hlinkClick r:id="rId24"/>
              </a:rPr>
              <a:t>for</a:t>
            </a:r>
            <a:r>
              <a:rPr sz="500" spc="59" dirty="0">
                <a:latin typeface="Calibri"/>
                <a:cs typeface="Calibri"/>
                <a:hlinkClick r:id="rId24"/>
              </a:rPr>
              <a:t> </a:t>
            </a:r>
            <a:r>
              <a:rPr sz="500" spc="-6" dirty="0">
                <a:latin typeface="Calibri"/>
                <a:cs typeface="Calibri"/>
                <a:hlinkClick r:id="rId24"/>
              </a:rPr>
              <a:t>Latin</a:t>
            </a:r>
            <a:endParaRPr sz="500">
              <a:latin typeface="Calibri"/>
              <a:cs typeface="Calibri"/>
            </a:endParaRPr>
          </a:p>
          <a:p>
            <a:pPr marL="93750">
              <a:spcBef>
                <a:spcPts val="9"/>
              </a:spcBef>
            </a:pPr>
            <a:r>
              <a:rPr sz="500" spc="15" dirty="0">
                <a:latin typeface="Calibri"/>
                <a:cs typeface="Calibri"/>
                <a:hlinkClick r:id="rId24"/>
              </a:rPr>
              <a:t>America and </a:t>
            </a:r>
            <a:r>
              <a:rPr sz="500" spc="-18" dirty="0">
                <a:latin typeface="Calibri"/>
                <a:cs typeface="Calibri"/>
                <a:hlinkClick r:id="rId24"/>
              </a:rPr>
              <a:t>the </a:t>
            </a:r>
            <a:r>
              <a:rPr sz="500" spc="15" dirty="0">
                <a:latin typeface="Calibri"/>
                <a:cs typeface="Calibri"/>
                <a:hlinkClick r:id="rId24"/>
              </a:rPr>
              <a:t>Caribbean</a:t>
            </a:r>
            <a:r>
              <a:rPr sz="500" spc="-24" dirty="0">
                <a:latin typeface="Calibri"/>
                <a:cs typeface="Calibri"/>
                <a:hlinkClick r:id="rId24"/>
              </a:rPr>
              <a:t> </a:t>
            </a:r>
            <a:r>
              <a:rPr sz="500" spc="21" dirty="0">
                <a:latin typeface="Calibri"/>
                <a:cs typeface="Calibri"/>
                <a:hlinkClick r:id="rId24"/>
              </a:rPr>
              <a:t>(ECLAC)</a:t>
            </a:r>
            <a:endParaRPr sz="500">
              <a:latin typeface="Calibri"/>
              <a:cs typeface="Calibri"/>
            </a:endParaRPr>
          </a:p>
          <a:p>
            <a:pPr marL="93750" marR="90762" indent="-86654">
              <a:lnSpc>
                <a:spcPct val="101699"/>
              </a:lnSpc>
              <a:spcBef>
                <a:spcPts val="255"/>
              </a:spcBef>
            </a:pPr>
            <a:r>
              <a:rPr sz="500" dirty="0">
                <a:latin typeface="Calibri"/>
                <a:cs typeface="Calibri"/>
                <a:hlinkClick r:id="rId25"/>
              </a:rPr>
              <a:t>Economic </a:t>
            </a:r>
            <a:r>
              <a:rPr sz="500" spc="15" dirty="0">
                <a:latin typeface="Calibri"/>
                <a:cs typeface="Calibri"/>
                <a:hlinkClick r:id="rId25"/>
              </a:rPr>
              <a:t>and Social </a:t>
            </a:r>
            <a:r>
              <a:rPr sz="500" spc="3" dirty="0">
                <a:latin typeface="Calibri"/>
                <a:cs typeface="Calibri"/>
                <a:hlinkClick r:id="rId25"/>
              </a:rPr>
              <a:t>Commission </a:t>
            </a:r>
            <a:r>
              <a:rPr sz="500" spc="-3" dirty="0">
                <a:latin typeface="Calibri"/>
                <a:cs typeface="Calibri"/>
                <a:hlinkClick r:id="rId25"/>
              </a:rPr>
              <a:t>for  </a:t>
            </a:r>
            <a:r>
              <a:rPr sz="500" spc="24" dirty="0">
                <a:latin typeface="Calibri"/>
                <a:cs typeface="Calibri"/>
                <a:hlinkClick r:id="rId25"/>
              </a:rPr>
              <a:t>Asia </a:t>
            </a:r>
            <a:r>
              <a:rPr sz="500" spc="15" dirty="0">
                <a:latin typeface="Calibri"/>
                <a:cs typeface="Calibri"/>
                <a:hlinkClick r:id="rId25"/>
              </a:rPr>
              <a:t>and </a:t>
            </a:r>
            <a:r>
              <a:rPr sz="500" spc="-18" dirty="0">
                <a:latin typeface="Calibri"/>
                <a:cs typeface="Calibri"/>
                <a:hlinkClick r:id="rId25"/>
              </a:rPr>
              <a:t>the </a:t>
            </a:r>
            <a:r>
              <a:rPr sz="500" spc="3" dirty="0">
                <a:latin typeface="Calibri"/>
                <a:cs typeface="Calibri"/>
                <a:hlinkClick r:id="rId25"/>
              </a:rPr>
              <a:t>Pacific</a:t>
            </a:r>
            <a:r>
              <a:rPr sz="500" spc="-35" dirty="0">
                <a:latin typeface="Calibri"/>
                <a:cs typeface="Calibri"/>
                <a:hlinkClick r:id="rId25"/>
              </a:rPr>
              <a:t> </a:t>
            </a:r>
            <a:r>
              <a:rPr sz="500" spc="18" dirty="0">
                <a:latin typeface="Calibri"/>
                <a:cs typeface="Calibri"/>
                <a:hlinkClick r:id="rId25"/>
              </a:rPr>
              <a:t>(ESCAP)</a:t>
            </a:r>
            <a:endParaRPr sz="500">
              <a:latin typeface="Calibri"/>
              <a:cs typeface="Calibri"/>
            </a:endParaRPr>
          </a:p>
          <a:p>
            <a:pPr marL="93750" marR="90762" indent="-86654">
              <a:lnSpc>
                <a:spcPct val="101699"/>
              </a:lnSpc>
              <a:spcBef>
                <a:spcPts val="255"/>
              </a:spcBef>
            </a:pPr>
            <a:r>
              <a:rPr sz="500" dirty="0">
                <a:latin typeface="Calibri"/>
                <a:cs typeface="Calibri"/>
                <a:hlinkClick r:id="rId26"/>
              </a:rPr>
              <a:t>Economic </a:t>
            </a:r>
            <a:r>
              <a:rPr sz="500" spc="15" dirty="0">
                <a:latin typeface="Calibri"/>
                <a:cs typeface="Calibri"/>
                <a:hlinkClick r:id="rId26"/>
              </a:rPr>
              <a:t>and Social </a:t>
            </a:r>
            <a:r>
              <a:rPr sz="500" spc="3" dirty="0">
                <a:latin typeface="Calibri"/>
                <a:cs typeface="Calibri"/>
                <a:hlinkClick r:id="rId26"/>
              </a:rPr>
              <a:t>Commission </a:t>
            </a:r>
            <a:r>
              <a:rPr sz="500" spc="-3" dirty="0">
                <a:latin typeface="Calibri"/>
                <a:cs typeface="Calibri"/>
                <a:hlinkClick r:id="rId26"/>
              </a:rPr>
              <a:t>for  Western </a:t>
            </a:r>
            <a:r>
              <a:rPr sz="500" spc="24" dirty="0">
                <a:latin typeface="Calibri"/>
                <a:cs typeface="Calibri"/>
                <a:hlinkClick r:id="rId26"/>
              </a:rPr>
              <a:t>Asia</a:t>
            </a:r>
            <a:r>
              <a:rPr sz="500" spc="44" dirty="0">
                <a:latin typeface="Calibri"/>
                <a:cs typeface="Calibri"/>
                <a:hlinkClick r:id="rId26"/>
              </a:rPr>
              <a:t> </a:t>
            </a:r>
            <a:r>
              <a:rPr sz="500" spc="24" dirty="0">
                <a:latin typeface="Calibri"/>
                <a:cs typeface="Calibri"/>
                <a:hlinkClick r:id="rId26"/>
              </a:rPr>
              <a:t>(ESCWA)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801765" y="3751699"/>
            <a:ext cx="1047750" cy="237663"/>
          </a:xfrm>
          <a:prstGeom prst="rect">
            <a:avLst/>
          </a:prstGeom>
        </p:spPr>
        <p:txBody>
          <a:bodyPr vert="horz" wrap="square" lIns="0" tIns="39594" rIns="0" bIns="0" rtlCol="0">
            <a:spAutoFit/>
          </a:bodyPr>
          <a:lstStyle/>
          <a:p>
            <a:pPr marL="7470">
              <a:spcBef>
                <a:spcPts val="312"/>
              </a:spcBef>
            </a:pPr>
            <a:r>
              <a:rPr sz="618" b="1" dirty="0">
                <a:latin typeface="Arial"/>
                <a:cs typeface="Arial"/>
              </a:rPr>
              <a:t>Other</a:t>
            </a:r>
            <a:r>
              <a:rPr sz="618" b="1" spc="-15" dirty="0">
                <a:latin typeface="Arial"/>
                <a:cs typeface="Arial"/>
              </a:rPr>
              <a:t> </a:t>
            </a:r>
            <a:r>
              <a:rPr sz="618" b="1" spc="-29" dirty="0">
                <a:latin typeface="Arial"/>
                <a:cs typeface="Arial"/>
              </a:rPr>
              <a:t>Bodies</a:t>
            </a:r>
            <a:endParaRPr sz="618">
              <a:latin typeface="Arial"/>
              <a:cs typeface="Arial"/>
            </a:endParaRPr>
          </a:p>
          <a:p>
            <a:pPr marL="7470">
              <a:spcBef>
                <a:spcPts val="212"/>
              </a:spcBef>
            </a:pPr>
            <a:r>
              <a:rPr sz="500" spc="-6" dirty="0">
                <a:latin typeface="Calibri"/>
                <a:cs typeface="Calibri"/>
                <a:hlinkClick r:id="rId27"/>
              </a:rPr>
              <a:t>Permanent </a:t>
            </a:r>
            <a:r>
              <a:rPr sz="500" spc="-3" dirty="0">
                <a:latin typeface="Calibri"/>
                <a:cs typeface="Calibri"/>
                <a:hlinkClick r:id="rId27"/>
              </a:rPr>
              <a:t>Forum </a:t>
            </a:r>
            <a:r>
              <a:rPr sz="500" dirty="0">
                <a:latin typeface="Calibri"/>
                <a:cs typeface="Calibri"/>
                <a:hlinkClick r:id="rId27"/>
              </a:rPr>
              <a:t>on Indigenous</a:t>
            </a:r>
            <a:r>
              <a:rPr sz="500" spc="88" dirty="0">
                <a:latin typeface="Calibri"/>
                <a:cs typeface="Calibri"/>
                <a:hlinkClick r:id="rId27"/>
              </a:rPr>
              <a:t> </a:t>
            </a:r>
            <a:r>
              <a:rPr sz="500" spc="-6" dirty="0">
                <a:latin typeface="Calibri"/>
                <a:cs typeface="Calibri"/>
                <a:hlinkClick r:id="rId27"/>
              </a:rPr>
              <a:t>Issues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801765" y="3981573"/>
            <a:ext cx="941668" cy="328793"/>
          </a:xfrm>
          <a:prstGeom prst="rect">
            <a:avLst/>
          </a:prstGeom>
        </p:spPr>
        <p:txBody>
          <a:bodyPr vert="horz" wrap="square" lIns="0" tIns="7097" rIns="0" bIns="0" rtlCol="0">
            <a:spAutoFit/>
          </a:bodyPr>
          <a:lstStyle/>
          <a:p>
            <a:pPr marL="7470" marR="2988">
              <a:lnSpc>
                <a:spcPct val="144300"/>
              </a:lnSpc>
              <a:spcBef>
                <a:spcPts val="56"/>
              </a:spcBef>
            </a:pPr>
            <a:r>
              <a:rPr sz="500" spc="-3" dirty="0">
                <a:latin typeface="Calibri"/>
                <a:cs typeface="Calibri"/>
                <a:hlinkClick r:id="rId28"/>
              </a:rPr>
              <a:t>United </a:t>
            </a:r>
            <a:r>
              <a:rPr sz="500" spc="6" dirty="0">
                <a:latin typeface="Calibri"/>
                <a:cs typeface="Calibri"/>
                <a:hlinkClick r:id="rId28"/>
              </a:rPr>
              <a:t>Nations </a:t>
            </a:r>
            <a:r>
              <a:rPr sz="500" spc="-3" dirty="0">
                <a:latin typeface="Calibri"/>
                <a:cs typeface="Calibri"/>
                <a:hlinkClick r:id="rId28"/>
              </a:rPr>
              <a:t>Forum </a:t>
            </a:r>
            <a:r>
              <a:rPr sz="500" dirty="0">
                <a:latin typeface="Calibri"/>
                <a:cs typeface="Calibri"/>
                <a:hlinkClick r:id="rId28"/>
              </a:rPr>
              <a:t>on </a:t>
            </a:r>
            <a:r>
              <a:rPr sz="500" spc="-9" dirty="0">
                <a:latin typeface="Calibri"/>
                <a:cs typeface="Calibri"/>
                <a:hlinkClick r:id="rId28"/>
              </a:rPr>
              <a:t>Forests </a:t>
            </a:r>
            <a:r>
              <a:rPr sz="500" spc="-9" dirty="0">
                <a:latin typeface="Calibri"/>
                <a:cs typeface="Calibri"/>
              </a:rPr>
              <a:t> </a:t>
            </a:r>
            <a:r>
              <a:rPr sz="500" spc="3" dirty="0">
                <a:latin typeface="Calibri"/>
                <a:cs typeface="Calibri"/>
                <a:hlinkClick r:id="rId29"/>
              </a:rPr>
              <a:t>Sessional </a:t>
            </a:r>
            <a:r>
              <a:rPr sz="500" spc="15" dirty="0">
                <a:latin typeface="Calibri"/>
                <a:cs typeface="Calibri"/>
                <a:hlinkClick r:id="rId29"/>
              </a:rPr>
              <a:t>and </a:t>
            </a:r>
            <a:r>
              <a:rPr sz="500" spc="3" dirty="0">
                <a:latin typeface="Calibri"/>
                <a:cs typeface="Calibri"/>
                <a:hlinkClick r:id="rId29"/>
              </a:rPr>
              <a:t>standing </a:t>
            </a:r>
            <a:r>
              <a:rPr sz="500" spc="-12" dirty="0">
                <a:latin typeface="Calibri"/>
                <a:cs typeface="Calibri"/>
                <a:hlinkClick r:id="rId29"/>
              </a:rPr>
              <a:t>committees </a:t>
            </a:r>
            <a:r>
              <a:rPr sz="500" spc="-12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  <a:hlinkClick r:id="rId29"/>
              </a:rPr>
              <a:t>Expert, </a:t>
            </a:r>
            <a:r>
              <a:rPr sz="500" spc="29" dirty="0">
                <a:latin typeface="Calibri"/>
                <a:cs typeface="Calibri"/>
                <a:hlinkClick r:id="rId29"/>
              </a:rPr>
              <a:t>ad </a:t>
            </a:r>
            <a:r>
              <a:rPr sz="500" spc="3" dirty="0">
                <a:latin typeface="Calibri"/>
                <a:cs typeface="Calibri"/>
                <a:hlinkClick r:id="rId29"/>
              </a:rPr>
              <a:t>hoc </a:t>
            </a:r>
            <a:r>
              <a:rPr sz="500" spc="15" dirty="0">
                <a:latin typeface="Calibri"/>
                <a:cs typeface="Calibri"/>
                <a:hlinkClick r:id="rId29"/>
              </a:rPr>
              <a:t>and </a:t>
            </a:r>
            <a:r>
              <a:rPr sz="500" spc="-3" dirty="0">
                <a:latin typeface="Calibri"/>
                <a:cs typeface="Calibri"/>
                <a:hlinkClick r:id="rId29"/>
              </a:rPr>
              <a:t>related</a:t>
            </a:r>
            <a:r>
              <a:rPr sz="500" spc="44" dirty="0">
                <a:latin typeface="Calibri"/>
                <a:cs typeface="Calibri"/>
                <a:hlinkClick r:id="rId29"/>
              </a:rPr>
              <a:t> </a:t>
            </a:r>
            <a:r>
              <a:rPr sz="500" spc="3" dirty="0">
                <a:latin typeface="Calibri"/>
                <a:cs typeface="Calibri"/>
                <a:hlinkClick r:id="rId29"/>
              </a:rPr>
              <a:t>bodies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743689" y="4614119"/>
            <a:ext cx="1239371" cy="533774"/>
          </a:xfrm>
          <a:custGeom>
            <a:avLst/>
            <a:gdLst/>
            <a:ahLst/>
            <a:cxnLst/>
            <a:rect l="l" t="t" r="r" b="b"/>
            <a:pathLst>
              <a:path w="2106929" h="907415">
                <a:moveTo>
                  <a:pt x="0" y="907364"/>
                </a:moveTo>
                <a:lnTo>
                  <a:pt x="2106358" y="907364"/>
                </a:lnTo>
                <a:lnTo>
                  <a:pt x="2106358" y="0"/>
                </a:lnTo>
                <a:lnTo>
                  <a:pt x="0" y="0"/>
                </a:lnTo>
                <a:lnTo>
                  <a:pt x="0" y="907364"/>
                </a:lnTo>
                <a:close/>
              </a:path>
            </a:pathLst>
          </a:custGeom>
          <a:solidFill>
            <a:srgbClr val="E8F5FD"/>
          </a:solidFill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23" name="object 23"/>
          <p:cNvSpPr txBox="1"/>
          <p:nvPr/>
        </p:nvSpPr>
        <p:spPr>
          <a:xfrm>
            <a:off x="4801149" y="4646583"/>
            <a:ext cx="929341" cy="222618"/>
          </a:xfrm>
          <a:prstGeom prst="rect">
            <a:avLst/>
          </a:prstGeom>
        </p:spPr>
        <p:txBody>
          <a:bodyPr vert="horz" wrap="square" lIns="0" tIns="19424" rIns="0" bIns="0" rtlCol="0">
            <a:spAutoFit/>
          </a:bodyPr>
          <a:lstStyle/>
          <a:p>
            <a:pPr marL="7470">
              <a:spcBef>
                <a:spcPts val="153"/>
              </a:spcBef>
            </a:pPr>
            <a:r>
              <a:rPr sz="618" b="1" spc="-6" dirty="0">
                <a:latin typeface="Calibri"/>
                <a:cs typeface="Calibri"/>
              </a:rPr>
              <a:t>Related</a:t>
            </a:r>
            <a:r>
              <a:rPr sz="618" b="1" spc="15" dirty="0">
                <a:latin typeface="Calibri"/>
                <a:cs typeface="Calibri"/>
              </a:rPr>
              <a:t> </a:t>
            </a:r>
            <a:r>
              <a:rPr sz="618" b="1" spc="6" dirty="0">
                <a:latin typeface="Calibri"/>
                <a:cs typeface="Calibri"/>
              </a:rPr>
              <a:t>Organizations</a:t>
            </a:r>
            <a:endParaRPr sz="618">
              <a:latin typeface="Calibri"/>
              <a:cs typeface="Calibri"/>
            </a:endParaRPr>
          </a:p>
          <a:p>
            <a:pPr marL="7470">
              <a:spcBef>
                <a:spcPts val="97"/>
              </a:spcBef>
            </a:pPr>
            <a:r>
              <a:rPr sz="618" b="1" dirty="0">
                <a:latin typeface="Arial"/>
                <a:cs typeface="Arial"/>
                <a:hlinkClick r:id="rId30"/>
              </a:rPr>
              <a:t>WTO </a:t>
            </a:r>
            <a:r>
              <a:rPr sz="500" spc="9" dirty="0">
                <a:latin typeface="Calibri"/>
                <a:cs typeface="Calibri"/>
                <a:hlinkClick r:id="rId30"/>
              </a:rPr>
              <a:t>World </a:t>
            </a:r>
            <a:r>
              <a:rPr sz="500" spc="-3" dirty="0">
                <a:latin typeface="Calibri"/>
                <a:cs typeface="Calibri"/>
                <a:hlinkClick r:id="rId30"/>
              </a:rPr>
              <a:t>Trade</a:t>
            </a:r>
            <a:r>
              <a:rPr sz="500" spc="-21" dirty="0">
                <a:latin typeface="Calibri"/>
                <a:cs typeface="Calibri"/>
                <a:hlinkClick r:id="rId30"/>
              </a:rPr>
              <a:t> </a:t>
            </a:r>
            <a:r>
              <a:rPr sz="500" spc="15" dirty="0">
                <a:latin typeface="Calibri"/>
                <a:cs typeface="Calibri"/>
                <a:hlinkClick r:id="rId30"/>
              </a:rPr>
              <a:t>Organization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801149" y="4906501"/>
            <a:ext cx="986865" cy="178782"/>
          </a:xfrm>
          <a:prstGeom prst="rect">
            <a:avLst/>
          </a:prstGeom>
        </p:spPr>
        <p:txBody>
          <a:bodyPr vert="horz" wrap="square" lIns="0" tIns="24653" rIns="0" bIns="0" rtlCol="0">
            <a:spAutoFit/>
          </a:bodyPr>
          <a:lstStyle/>
          <a:p>
            <a:pPr marL="93750" marR="2988" indent="-86654">
              <a:lnSpc>
                <a:spcPts val="612"/>
              </a:lnSpc>
              <a:spcBef>
                <a:spcPts val="194"/>
              </a:spcBef>
            </a:pPr>
            <a:r>
              <a:rPr sz="618" b="1" spc="-12" dirty="0">
                <a:latin typeface="Arial"/>
                <a:cs typeface="Arial"/>
                <a:hlinkClick r:id="rId31"/>
              </a:rPr>
              <a:t>IAEA</a:t>
            </a:r>
            <a:r>
              <a:rPr sz="662" spc="-18" baseline="14814" dirty="0">
                <a:latin typeface="Calibri"/>
                <a:cs typeface="Calibri"/>
                <a:hlinkClick r:id="rId31"/>
              </a:rPr>
              <a:t>5 </a:t>
            </a:r>
            <a:r>
              <a:rPr sz="500" spc="-3" dirty="0">
                <a:latin typeface="Calibri"/>
                <a:cs typeface="Calibri"/>
                <a:hlinkClick r:id="rId31"/>
              </a:rPr>
              <a:t>International </a:t>
            </a:r>
            <a:r>
              <a:rPr sz="500" dirty="0">
                <a:latin typeface="Calibri"/>
                <a:cs typeface="Calibri"/>
                <a:hlinkClick r:id="rId31"/>
              </a:rPr>
              <a:t>Atomic </a:t>
            </a:r>
            <a:r>
              <a:rPr sz="500" spc="9" dirty="0">
                <a:latin typeface="Calibri"/>
                <a:cs typeface="Calibri"/>
                <a:hlinkClick r:id="rId31"/>
              </a:rPr>
              <a:t>Energy  </a:t>
            </a:r>
            <a:r>
              <a:rPr sz="500" spc="18" dirty="0">
                <a:latin typeface="Calibri"/>
                <a:cs typeface="Calibri"/>
                <a:hlinkClick r:id="rId31"/>
              </a:rPr>
              <a:t>Agency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801149" y="5227384"/>
            <a:ext cx="1107888" cy="396790"/>
          </a:xfrm>
          <a:prstGeom prst="rect">
            <a:avLst/>
          </a:prstGeom>
        </p:spPr>
        <p:txBody>
          <a:bodyPr vert="horz" wrap="square" lIns="0" tIns="24653" rIns="0" bIns="0" rtlCol="0">
            <a:spAutoFit/>
          </a:bodyPr>
          <a:lstStyle/>
          <a:p>
            <a:pPr marL="93750" marR="2988" indent="-86654">
              <a:lnSpc>
                <a:spcPts val="612"/>
              </a:lnSpc>
              <a:spcBef>
                <a:spcPts val="194"/>
              </a:spcBef>
            </a:pPr>
            <a:r>
              <a:rPr sz="618" b="1" spc="-44" dirty="0">
                <a:latin typeface="Arial"/>
                <a:cs typeface="Arial"/>
                <a:hlinkClick r:id="rId32"/>
              </a:rPr>
              <a:t>CTBTO </a:t>
            </a:r>
            <a:r>
              <a:rPr sz="500" b="1" spc="6" dirty="0">
                <a:latin typeface="Calibri"/>
                <a:cs typeface="Calibri"/>
                <a:hlinkClick r:id="rId32"/>
              </a:rPr>
              <a:t>Prep.Com</a:t>
            </a:r>
            <a:r>
              <a:rPr sz="662" spc="9" baseline="14814" dirty="0">
                <a:latin typeface="Calibri"/>
                <a:cs typeface="Calibri"/>
                <a:hlinkClick r:id="rId32"/>
              </a:rPr>
              <a:t>6 </a:t>
            </a:r>
            <a:r>
              <a:rPr sz="500" spc="6" dirty="0">
                <a:latin typeface="Calibri"/>
                <a:cs typeface="Calibri"/>
                <a:hlinkClick r:id="rId32"/>
              </a:rPr>
              <a:t>PrepCom </a:t>
            </a:r>
            <a:r>
              <a:rPr sz="500" spc="-3" dirty="0">
                <a:latin typeface="Calibri"/>
                <a:cs typeface="Calibri"/>
                <a:hlinkClick r:id="rId32"/>
              </a:rPr>
              <a:t>for </a:t>
            </a:r>
            <a:r>
              <a:rPr sz="500" spc="-18" dirty="0">
                <a:latin typeface="Calibri"/>
                <a:cs typeface="Calibri"/>
                <a:hlinkClick r:id="rId32"/>
              </a:rPr>
              <a:t>the  </a:t>
            </a:r>
            <a:r>
              <a:rPr sz="500" dirty="0">
                <a:latin typeface="Calibri"/>
                <a:cs typeface="Calibri"/>
                <a:hlinkClick r:id="rId32"/>
              </a:rPr>
              <a:t>Nuclear-Test-Ban </a:t>
            </a:r>
            <a:r>
              <a:rPr sz="500" spc="-12" dirty="0">
                <a:latin typeface="Calibri"/>
                <a:cs typeface="Calibri"/>
                <a:hlinkClick r:id="rId32"/>
              </a:rPr>
              <a:t>Treaty</a:t>
            </a:r>
            <a:r>
              <a:rPr sz="500" spc="50" dirty="0">
                <a:latin typeface="Calibri"/>
                <a:cs typeface="Calibri"/>
                <a:hlinkClick r:id="rId32"/>
              </a:rPr>
              <a:t> </a:t>
            </a:r>
            <a:r>
              <a:rPr sz="500" spc="15" dirty="0">
                <a:latin typeface="Calibri"/>
                <a:cs typeface="Calibri"/>
                <a:hlinkClick r:id="rId32"/>
              </a:rPr>
              <a:t>Organization</a:t>
            </a:r>
            <a:endParaRPr sz="500">
              <a:latin typeface="Calibri"/>
              <a:cs typeface="Calibri"/>
            </a:endParaRPr>
          </a:p>
          <a:p>
            <a:pPr marL="93750" marR="110558" indent="-86654">
              <a:lnSpc>
                <a:spcPts val="612"/>
              </a:lnSpc>
              <a:spcBef>
                <a:spcPts val="509"/>
              </a:spcBef>
            </a:pPr>
            <a:r>
              <a:rPr sz="618" b="1" spc="-18" dirty="0">
                <a:latin typeface="Arial"/>
                <a:cs typeface="Arial"/>
                <a:hlinkClick r:id="rId33"/>
              </a:rPr>
              <a:t>OPCW</a:t>
            </a:r>
            <a:r>
              <a:rPr sz="662" spc="-26" baseline="14814" dirty="0">
                <a:latin typeface="Calibri"/>
                <a:cs typeface="Calibri"/>
                <a:hlinkClick r:id="rId33"/>
              </a:rPr>
              <a:t>6 </a:t>
            </a:r>
            <a:r>
              <a:rPr sz="500" spc="15" dirty="0">
                <a:latin typeface="Calibri"/>
                <a:cs typeface="Calibri"/>
                <a:hlinkClick r:id="rId33"/>
              </a:rPr>
              <a:t>Organization </a:t>
            </a:r>
            <a:r>
              <a:rPr sz="500" spc="-3" dirty="0">
                <a:latin typeface="Calibri"/>
                <a:cs typeface="Calibri"/>
                <a:hlinkClick r:id="rId33"/>
              </a:rPr>
              <a:t>for </a:t>
            </a:r>
            <a:r>
              <a:rPr sz="500" spc="-18" dirty="0">
                <a:latin typeface="Calibri"/>
                <a:cs typeface="Calibri"/>
                <a:hlinkClick r:id="rId33"/>
              </a:rPr>
              <a:t>the  </a:t>
            </a:r>
            <a:r>
              <a:rPr sz="500" spc="-3" dirty="0">
                <a:latin typeface="Calibri"/>
                <a:cs typeface="Calibri"/>
                <a:hlinkClick r:id="rId33"/>
              </a:rPr>
              <a:t>Prohibition of </a:t>
            </a:r>
            <a:r>
              <a:rPr sz="500" spc="9" dirty="0">
                <a:latin typeface="Calibri"/>
                <a:cs typeface="Calibri"/>
                <a:hlinkClick r:id="rId33"/>
              </a:rPr>
              <a:t>Chemical</a:t>
            </a:r>
            <a:r>
              <a:rPr sz="500" spc="65" dirty="0">
                <a:latin typeface="Calibri"/>
                <a:cs typeface="Calibri"/>
                <a:hlinkClick r:id="rId33"/>
              </a:rPr>
              <a:t> </a:t>
            </a:r>
            <a:r>
              <a:rPr sz="500" spc="9" dirty="0">
                <a:latin typeface="Calibri"/>
                <a:cs typeface="Calibri"/>
                <a:hlinkClick r:id="rId33"/>
              </a:rPr>
              <a:t>Weapons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117986" y="1630964"/>
            <a:ext cx="1177738" cy="3949905"/>
          </a:xfrm>
          <a:prstGeom prst="rect">
            <a:avLst/>
          </a:prstGeom>
          <a:solidFill>
            <a:srgbClr val="E8F5FD"/>
          </a:solidFill>
        </p:spPr>
        <p:txBody>
          <a:bodyPr vert="horz" wrap="square" lIns="0" tIns="51921" rIns="0" bIns="0" rtlCol="0">
            <a:spAutoFit/>
          </a:bodyPr>
          <a:lstStyle/>
          <a:p>
            <a:pPr marL="64617">
              <a:spcBef>
                <a:spcPts val="409"/>
              </a:spcBef>
            </a:pPr>
            <a:r>
              <a:rPr sz="618" b="1" spc="3" dirty="0">
                <a:latin typeface="Calibri"/>
                <a:cs typeface="Calibri"/>
              </a:rPr>
              <a:t>Specialized</a:t>
            </a:r>
            <a:r>
              <a:rPr sz="618" b="1" spc="15" dirty="0">
                <a:latin typeface="Calibri"/>
                <a:cs typeface="Calibri"/>
              </a:rPr>
              <a:t> </a:t>
            </a:r>
            <a:r>
              <a:rPr sz="618" b="1" spc="6" dirty="0">
                <a:latin typeface="Calibri"/>
                <a:cs typeface="Calibri"/>
              </a:rPr>
              <a:t>Agencies</a:t>
            </a:r>
            <a:r>
              <a:rPr sz="662" spc="9" baseline="14814" dirty="0">
                <a:latin typeface="Calibri"/>
                <a:cs typeface="Calibri"/>
              </a:rPr>
              <a:t>7</a:t>
            </a:r>
            <a:endParaRPr sz="662" baseline="14814">
              <a:latin typeface="Calibri"/>
              <a:cs typeface="Calibri"/>
            </a:endParaRPr>
          </a:p>
          <a:p>
            <a:pPr marL="151270" marR="432895" indent="-86654">
              <a:lnSpc>
                <a:spcPts val="612"/>
              </a:lnSpc>
              <a:spcBef>
                <a:spcPts val="253"/>
              </a:spcBef>
            </a:pPr>
            <a:r>
              <a:rPr sz="618" b="1" spc="-26" dirty="0">
                <a:latin typeface="Arial"/>
                <a:cs typeface="Arial"/>
                <a:hlinkClick r:id="rId34"/>
              </a:rPr>
              <a:t>ILO </a:t>
            </a:r>
            <a:r>
              <a:rPr sz="500" spc="-3" dirty="0">
                <a:latin typeface="Calibri"/>
                <a:cs typeface="Calibri"/>
                <a:hlinkClick r:id="rId34"/>
              </a:rPr>
              <a:t>International </a:t>
            </a:r>
            <a:r>
              <a:rPr sz="500" spc="3" dirty="0">
                <a:latin typeface="Calibri"/>
                <a:cs typeface="Calibri"/>
                <a:hlinkClick r:id="rId34"/>
              </a:rPr>
              <a:t>Labour  </a:t>
            </a:r>
            <a:r>
              <a:rPr sz="500" spc="15" dirty="0">
                <a:latin typeface="Calibri"/>
                <a:cs typeface="Calibri"/>
                <a:hlinkClick r:id="rId34"/>
              </a:rPr>
              <a:t>Organization</a:t>
            </a:r>
            <a:endParaRPr sz="500">
              <a:latin typeface="Calibri"/>
              <a:cs typeface="Calibri"/>
            </a:endParaRPr>
          </a:p>
          <a:p>
            <a:pPr marL="151270" marR="75075" indent="-86654">
              <a:lnSpc>
                <a:spcPts val="612"/>
              </a:lnSpc>
              <a:spcBef>
                <a:spcPts val="253"/>
              </a:spcBef>
            </a:pPr>
            <a:r>
              <a:rPr sz="618" b="1" spc="-32" dirty="0">
                <a:latin typeface="Arial"/>
                <a:cs typeface="Arial"/>
                <a:hlinkClick r:id="rId35"/>
              </a:rPr>
              <a:t>FAO </a:t>
            </a:r>
            <a:r>
              <a:rPr sz="500" spc="6" dirty="0">
                <a:latin typeface="Calibri"/>
                <a:cs typeface="Calibri"/>
                <a:hlinkClick r:id="rId35"/>
              </a:rPr>
              <a:t>Food </a:t>
            </a:r>
            <a:r>
              <a:rPr sz="500" spc="15" dirty="0">
                <a:latin typeface="Calibri"/>
                <a:cs typeface="Calibri"/>
                <a:hlinkClick r:id="rId35"/>
              </a:rPr>
              <a:t>and </a:t>
            </a:r>
            <a:r>
              <a:rPr sz="500" dirty="0">
                <a:latin typeface="Calibri"/>
                <a:cs typeface="Calibri"/>
                <a:hlinkClick r:id="rId35"/>
              </a:rPr>
              <a:t>Agriculture  </a:t>
            </a:r>
            <a:r>
              <a:rPr sz="500" spc="15" dirty="0">
                <a:latin typeface="Calibri"/>
                <a:cs typeface="Calibri"/>
                <a:hlinkClick r:id="rId35"/>
              </a:rPr>
              <a:t>Organization </a:t>
            </a:r>
            <a:r>
              <a:rPr sz="500" spc="-3" dirty="0">
                <a:latin typeface="Calibri"/>
                <a:cs typeface="Calibri"/>
                <a:hlinkClick r:id="rId35"/>
              </a:rPr>
              <a:t>of </a:t>
            </a:r>
            <a:r>
              <a:rPr sz="500" spc="-18" dirty="0">
                <a:latin typeface="Calibri"/>
                <a:cs typeface="Calibri"/>
                <a:hlinkClick r:id="rId35"/>
              </a:rPr>
              <a:t>the </a:t>
            </a:r>
            <a:r>
              <a:rPr sz="500" spc="-3" dirty="0">
                <a:latin typeface="Calibri"/>
                <a:cs typeface="Calibri"/>
                <a:hlinkClick r:id="rId35"/>
              </a:rPr>
              <a:t>United</a:t>
            </a:r>
            <a:r>
              <a:rPr sz="500" spc="-12" dirty="0">
                <a:latin typeface="Calibri"/>
                <a:cs typeface="Calibri"/>
                <a:hlinkClick r:id="rId35"/>
              </a:rPr>
              <a:t> </a:t>
            </a:r>
            <a:r>
              <a:rPr sz="500" spc="6" dirty="0">
                <a:latin typeface="Calibri"/>
                <a:cs typeface="Calibri"/>
                <a:hlinkClick r:id="rId35"/>
              </a:rPr>
              <a:t>Nations</a:t>
            </a:r>
            <a:endParaRPr sz="500">
              <a:latin typeface="Calibri"/>
              <a:cs typeface="Calibri"/>
            </a:endParaRPr>
          </a:p>
          <a:p>
            <a:pPr marL="151270" marR="90762" indent="-86654">
              <a:lnSpc>
                <a:spcPts val="612"/>
              </a:lnSpc>
              <a:spcBef>
                <a:spcPts val="253"/>
              </a:spcBef>
            </a:pPr>
            <a:r>
              <a:rPr sz="618" b="1" spc="-38" dirty="0">
                <a:latin typeface="Arial"/>
                <a:cs typeface="Arial"/>
                <a:hlinkClick r:id="rId36"/>
              </a:rPr>
              <a:t>UNESCO </a:t>
            </a:r>
            <a:r>
              <a:rPr sz="500" spc="-3" dirty="0">
                <a:latin typeface="Calibri"/>
                <a:cs typeface="Calibri"/>
                <a:hlinkClick r:id="rId36"/>
              </a:rPr>
              <a:t>United </a:t>
            </a:r>
            <a:r>
              <a:rPr sz="500" spc="6" dirty="0">
                <a:latin typeface="Calibri"/>
                <a:cs typeface="Calibri"/>
                <a:hlinkClick r:id="rId36"/>
              </a:rPr>
              <a:t>Nations  </a:t>
            </a:r>
            <a:r>
              <a:rPr sz="500" spc="3" dirty="0">
                <a:latin typeface="Calibri"/>
                <a:cs typeface="Calibri"/>
                <a:hlinkClick r:id="rId36"/>
              </a:rPr>
              <a:t>Educational, </a:t>
            </a:r>
            <a:r>
              <a:rPr sz="500" dirty="0">
                <a:latin typeface="Calibri"/>
                <a:cs typeface="Calibri"/>
                <a:hlinkClick r:id="rId36"/>
              </a:rPr>
              <a:t>Scientific </a:t>
            </a:r>
            <a:r>
              <a:rPr sz="500" spc="15" dirty="0">
                <a:latin typeface="Calibri"/>
                <a:cs typeface="Calibri"/>
                <a:hlinkClick r:id="rId36"/>
              </a:rPr>
              <a:t>and </a:t>
            </a:r>
            <a:r>
              <a:rPr sz="500" dirty="0">
                <a:latin typeface="Calibri"/>
                <a:cs typeface="Calibri"/>
                <a:hlinkClick r:id="rId36"/>
              </a:rPr>
              <a:t>Cultural  </a:t>
            </a:r>
            <a:r>
              <a:rPr sz="500" spc="15" dirty="0">
                <a:latin typeface="Calibri"/>
                <a:cs typeface="Calibri"/>
                <a:hlinkClick r:id="rId36"/>
              </a:rPr>
              <a:t>Organization</a:t>
            </a:r>
            <a:endParaRPr sz="500">
              <a:latin typeface="Calibri"/>
              <a:cs typeface="Calibri"/>
            </a:endParaRPr>
          </a:p>
          <a:p>
            <a:pPr marL="64617">
              <a:spcBef>
                <a:spcPts val="124"/>
              </a:spcBef>
            </a:pPr>
            <a:r>
              <a:rPr sz="618" b="1" spc="6" dirty="0">
                <a:latin typeface="Arial"/>
                <a:cs typeface="Arial"/>
                <a:hlinkClick r:id="rId37"/>
              </a:rPr>
              <a:t>WHO </a:t>
            </a:r>
            <a:r>
              <a:rPr sz="500" spc="9" dirty="0">
                <a:latin typeface="Calibri"/>
                <a:cs typeface="Calibri"/>
                <a:hlinkClick r:id="rId37"/>
              </a:rPr>
              <a:t>World </a:t>
            </a:r>
            <a:r>
              <a:rPr sz="500" dirty="0">
                <a:latin typeface="Calibri"/>
                <a:cs typeface="Calibri"/>
                <a:hlinkClick r:id="rId37"/>
              </a:rPr>
              <a:t>Health</a:t>
            </a:r>
            <a:r>
              <a:rPr sz="500" spc="-15" dirty="0">
                <a:latin typeface="Calibri"/>
                <a:cs typeface="Calibri"/>
                <a:hlinkClick r:id="rId37"/>
              </a:rPr>
              <a:t> </a:t>
            </a:r>
            <a:r>
              <a:rPr sz="500" spc="15" dirty="0">
                <a:latin typeface="Calibri"/>
                <a:cs typeface="Calibri"/>
                <a:hlinkClick r:id="rId37"/>
              </a:rPr>
              <a:t>Organization</a:t>
            </a:r>
            <a:endParaRPr sz="500">
              <a:latin typeface="Calibri"/>
              <a:cs typeface="Calibri"/>
            </a:endParaRPr>
          </a:p>
          <a:p>
            <a:pPr>
              <a:spcBef>
                <a:spcPts val="12"/>
              </a:spcBef>
            </a:pPr>
            <a:endParaRPr sz="765">
              <a:latin typeface="Times New Roman"/>
              <a:cs typeface="Times New Roman"/>
            </a:endParaRPr>
          </a:p>
          <a:p>
            <a:pPr marL="64617">
              <a:lnSpc>
                <a:spcPts val="735"/>
              </a:lnSpc>
              <a:spcBef>
                <a:spcPts val="3"/>
              </a:spcBef>
            </a:pPr>
            <a:r>
              <a:rPr sz="618" b="1" dirty="0">
                <a:latin typeface="Arial"/>
                <a:cs typeface="Arial"/>
                <a:hlinkClick r:id="rId38"/>
              </a:rPr>
              <a:t>World </a:t>
            </a:r>
            <a:r>
              <a:rPr sz="618" b="1" spc="-21" dirty="0">
                <a:latin typeface="Arial"/>
                <a:cs typeface="Arial"/>
                <a:hlinkClick r:id="rId38"/>
              </a:rPr>
              <a:t>Bank</a:t>
            </a:r>
            <a:r>
              <a:rPr sz="618" b="1" spc="-29" dirty="0">
                <a:latin typeface="Arial"/>
                <a:cs typeface="Arial"/>
                <a:hlinkClick r:id="rId38"/>
              </a:rPr>
              <a:t> </a:t>
            </a:r>
            <a:r>
              <a:rPr sz="618" b="1" spc="-12" dirty="0">
                <a:latin typeface="Arial"/>
                <a:cs typeface="Arial"/>
                <a:hlinkClick r:id="rId38"/>
              </a:rPr>
              <a:t>Group</a:t>
            </a:r>
            <a:endParaRPr sz="618">
              <a:latin typeface="Arial"/>
              <a:cs typeface="Arial"/>
            </a:endParaRPr>
          </a:p>
          <a:p>
            <a:pPr marL="259587" marR="316734" indent="-86654">
              <a:lnSpc>
                <a:spcPts val="612"/>
              </a:lnSpc>
              <a:spcBef>
                <a:spcPts val="3"/>
              </a:spcBef>
            </a:pPr>
            <a:r>
              <a:rPr sz="500" b="1" spc="-26" dirty="0">
                <a:latin typeface="Arial"/>
                <a:cs typeface="Arial"/>
                <a:hlinkClick r:id="rId39"/>
              </a:rPr>
              <a:t>IBRD </a:t>
            </a:r>
            <a:r>
              <a:rPr sz="500" spc="-3" dirty="0">
                <a:latin typeface="Calibri"/>
                <a:cs typeface="Calibri"/>
                <a:hlinkClick r:id="rId39"/>
              </a:rPr>
              <a:t>International </a:t>
            </a:r>
            <a:r>
              <a:rPr sz="500" spc="6" dirty="0">
                <a:latin typeface="Calibri"/>
                <a:cs typeface="Calibri"/>
                <a:hlinkClick r:id="rId39"/>
              </a:rPr>
              <a:t>Bank  </a:t>
            </a:r>
            <a:r>
              <a:rPr sz="500" spc="-3" dirty="0">
                <a:latin typeface="Calibri"/>
                <a:cs typeface="Calibri"/>
                <a:hlinkClick r:id="rId39"/>
              </a:rPr>
              <a:t>for </a:t>
            </a:r>
            <a:r>
              <a:rPr sz="500" spc="-6" dirty="0">
                <a:latin typeface="Calibri"/>
                <a:cs typeface="Calibri"/>
                <a:hlinkClick r:id="rId39"/>
              </a:rPr>
              <a:t>Reconstruction </a:t>
            </a:r>
            <a:r>
              <a:rPr sz="500" spc="15" dirty="0">
                <a:latin typeface="Calibri"/>
                <a:cs typeface="Calibri"/>
                <a:hlinkClick r:id="rId39"/>
              </a:rPr>
              <a:t>and  </a:t>
            </a:r>
            <a:r>
              <a:rPr sz="500" spc="-6" dirty="0">
                <a:latin typeface="Calibri"/>
                <a:cs typeface="Calibri"/>
                <a:hlinkClick r:id="rId39"/>
              </a:rPr>
              <a:t>Development</a:t>
            </a:r>
            <a:endParaRPr sz="500">
              <a:latin typeface="Calibri"/>
              <a:cs typeface="Calibri"/>
            </a:endParaRPr>
          </a:p>
          <a:p>
            <a:pPr marL="259587" marR="175548" indent="-86654">
              <a:lnSpc>
                <a:spcPct val="101699"/>
              </a:lnSpc>
              <a:spcBef>
                <a:spcPts val="232"/>
              </a:spcBef>
            </a:pPr>
            <a:r>
              <a:rPr sz="500" b="1" dirty="0">
                <a:latin typeface="Arial"/>
                <a:cs typeface="Arial"/>
                <a:hlinkClick r:id="rId40"/>
              </a:rPr>
              <a:t>IDA </a:t>
            </a:r>
            <a:r>
              <a:rPr sz="500" spc="-3" dirty="0">
                <a:latin typeface="Calibri"/>
                <a:cs typeface="Calibri"/>
                <a:hlinkClick r:id="rId40"/>
              </a:rPr>
              <a:t>International </a:t>
            </a:r>
            <a:r>
              <a:rPr sz="500" spc="-6" dirty="0">
                <a:latin typeface="Calibri"/>
                <a:cs typeface="Calibri"/>
                <a:hlinkClick r:id="rId40"/>
              </a:rPr>
              <a:t>Development  </a:t>
            </a:r>
            <a:r>
              <a:rPr sz="500" spc="3" dirty="0">
                <a:latin typeface="Calibri"/>
                <a:cs typeface="Calibri"/>
                <a:hlinkClick r:id="rId40"/>
              </a:rPr>
              <a:t>Association</a:t>
            </a:r>
            <a:endParaRPr sz="500">
              <a:latin typeface="Calibri"/>
              <a:cs typeface="Calibri"/>
            </a:endParaRPr>
          </a:p>
          <a:p>
            <a:pPr marL="259587" marR="335036" indent="-86654">
              <a:lnSpc>
                <a:spcPct val="101699"/>
              </a:lnSpc>
              <a:spcBef>
                <a:spcPts val="255"/>
              </a:spcBef>
            </a:pPr>
            <a:r>
              <a:rPr sz="500" b="1" spc="-38" dirty="0">
                <a:latin typeface="Arial"/>
                <a:cs typeface="Arial"/>
                <a:hlinkClick r:id="rId41"/>
              </a:rPr>
              <a:t>IFC </a:t>
            </a:r>
            <a:r>
              <a:rPr sz="500" spc="-3" dirty="0">
                <a:latin typeface="Calibri"/>
                <a:cs typeface="Calibri"/>
                <a:hlinkClick r:id="rId41"/>
              </a:rPr>
              <a:t>International </a:t>
            </a:r>
            <a:r>
              <a:rPr sz="500" spc="3" dirty="0">
                <a:latin typeface="Calibri"/>
                <a:cs typeface="Calibri"/>
                <a:hlinkClick r:id="rId41"/>
              </a:rPr>
              <a:t>Finance  </a:t>
            </a:r>
            <a:r>
              <a:rPr sz="500" spc="6" dirty="0">
                <a:latin typeface="Calibri"/>
                <a:cs typeface="Calibri"/>
                <a:hlinkClick r:id="rId41"/>
              </a:rPr>
              <a:t>Corporation</a:t>
            </a:r>
            <a:endParaRPr sz="500">
              <a:latin typeface="Calibri"/>
              <a:cs typeface="Calibri"/>
            </a:endParaRPr>
          </a:p>
          <a:p>
            <a:pPr marL="259587" marR="219622" indent="-86654">
              <a:lnSpc>
                <a:spcPct val="101699"/>
              </a:lnSpc>
              <a:spcBef>
                <a:spcPts val="255"/>
              </a:spcBef>
            </a:pPr>
            <a:r>
              <a:rPr sz="500" b="1" spc="6" dirty="0">
                <a:latin typeface="Arial"/>
                <a:cs typeface="Arial"/>
                <a:hlinkClick r:id="rId42"/>
              </a:rPr>
              <a:t>MIGA </a:t>
            </a:r>
            <a:r>
              <a:rPr sz="500" spc="-6" dirty="0">
                <a:latin typeface="Calibri"/>
                <a:cs typeface="Calibri"/>
                <a:hlinkClick r:id="rId42"/>
              </a:rPr>
              <a:t>Multilateral </a:t>
            </a:r>
            <a:r>
              <a:rPr sz="500" spc="-15" dirty="0">
                <a:latin typeface="Calibri"/>
                <a:cs typeface="Calibri"/>
                <a:hlinkClick r:id="rId42"/>
              </a:rPr>
              <a:t>Investment  </a:t>
            </a:r>
            <a:r>
              <a:rPr sz="500" spc="6" dirty="0">
                <a:latin typeface="Calibri"/>
                <a:cs typeface="Calibri"/>
                <a:hlinkClick r:id="rId42"/>
              </a:rPr>
              <a:t>Guarantee</a:t>
            </a:r>
            <a:r>
              <a:rPr sz="500" spc="15" dirty="0">
                <a:latin typeface="Calibri"/>
                <a:cs typeface="Calibri"/>
                <a:hlinkClick r:id="rId42"/>
              </a:rPr>
              <a:t> </a:t>
            </a:r>
            <a:r>
              <a:rPr sz="500" spc="18" dirty="0">
                <a:latin typeface="Calibri"/>
                <a:cs typeface="Calibri"/>
                <a:hlinkClick r:id="rId42"/>
              </a:rPr>
              <a:t>Agency</a:t>
            </a:r>
            <a:endParaRPr sz="500">
              <a:latin typeface="Calibri"/>
              <a:cs typeface="Calibri"/>
            </a:endParaRPr>
          </a:p>
          <a:p>
            <a:pPr marL="259587" marR="208043" indent="-86654">
              <a:lnSpc>
                <a:spcPct val="101699"/>
              </a:lnSpc>
              <a:spcBef>
                <a:spcPts val="255"/>
              </a:spcBef>
            </a:pPr>
            <a:r>
              <a:rPr sz="500" b="1" spc="-24" dirty="0">
                <a:latin typeface="Arial"/>
                <a:cs typeface="Arial"/>
                <a:hlinkClick r:id="rId43"/>
              </a:rPr>
              <a:t>ICSID </a:t>
            </a:r>
            <a:r>
              <a:rPr sz="500" spc="-3" dirty="0">
                <a:latin typeface="Calibri"/>
                <a:cs typeface="Calibri"/>
                <a:hlinkClick r:id="rId43"/>
              </a:rPr>
              <a:t>International </a:t>
            </a:r>
            <a:r>
              <a:rPr sz="500" dirty="0">
                <a:latin typeface="Calibri"/>
                <a:cs typeface="Calibri"/>
                <a:hlinkClick r:id="rId43"/>
              </a:rPr>
              <a:t>Centre </a:t>
            </a:r>
            <a:r>
              <a:rPr sz="500" spc="-3" dirty="0">
                <a:latin typeface="Calibri"/>
                <a:cs typeface="Calibri"/>
                <a:hlinkClick r:id="rId43"/>
              </a:rPr>
              <a:t>for  </a:t>
            </a:r>
            <a:r>
              <a:rPr sz="500" spc="-15" dirty="0">
                <a:latin typeface="Calibri"/>
                <a:cs typeface="Calibri"/>
                <a:hlinkClick r:id="rId43"/>
              </a:rPr>
              <a:t>Settlement </a:t>
            </a:r>
            <a:r>
              <a:rPr sz="500" spc="-3" dirty="0">
                <a:latin typeface="Calibri"/>
                <a:cs typeface="Calibri"/>
                <a:hlinkClick r:id="rId43"/>
              </a:rPr>
              <a:t>of </a:t>
            </a:r>
            <a:r>
              <a:rPr sz="500" spc="-15" dirty="0">
                <a:latin typeface="Calibri"/>
                <a:cs typeface="Calibri"/>
                <a:hlinkClick r:id="rId43"/>
              </a:rPr>
              <a:t>Investment  </a:t>
            </a:r>
            <a:r>
              <a:rPr sz="500" spc="-3" dirty="0">
                <a:latin typeface="Calibri"/>
                <a:cs typeface="Calibri"/>
                <a:hlinkClick r:id="rId43"/>
              </a:rPr>
              <a:t>Disputes</a:t>
            </a:r>
            <a:endParaRPr sz="500">
              <a:latin typeface="Calibri"/>
              <a:cs typeface="Calibri"/>
            </a:endParaRPr>
          </a:p>
          <a:p>
            <a:pPr marL="64617">
              <a:spcBef>
                <a:spcPts val="149"/>
              </a:spcBef>
            </a:pPr>
            <a:r>
              <a:rPr sz="618" b="1" spc="-3" dirty="0">
                <a:latin typeface="Arial"/>
                <a:cs typeface="Arial"/>
                <a:hlinkClick r:id="rId44"/>
              </a:rPr>
              <a:t>IMF </a:t>
            </a:r>
            <a:r>
              <a:rPr sz="500" spc="-3" dirty="0">
                <a:latin typeface="Calibri"/>
                <a:cs typeface="Calibri"/>
                <a:hlinkClick r:id="rId44"/>
              </a:rPr>
              <a:t>International </a:t>
            </a:r>
            <a:r>
              <a:rPr sz="500" dirty="0">
                <a:latin typeface="Calibri"/>
                <a:cs typeface="Calibri"/>
                <a:hlinkClick r:id="rId44"/>
              </a:rPr>
              <a:t>Monetary</a:t>
            </a:r>
            <a:r>
              <a:rPr sz="500" spc="6" dirty="0">
                <a:latin typeface="Calibri"/>
                <a:cs typeface="Calibri"/>
                <a:hlinkClick r:id="rId44"/>
              </a:rPr>
              <a:t> </a:t>
            </a:r>
            <a:r>
              <a:rPr sz="500" dirty="0">
                <a:latin typeface="Calibri"/>
                <a:cs typeface="Calibri"/>
                <a:hlinkClick r:id="rId44"/>
              </a:rPr>
              <a:t>Fund</a:t>
            </a:r>
            <a:endParaRPr sz="500">
              <a:latin typeface="Calibri"/>
              <a:cs typeface="Calibri"/>
            </a:endParaRPr>
          </a:p>
          <a:p>
            <a:pPr marL="151270" marR="193103" indent="-86654">
              <a:lnSpc>
                <a:spcPts val="612"/>
              </a:lnSpc>
              <a:spcBef>
                <a:spcPts val="253"/>
              </a:spcBef>
            </a:pPr>
            <a:r>
              <a:rPr sz="618" b="1" spc="-21" dirty="0">
                <a:latin typeface="Arial"/>
                <a:cs typeface="Arial"/>
                <a:hlinkClick r:id="rId45"/>
              </a:rPr>
              <a:t>ICAO </a:t>
            </a:r>
            <a:r>
              <a:rPr sz="500" spc="-3" dirty="0">
                <a:latin typeface="Calibri"/>
                <a:cs typeface="Calibri"/>
                <a:hlinkClick r:id="rId45"/>
              </a:rPr>
              <a:t>International </a:t>
            </a:r>
            <a:r>
              <a:rPr sz="500" spc="15" dirty="0">
                <a:latin typeface="Calibri"/>
                <a:cs typeface="Calibri"/>
                <a:hlinkClick r:id="rId45"/>
              </a:rPr>
              <a:t>Civil </a:t>
            </a:r>
            <a:r>
              <a:rPr sz="500" spc="3" dirty="0">
                <a:latin typeface="Calibri"/>
                <a:cs typeface="Calibri"/>
                <a:hlinkClick r:id="rId45"/>
              </a:rPr>
              <a:t>Aviation  </a:t>
            </a:r>
            <a:r>
              <a:rPr sz="500" spc="15" dirty="0">
                <a:latin typeface="Calibri"/>
                <a:cs typeface="Calibri"/>
                <a:hlinkClick r:id="rId45"/>
              </a:rPr>
              <a:t>Organization</a:t>
            </a:r>
            <a:endParaRPr sz="500">
              <a:latin typeface="Calibri"/>
              <a:cs typeface="Calibri"/>
            </a:endParaRPr>
          </a:p>
          <a:p>
            <a:pPr marL="151270" marR="342879" indent="-86654">
              <a:lnSpc>
                <a:spcPts val="612"/>
              </a:lnSpc>
              <a:spcBef>
                <a:spcPts val="253"/>
              </a:spcBef>
            </a:pPr>
            <a:r>
              <a:rPr sz="618" b="1" spc="18" dirty="0">
                <a:latin typeface="Arial"/>
                <a:cs typeface="Arial"/>
                <a:hlinkClick r:id="rId46"/>
              </a:rPr>
              <a:t>IMO </a:t>
            </a:r>
            <a:r>
              <a:rPr sz="500" spc="-3" dirty="0">
                <a:latin typeface="Calibri"/>
                <a:cs typeface="Calibri"/>
                <a:hlinkClick r:id="rId46"/>
              </a:rPr>
              <a:t>International</a:t>
            </a:r>
            <a:r>
              <a:rPr sz="500" spc="-59" dirty="0">
                <a:latin typeface="Calibri"/>
                <a:cs typeface="Calibri"/>
                <a:hlinkClick r:id="rId46"/>
              </a:rPr>
              <a:t> </a:t>
            </a:r>
            <a:r>
              <a:rPr sz="500" spc="-3" dirty="0">
                <a:latin typeface="Calibri"/>
                <a:cs typeface="Calibri"/>
                <a:hlinkClick r:id="rId46"/>
              </a:rPr>
              <a:t>Maritime  </a:t>
            </a:r>
            <a:r>
              <a:rPr sz="500" spc="15" dirty="0">
                <a:latin typeface="Calibri"/>
                <a:cs typeface="Calibri"/>
                <a:hlinkClick r:id="rId46"/>
              </a:rPr>
              <a:t>Organization</a:t>
            </a:r>
            <a:endParaRPr sz="500">
              <a:latin typeface="Calibri"/>
              <a:cs typeface="Calibri"/>
            </a:endParaRPr>
          </a:p>
          <a:p>
            <a:pPr marL="151270" marR="114667" indent="-86654">
              <a:lnSpc>
                <a:spcPts val="612"/>
              </a:lnSpc>
              <a:spcBef>
                <a:spcPts val="253"/>
              </a:spcBef>
            </a:pPr>
            <a:r>
              <a:rPr sz="618" b="1" spc="-15" dirty="0">
                <a:latin typeface="Arial"/>
                <a:cs typeface="Arial"/>
                <a:hlinkClick r:id="rId47"/>
              </a:rPr>
              <a:t>ITU </a:t>
            </a:r>
            <a:r>
              <a:rPr sz="500" spc="-3" dirty="0">
                <a:latin typeface="Calibri"/>
                <a:cs typeface="Calibri"/>
                <a:hlinkClick r:id="rId47"/>
              </a:rPr>
              <a:t>International </a:t>
            </a:r>
            <a:r>
              <a:rPr sz="500" spc="-6" dirty="0">
                <a:latin typeface="Calibri"/>
                <a:cs typeface="Calibri"/>
                <a:hlinkClick r:id="rId47"/>
              </a:rPr>
              <a:t>Telecommunication  </a:t>
            </a:r>
            <a:r>
              <a:rPr sz="500" spc="3" dirty="0">
                <a:latin typeface="Calibri"/>
                <a:cs typeface="Calibri"/>
                <a:hlinkClick r:id="rId47"/>
              </a:rPr>
              <a:t>Union</a:t>
            </a:r>
            <a:endParaRPr sz="500">
              <a:latin typeface="Calibri"/>
              <a:cs typeface="Calibri"/>
            </a:endParaRPr>
          </a:p>
          <a:p>
            <a:pPr marL="64617">
              <a:spcBef>
                <a:spcPts val="126"/>
              </a:spcBef>
            </a:pPr>
            <a:r>
              <a:rPr sz="618" b="1" spc="-26" dirty="0">
                <a:latin typeface="Arial"/>
                <a:cs typeface="Arial"/>
                <a:hlinkClick r:id="rId48"/>
              </a:rPr>
              <a:t>UPU </a:t>
            </a:r>
            <a:r>
              <a:rPr sz="500" dirty="0">
                <a:latin typeface="Calibri"/>
                <a:cs typeface="Calibri"/>
                <a:hlinkClick r:id="rId48"/>
              </a:rPr>
              <a:t>Universal </a:t>
            </a:r>
            <a:r>
              <a:rPr sz="500" spc="-6" dirty="0">
                <a:latin typeface="Calibri"/>
                <a:cs typeface="Calibri"/>
                <a:hlinkClick r:id="rId48"/>
              </a:rPr>
              <a:t>Postal</a:t>
            </a:r>
            <a:r>
              <a:rPr sz="500" spc="29" dirty="0">
                <a:latin typeface="Calibri"/>
                <a:cs typeface="Calibri"/>
                <a:hlinkClick r:id="rId48"/>
              </a:rPr>
              <a:t> </a:t>
            </a:r>
            <a:r>
              <a:rPr sz="500" spc="3" dirty="0">
                <a:latin typeface="Calibri"/>
                <a:cs typeface="Calibri"/>
                <a:hlinkClick r:id="rId48"/>
              </a:rPr>
              <a:t>Union</a:t>
            </a:r>
            <a:endParaRPr sz="500">
              <a:latin typeface="Calibri"/>
              <a:cs typeface="Calibri"/>
            </a:endParaRPr>
          </a:p>
          <a:p>
            <a:pPr marL="151270" marR="290588" indent="-86654">
              <a:lnSpc>
                <a:spcPts val="612"/>
              </a:lnSpc>
              <a:spcBef>
                <a:spcPts val="253"/>
              </a:spcBef>
            </a:pPr>
            <a:r>
              <a:rPr sz="618" b="1" spc="29" dirty="0">
                <a:latin typeface="Arial"/>
                <a:cs typeface="Arial"/>
                <a:hlinkClick r:id="rId49"/>
              </a:rPr>
              <a:t>WMO</a:t>
            </a:r>
            <a:r>
              <a:rPr sz="618" b="1" spc="-59" dirty="0">
                <a:latin typeface="Arial"/>
                <a:cs typeface="Arial"/>
                <a:hlinkClick r:id="rId49"/>
              </a:rPr>
              <a:t> </a:t>
            </a:r>
            <a:r>
              <a:rPr sz="500" spc="9" dirty="0">
                <a:latin typeface="Calibri"/>
                <a:cs typeface="Calibri"/>
                <a:hlinkClick r:id="rId49"/>
              </a:rPr>
              <a:t>World </a:t>
            </a:r>
            <a:r>
              <a:rPr sz="500" dirty="0">
                <a:latin typeface="Calibri"/>
                <a:cs typeface="Calibri"/>
                <a:hlinkClick r:id="rId49"/>
              </a:rPr>
              <a:t>Meteorological  </a:t>
            </a:r>
            <a:r>
              <a:rPr sz="500" spc="15" dirty="0">
                <a:latin typeface="Calibri"/>
                <a:cs typeface="Calibri"/>
                <a:hlinkClick r:id="rId49"/>
              </a:rPr>
              <a:t>Organization</a:t>
            </a:r>
            <a:endParaRPr sz="500">
              <a:latin typeface="Calibri"/>
              <a:cs typeface="Calibri"/>
            </a:endParaRPr>
          </a:p>
          <a:p>
            <a:pPr marL="151270" marR="180404" indent="-86654">
              <a:lnSpc>
                <a:spcPts val="612"/>
              </a:lnSpc>
              <a:spcBef>
                <a:spcPts val="253"/>
              </a:spcBef>
            </a:pPr>
            <a:r>
              <a:rPr sz="618" b="1" spc="-12" dirty="0">
                <a:latin typeface="Arial"/>
                <a:cs typeface="Arial"/>
                <a:hlinkClick r:id="rId50"/>
              </a:rPr>
              <a:t>WIPO </a:t>
            </a:r>
            <a:r>
              <a:rPr sz="500" spc="9" dirty="0">
                <a:latin typeface="Calibri"/>
                <a:cs typeface="Calibri"/>
                <a:hlinkClick r:id="rId50"/>
              </a:rPr>
              <a:t>World </a:t>
            </a:r>
            <a:r>
              <a:rPr sz="500" spc="-9" dirty="0">
                <a:latin typeface="Calibri"/>
                <a:cs typeface="Calibri"/>
                <a:hlinkClick r:id="rId50"/>
              </a:rPr>
              <a:t>Intellectual </a:t>
            </a:r>
            <a:r>
              <a:rPr sz="500" spc="-3" dirty="0">
                <a:latin typeface="Calibri"/>
                <a:cs typeface="Calibri"/>
                <a:hlinkClick r:id="rId50"/>
              </a:rPr>
              <a:t>Property  </a:t>
            </a:r>
            <a:r>
              <a:rPr sz="500" spc="15" dirty="0">
                <a:latin typeface="Calibri"/>
                <a:cs typeface="Calibri"/>
                <a:hlinkClick r:id="rId50"/>
              </a:rPr>
              <a:t>Organization</a:t>
            </a:r>
            <a:endParaRPr sz="500">
              <a:latin typeface="Calibri"/>
              <a:cs typeface="Calibri"/>
            </a:endParaRPr>
          </a:p>
          <a:p>
            <a:pPr marL="151270" marR="344373" indent="-86654">
              <a:lnSpc>
                <a:spcPts val="612"/>
              </a:lnSpc>
              <a:spcBef>
                <a:spcPts val="253"/>
              </a:spcBef>
            </a:pPr>
            <a:r>
              <a:rPr sz="618" b="1" spc="-26" dirty="0">
                <a:latin typeface="Arial"/>
                <a:cs typeface="Arial"/>
                <a:hlinkClick r:id="rId51"/>
              </a:rPr>
              <a:t>IFAD </a:t>
            </a:r>
            <a:r>
              <a:rPr sz="500" spc="-3" dirty="0">
                <a:latin typeface="Calibri"/>
                <a:cs typeface="Calibri"/>
                <a:hlinkClick r:id="rId51"/>
              </a:rPr>
              <a:t>International </a:t>
            </a:r>
            <a:r>
              <a:rPr sz="500" dirty="0">
                <a:latin typeface="Calibri"/>
                <a:cs typeface="Calibri"/>
                <a:hlinkClick r:id="rId51"/>
              </a:rPr>
              <a:t>Fund </a:t>
            </a:r>
            <a:r>
              <a:rPr sz="500" spc="-3" dirty="0">
                <a:latin typeface="Calibri"/>
                <a:cs typeface="Calibri"/>
                <a:hlinkClick r:id="rId51"/>
              </a:rPr>
              <a:t>for  </a:t>
            </a:r>
            <a:r>
              <a:rPr sz="500" spc="3" dirty="0">
                <a:latin typeface="Calibri"/>
                <a:cs typeface="Calibri"/>
                <a:hlinkClick r:id="rId51"/>
              </a:rPr>
              <a:t>Agricultural</a:t>
            </a:r>
            <a:r>
              <a:rPr sz="500" spc="9" dirty="0">
                <a:latin typeface="Calibri"/>
                <a:cs typeface="Calibri"/>
                <a:hlinkClick r:id="rId51"/>
              </a:rPr>
              <a:t> </a:t>
            </a:r>
            <a:r>
              <a:rPr sz="500" spc="-6" dirty="0">
                <a:latin typeface="Calibri"/>
                <a:cs typeface="Calibri"/>
                <a:hlinkClick r:id="rId51"/>
              </a:rPr>
              <a:t>Development</a:t>
            </a:r>
            <a:endParaRPr sz="500">
              <a:latin typeface="Calibri"/>
              <a:cs typeface="Calibri"/>
            </a:endParaRPr>
          </a:p>
          <a:p>
            <a:pPr marL="151270" marR="177416" indent="-86654">
              <a:lnSpc>
                <a:spcPts val="612"/>
              </a:lnSpc>
              <a:spcBef>
                <a:spcPts val="253"/>
              </a:spcBef>
            </a:pPr>
            <a:r>
              <a:rPr sz="618" b="1" spc="-3" dirty="0">
                <a:latin typeface="Arial"/>
                <a:cs typeface="Arial"/>
                <a:hlinkClick r:id="rId52"/>
              </a:rPr>
              <a:t>UNIDO </a:t>
            </a:r>
            <a:r>
              <a:rPr sz="500" spc="-3" dirty="0">
                <a:latin typeface="Calibri"/>
                <a:cs typeface="Calibri"/>
                <a:hlinkClick r:id="rId52"/>
              </a:rPr>
              <a:t>United </a:t>
            </a:r>
            <a:r>
              <a:rPr sz="500" spc="6" dirty="0">
                <a:latin typeface="Calibri"/>
                <a:cs typeface="Calibri"/>
                <a:hlinkClick r:id="rId52"/>
              </a:rPr>
              <a:t>Nations </a:t>
            </a:r>
            <a:r>
              <a:rPr sz="500" spc="-3" dirty="0">
                <a:latin typeface="Calibri"/>
                <a:cs typeface="Calibri"/>
                <a:hlinkClick r:id="rId52"/>
              </a:rPr>
              <a:t>Industrial  </a:t>
            </a:r>
            <a:r>
              <a:rPr sz="500" spc="-6" dirty="0">
                <a:latin typeface="Calibri"/>
                <a:cs typeface="Calibri"/>
                <a:hlinkClick r:id="rId52"/>
              </a:rPr>
              <a:t>Development</a:t>
            </a:r>
            <a:r>
              <a:rPr sz="500" spc="18" dirty="0">
                <a:latin typeface="Calibri"/>
                <a:cs typeface="Calibri"/>
                <a:hlinkClick r:id="rId52"/>
              </a:rPr>
              <a:t> </a:t>
            </a:r>
            <a:r>
              <a:rPr sz="500" spc="15" dirty="0">
                <a:latin typeface="Calibri"/>
                <a:cs typeface="Calibri"/>
                <a:hlinkClick r:id="rId52"/>
              </a:rPr>
              <a:t>Organization</a:t>
            </a:r>
            <a:endParaRPr sz="500">
              <a:latin typeface="Calibri"/>
              <a:cs typeface="Calibri"/>
            </a:endParaRPr>
          </a:p>
          <a:p>
            <a:pPr marL="151270" marR="406749" indent="-86654">
              <a:lnSpc>
                <a:spcPts val="612"/>
              </a:lnSpc>
              <a:spcBef>
                <a:spcPts val="255"/>
              </a:spcBef>
            </a:pPr>
            <a:r>
              <a:rPr sz="618" b="1" spc="-3" dirty="0">
                <a:latin typeface="Arial"/>
                <a:cs typeface="Arial"/>
                <a:hlinkClick r:id="rId53"/>
              </a:rPr>
              <a:t>UNWTO </a:t>
            </a:r>
            <a:r>
              <a:rPr sz="500" spc="9" dirty="0">
                <a:latin typeface="Calibri"/>
                <a:cs typeface="Calibri"/>
                <a:hlinkClick r:id="rId53"/>
              </a:rPr>
              <a:t>World</a:t>
            </a:r>
            <a:r>
              <a:rPr sz="500" spc="-44" dirty="0">
                <a:latin typeface="Calibri"/>
                <a:cs typeface="Calibri"/>
                <a:hlinkClick r:id="rId53"/>
              </a:rPr>
              <a:t> </a:t>
            </a:r>
            <a:r>
              <a:rPr sz="500" spc="-12" dirty="0">
                <a:latin typeface="Calibri"/>
                <a:cs typeface="Calibri"/>
                <a:hlinkClick r:id="rId53"/>
              </a:rPr>
              <a:t>Tourism  </a:t>
            </a:r>
            <a:r>
              <a:rPr sz="500" spc="15" dirty="0">
                <a:latin typeface="Calibri"/>
                <a:cs typeface="Calibri"/>
                <a:hlinkClick r:id="rId53"/>
              </a:rPr>
              <a:t>Organization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818720" y="4888936"/>
            <a:ext cx="1093694" cy="0"/>
          </a:xfrm>
          <a:custGeom>
            <a:avLst/>
            <a:gdLst/>
            <a:ahLst/>
            <a:cxnLst/>
            <a:rect l="l" t="t" r="r" b="b"/>
            <a:pathLst>
              <a:path w="1859279">
                <a:moveTo>
                  <a:pt x="0" y="0"/>
                </a:moveTo>
                <a:lnTo>
                  <a:pt x="1859229" y="0"/>
                </a:lnTo>
              </a:path>
            </a:pathLst>
          </a:custGeom>
          <a:ln w="2452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28" name="object 28"/>
          <p:cNvSpPr/>
          <p:nvPr/>
        </p:nvSpPr>
        <p:spPr>
          <a:xfrm>
            <a:off x="4738281" y="4615945"/>
            <a:ext cx="0" cy="1088838"/>
          </a:xfrm>
          <a:custGeom>
            <a:avLst/>
            <a:gdLst/>
            <a:ahLst/>
            <a:cxnLst/>
            <a:rect l="l" t="t" r="r" b="b"/>
            <a:pathLst>
              <a:path h="1851025">
                <a:moveTo>
                  <a:pt x="0" y="0"/>
                </a:moveTo>
                <a:lnTo>
                  <a:pt x="0" y="1851012"/>
                </a:lnTo>
              </a:path>
            </a:pathLst>
          </a:custGeom>
          <a:ln w="18402">
            <a:solidFill>
              <a:srgbClr val="B4D5F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29" name="object 29"/>
          <p:cNvSpPr/>
          <p:nvPr/>
        </p:nvSpPr>
        <p:spPr>
          <a:xfrm>
            <a:off x="5982724" y="4614274"/>
            <a:ext cx="0" cy="1088838"/>
          </a:xfrm>
          <a:custGeom>
            <a:avLst/>
            <a:gdLst/>
            <a:ahLst/>
            <a:cxnLst/>
            <a:rect l="l" t="t" r="r" b="b"/>
            <a:pathLst>
              <a:path h="1851025">
                <a:moveTo>
                  <a:pt x="0" y="0"/>
                </a:moveTo>
                <a:lnTo>
                  <a:pt x="0" y="1851012"/>
                </a:lnTo>
              </a:path>
            </a:pathLst>
          </a:custGeom>
          <a:ln w="18402">
            <a:solidFill>
              <a:srgbClr val="B4D5F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30" name="object 30"/>
          <p:cNvSpPr/>
          <p:nvPr/>
        </p:nvSpPr>
        <p:spPr>
          <a:xfrm>
            <a:off x="4685979" y="5071241"/>
            <a:ext cx="0" cy="438524"/>
          </a:xfrm>
          <a:custGeom>
            <a:avLst/>
            <a:gdLst/>
            <a:ahLst/>
            <a:cxnLst/>
            <a:rect l="l" t="t" r="r" b="b"/>
            <a:pathLst>
              <a:path h="745490">
                <a:moveTo>
                  <a:pt x="0" y="0"/>
                </a:moveTo>
                <a:lnTo>
                  <a:pt x="0" y="744918"/>
                </a:lnTo>
              </a:path>
            </a:pathLst>
          </a:custGeom>
          <a:ln w="18402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31" name="object 31"/>
          <p:cNvSpPr/>
          <p:nvPr/>
        </p:nvSpPr>
        <p:spPr>
          <a:xfrm>
            <a:off x="4712795" y="5031803"/>
            <a:ext cx="1270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21323" y="0"/>
                </a:moveTo>
                <a:lnTo>
                  <a:pt x="0" y="0"/>
                </a:lnTo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32" name="object 32"/>
          <p:cNvSpPr/>
          <p:nvPr/>
        </p:nvSpPr>
        <p:spPr>
          <a:xfrm>
            <a:off x="4685975" y="5031803"/>
            <a:ext cx="12700" cy="16809"/>
          </a:xfrm>
          <a:custGeom>
            <a:avLst/>
            <a:gdLst/>
            <a:ahLst/>
            <a:cxnLst/>
            <a:rect l="l" t="t" r="r" b="b"/>
            <a:pathLst>
              <a:path w="21590" h="28575">
                <a:moveTo>
                  <a:pt x="21336" y="0"/>
                </a:moveTo>
                <a:lnTo>
                  <a:pt x="0" y="0"/>
                </a:lnTo>
                <a:lnTo>
                  <a:pt x="0" y="28486"/>
                </a:lnTo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33" name="object 33"/>
          <p:cNvSpPr/>
          <p:nvPr/>
        </p:nvSpPr>
        <p:spPr>
          <a:xfrm>
            <a:off x="4685975" y="5520768"/>
            <a:ext cx="12700" cy="16809"/>
          </a:xfrm>
          <a:custGeom>
            <a:avLst/>
            <a:gdLst/>
            <a:ahLst/>
            <a:cxnLst/>
            <a:rect l="l" t="t" r="r" b="b"/>
            <a:pathLst>
              <a:path w="21590" h="28575">
                <a:moveTo>
                  <a:pt x="0" y="0"/>
                </a:moveTo>
                <a:lnTo>
                  <a:pt x="0" y="28486"/>
                </a:lnTo>
                <a:lnTo>
                  <a:pt x="21336" y="28486"/>
                </a:lnTo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34" name="object 34"/>
          <p:cNvSpPr/>
          <p:nvPr/>
        </p:nvSpPr>
        <p:spPr>
          <a:xfrm>
            <a:off x="4712795" y="5537525"/>
            <a:ext cx="1270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323" y="0"/>
                </a:lnTo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35" name="object 35"/>
          <p:cNvSpPr/>
          <p:nvPr/>
        </p:nvSpPr>
        <p:spPr>
          <a:xfrm>
            <a:off x="4716424" y="5267961"/>
            <a:ext cx="26894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45453" y="0"/>
                </a:moveTo>
                <a:lnTo>
                  <a:pt x="0" y="0"/>
                </a:lnTo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36" name="object 36"/>
          <p:cNvSpPr/>
          <p:nvPr/>
        </p:nvSpPr>
        <p:spPr>
          <a:xfrm>
            <a:off x="5335613" y="1537179"/>
            <a:ext cx="47079" cy="143644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37" name="object 37"/>
          <p:cNvSpPr/>
          <p:nvPr/>
        </p:nvSpPr>
        <p:spPr>
          <a:xfrm>
            <a:off x="5923466" y="1516311"/>
            <a:ext cx="126093" cy="148714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38" name="object 38"/>
          <p:cNvSpPr/>
          <p:nvPr/>
        </p:nvSpPr>
        <p:spPr>
          <a:xfrm>
            <a:off x="5943046" y="4692870"/>
            <a:ext cx="0" cy="373529"/>
          </a:xfrm>
          <a:custGeom>
            <a:avLst/>
            <a:gdLst/>
            <a:ahLst/>
            <a:cxnLst/>
            <a:rect l="l" t="t" r="r" b="b"/>
            <a:pathLst>
              <a:path h="635000">
                <a:moveTo>
                  <a:pt x="0" y="634517"/>
                </a:moveTo>
                <a:lnTo>
                  <a:pt x="0" y="0"/>
                </a:lnTo>
              </a:path>
            </a:pathLst>
          </a:custGeom>
          <a:ln w="18402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39" name="object 39"/>
          <p:cNvSpPr/>
          <p:nvPr/>
        </p:nvSpPr>
        <p:spPr>
          <a:xfrm>
            <a:off x="5894669" y="5104581"/>
            <a:ext cx="14941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0" y="0"/>
                </a:moveTo>
                <a:lnTo>
                  <a:pt x="25158" y="0"/>
                </a:lnTo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40" name="object 40"/>
          <p:cNvSpPr/>
          <p:nvPr/>
        </p:nvSpPr>
        <p:spPr>
          <a:xfrm>
            <a:off x="5928250" y="5088154"/>
            <a:ext cx="14941" cy="16435"/>
          </a:xfrm>
          <a:custGeom>
            <a:avLst/>
            <a:gdLst/>
            <a:ahLst/>
            <a:cxnLst/>
            <a:rect l="l" t="t" r="r" b="b"/>
            <a:pathLst>
              <a:path w="25400" h="27940">
                <a:moveTo>
                  <a:pt x="0" y="27927"/>
                </a:moveTo>
                <a:lnTo>
                  <a:pt x="25158" y="27927"/>
                </a:lnTo>
                <a:lnTo>
                  <a:pt x="25158" y="0"/>
                </a:lnTo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41" name="object 41"/>
          <p:cNvSpPr/>
          <p:nvPr/>
        </p:nvSpPr>
        <p:spPr>
          <a:xfrm>
            <a:off x="5928250" y="4665423"/>
            <a:ext cx="14941" cy="16435"/>
          </a:xfrm>
          <a:custGeom>
            <a:avLst/>
            <a:gdLst/>
            <a:ahLst/>
            <a:cxnLst/>
            <a:rect l="l" t="t" r="r" b="b"/>
            <a:pathLst>
              <a:path w="25400" h="27940">
                <a:moveTo>
                  <a:pt x="25158" y="27927"/>
                </a:moveTo>
                <a:lnTo>
                  <a:pt x="25158" y="0"/>
                </a:lnTo>
                <a:lnTo>
                  <a:pt x="0" y="0"/>
                </a:lnTo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42" name="object 42"/>
          <p:cNvSpPr/>
          <p:nvPr/>
        </p:nvSpPr>
        <p:spPr>
          <a:xfrm>
            <a:off x="5894669" y="4665422"/>
            <a:ext cx="14941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25158" y="0"/>
                </a:moveTo>
                <a:lnTo>
                  <a:pt x="0" y="0"/>
                </a:lnTo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43" name="object 43"/>
          <p:cNvSpPr/>
          <p:nvPr/>
        </p:nvSpPr>
        <p:spPr>
          <a:xfrm>
            <a:off x="5961442" y="4884369"/>
            <a:ext cx="122517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7873" y="0"/>
                </a:lnTo>
              </a:path>
            </a:pathLst>
          </a:custGeom>
          <a:ln w="18402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44" name="object 44"/>
          <p:cNvSpPr/>
          <p:nvPr/>
        </p:nvSpPr>
        <p:spPr>
          <a:xfrm>
            <a:off x="6087523" y="1639756"/>
            <a:ext cx="0" cy="3937373"/>
          </a:xfrm>
          <a:custGeom>
            <a:avLst/>
            <a:gdLst/>
            <a:ahLst/>
            <a:cxnLst/>
            <a:rect l="l" t="t" r="r" b="b"/>
            <a:pathLst>
              <a:path h="6693534">
                <a:moveTo>
                  <a:pt x="0" y="0"/>
                </a:moveTo>
                <a:lnTo>
                  <a:pt x="0" y="6693496"/>
                </a:lnTo>
              </a:path>
            </a:pathLst>
          </a:custGeom>
          <a:ln w="18402">
            <a:solidFill>
              <a:srgbClr val="B4D5F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45" name="object 45"/>
          <p:cNvSpPr/>
          <p:nvPr/>
        </p:nvSpPr>
        <p:spPr>
          <a:xfrm>
            <a:off x="1797864" y="1356823"/>
            <a:ext cx="1220694" cy="187885"/>
          </a:xfrm>
          <a:custGeom>
            <a:avLst/>
            <a:gdLst/>
            <a:ahLst/>
            <a:cxnLst/>
            <a:rect l="l" t="t" r="r" b="b"/>
            <a:pathLst>
              <a:path w="2075179" h="319405">
                <a:moveTo>
                  <a:pt x="0" y="318871"/>
                </a:moveTo>
                <a:lnTo>
                  <a:pt x="2075078" y="318871"/>
                </a:lnTo>
                <a:lnTo>
                  <a:pt x="2075078" y="0"/>
                </a:lnTo>
                <a:lnTo>
                  <a:pt x="0" y="0"/>
                </a:lnTo>
                <a:lnTo>
                  <a:pt x="0" y="318871"/>
                </a:lnTo>
                <a:close/>
              </a:path>
            </a:pathLst>
          </a:custGeom>
          <a:solidFill>
            <a:srgbClr val="B4D5F0"/>
          </a:solidFill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46" name="object 46"/>
          <p:cNvSpPr txBox="1"/>
          <p:nvPr/>
        </p:nvSpPr>
        <p:spPr>
          <a:xfrm>
            <a:off x="435834" y="1384524"/>
            <a:ext cx="2337921" cy="121028"/>
          </a:xfrm>
          <a:prstGeom prst="rect">
            <a:avLst/>
          </a:prstGeom>
        </p:spPr>
        <p:txBody>
          <a:bodyPr vert="horz" wrap="square" lIns="0" tIns="7844" rIns="0" bIns="0" rtlCol="0">
            <a:spAutoFit/>
          </a:bodyPr>
          <a:lstStyle/>
          <a:p>
            <a:pPr marL="185633">
              <a:spcBef>
                <a:spcPts val="62"/>
              </a:spcBef>
              <a:tabLst>
                <a:tab pos="1613924" algn="l"/>
              </a:tabLst>
            </a:pPr>
            <a:r>
              <a:rPr sz="735" b="1" spc="-12" dirty="0">
                <a:latin typeface="Century Gothic"/>
                <a:cs typeface="Century Gothic"/>
                <a:hlinkClick r:id="rId56"/>
              </a:rPr>
              <a:t>Trusteeship</a:t>
            </a:r>
            <a:r>
              <a:rPr sz="735" b="1" spc="-15" dirty="0">
                <a:latin typeface="Century Gothic"/>
                <a:cs typeface="Century Gothic"/>
                <a:hlinkClick r:id="rId56"/>
              </a:rPr>
              <a:t> </a:t>
            </a:r>
            <a:r>
              <a:rPr sz="735" b="1" spc="-9" dirty="0">
                <a:latin typeface="Century Gothic"/>
                <a:cs typeface="Century Gothic"/>
                <a:hlinkClick r:id="rId56"/>
              </a:rPr>
              <a:t>Council</a:t>
            </a:r>
            <a:r>
              <a:rPr sz="735" b="1" spc="-9" dirty="0">
                <a:latin typeface="Century Gothic"/>
                <a:cs typeface="Century Gothic"/>
              </a:rPr>
              <a:t>	</a:t>
            </a:r>
            <a:r>
              <a:rPr sz="735" b="1" spc="-9" dirty="0">
                <a:latin typeface="Century Gothic"/>
                <a:cs typeface="Century Gothic"/>
                <a:hlinkClick r:id="rId2"/>
              </a:rPr>
              <a:t>Security</a:t>
            </a:r>
            <a:r>
              <a:rPr sz="735" b="1" spc="-65" dirty="0">
                <a:latin typeface="Century Gothic"/>
                <a:cs typeface="Century Gothic"/>
                <a:hlinkClick r:id="rId2"/>
              </a:rPr>
              <a:t> </a:t>
            </a:r>
            <a:r>
              <a:rPr sz="735" b="1" spc="-9" dirty="0">
                <a:latin typeface="Century Gothic"/>
                <a:cs typeface="Century Gothic"/>
                <a:hlinkClick r:id="rId2"/>
              </a:rPr>
              <a:t>Council</a:t>
            </a:r>
            <a:endParaRPr sz="735">
              <a:latin typeface="Century Gothic"/>
              <a:cs typeface="Century Gothic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160014" y="1356823"/>
            <a:ext cx="1220694" cy="187885"/>
          </a:xfrm>
          <a:custGeom>
            <a:avLst/>
            <a:gdLst/>
            <a:ahLst/>
            <a:cxnLst/>
            <a:rect l="l" t="t" r="r" b="b"/>
            <a:pathLst>
              <a:path w="2075179" h="319405">
                <a:moveTo>
                  <a:pt x="0" y="318871"/>
                </a:moveTo>
                <a:lnTo>
                  <a:pt x="2075078" y="318871"/>
                </a:lnTo>
                <a:lnTo>
                  <a:pt x="2075078" y="0"/>
                </a:lnTo>
                <a:lnTo>
                  <a:pt x="0" y="0"/>
                </a:lnTo>
                <a:lnTo>
                  <a:pt x="0" y="318871"/>
                </a:lnTo>
                <a:close/>
              </a:path>
            </a:pathLst>
          </a:custGeom>
          <a:solidFill>
            <a:srgbClr val="B4D5F0"/>
          </a:solidFill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48" name="object 48"/>
          <p:cNvSpPr txBox="1"/>
          <p:nvPr/>
        </p:nvSpPr>
        <p:spPr>
          <a:xfrm>
            <a:off x="3356104" y="1384524"/>
            <a:ext cx="828862" cy="121028"/>
          </a:xfrm>
          <a:prstGeom prst="rect">
            <a:avLst/>
          </a:prstGeom>
        </p:spPr>
        <p:txBody>
          <a:bodyPr vert="horz" wrap="square" lIns="0" tIns="7844" rIns="0" bIns="0" rtlCol="0">
            <a:spAutoFit/>
          </a:bodyPr>
          <a:lstStyle/>
          <a:p>
            <a:pPr marL="7470">
              <a:spcBef>
                <a:spcPts val="62"/>
              </a:spcBef>
            </a:pPr>
            <a:r>
              <a:rPr sz="735" b="1" spc="-9" dirty="0">
                <a:latin typeface="Century Gothic"/>
                <a:cs typeface="Century Gothic"/>
                <a:hlinkClick r:id="rId57"/>
              </a:rPr>
              <a:t>General</a:t>
            </a:r>
            <a:r>
              <a:rPr sz="735" b="1" spc="-62" dirty="0">
                <a:latin typeface="Century Gothic"/>
                <a:cs typeface="Century Gothic"/>
                <a:hlinkClick r:id="rId57"/>
              </a:rPr>
              <a:t> </a:t>
            </a:r>
            <a:r>
              <a:rPr sz="735" b="1" spc="-9" dirty="0">
                <a:latin typeface="Century Gothic"/>
                <a:cs typeface="Century Gothic"/>
                <a:hlinkClick r:id="rId57"/>
              </a:rPr>
              <a:t>Assembly</a:t>
            </a:r>
            <a:endParaRPr sz="735">
              <a:latin typeface="Century Gothic"/>
              <a:cs typeface="Century Gothic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3160597" y="1633668"/>
            <a:ext cx="1219947" cy="754903"/>
          </a:xfrm>
          <a:custGeom>
            <a:avLst/>
            <a:gdLst/>
            <a:ahLst/>
            <a:cxnLst/>
            <a:rect l="l" t="t" r="r" b="b"/>
            <a:pathLst>
              <a:path w="2073909" h="1283335">
                <a:moveTo>
                  <a:pt x="0" y="1283119"/>
                </a:moveTo>
                <a:lnTo>
                  <a:pt x="2073808" y="1283119"/>
                </a:lnTo>
                <a:lnTo>
                  <a:pt x="2073808" y="0"/>
                </a:lnTo>
                <a:lnTo>
                  <a:pt x="0" y="0"/>
                </a:lnTo>
                <a:lnTo>
                  <a:pt x="0" y="1283119"/>
                </a:lnTo>
                <a:close/>
              </a:path>
            </a:pathLst>
          </a:custGeom>
          <a:solidFill>
            <a:srgbClr val="E8F5FD"/>
          </a:solidFill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50" name="object 50"/>
          <p:cNvSpPr txBox="1"/>
          <p:nvPr/>
        </p:nvSpPr>
        <p:spPr>
          <a:xfrm>
            <a:off x="3218057" y="1627774"/>
            <a:ext cx="1084356" cy="711243"/>
          </a:xfrm>
          <a:prstGeom prst="rect">
            <a:avLst/>
          </a:prstGeom>
        </p:spPr>
        <p:txBody>
          <a:bodyPr vert="horz" wrap="square" lIns="0" tIns="49679" rIns="0" bIns="0" rtlCol="0">
            <a:spAutoFit/>
          </a:bodyPr>
          <a:lstStyle/>
          <a:p>
            <a:pPr marL="7470">
              <a:spcBef>
                <a:spcPts val="391"/>
              </a:spcBef>
            </a:pPr>
            <a:r>
              <a:rPr sz="676" b="1" spc="-9" dirty="0">
                <a:latin typeface="Century Gothic"/>
                <a:cs typeface="Century Gothic"/>
                <a:hlinkClick r:id="rId58"/>
              </a:rPr>
              <a:t>Subsidiary</a:t>
            </a:r>
            <a:r>
              <a:rPr sz="676" b="1" spc="-24" dirty="0">
                <a:latin typeface="Century Gothic"/>
                <a:cs typeface="Century Gothic"/>
                <a:hlinkClick r:id="rId58"/>
              </a:rPr>
              <a:t> </a:t>
            </a:r>
            <a:r>
              <a:rPr sz="676" b="1" spc="-9" dirty="0">
                <a:latin typeface="Century Gothic"/>
                <a:cs typeface="Century Gothic"/>
                <a:hlinkClick r:id="rId58"/>
              </a:rPr>
              <a:t>Bodies</a:t>
            </a:r>
            <a:endParaRPr sz="676">
              <a:latin typeface="Century Gothic"/>
              <a:cs typeface="Century Gothic"/>
            </a:endParaRPr>
          </a:p>
          <a:p>
            <a:pPr marL="7470" marR="482945">
              <a:lnSpc>
                <a:spcPts val="865"/>
              </a:lnSpc>
              <a:spcBef>
                <a:spcPts val="67"/>
              </a:spcBef>
            </a:pPr>
            <a:r>
              <a:rPr sz="500" spc="9" dirty="0">
                <a:latin typeface="Calibri"/>
                <a:cs typeface="Calibri"/>
                <a:hlinkClick r:id="rId58"/>
              </a:rPr>
              <a:t>Main </a:t>
            </a:r>
            <a:r>
              <a:rPr sz="500" spc="-12" dirty="0">
                <a:latin typeface="Calibri"/>
                <a:cs typeface="Calibri"/>
                <a:hlinkClick r:id="rId58"/>
              </a:rPr>
              <a:t>committees  </a:t>
            </a:r>
            <a:r>
              <a:rPr sz="500" spc="6" dirty="0">
                <a:latin typeface="Calibri"/>
                <a:cs typeface="Calibri"/>
                <a:hlinkClick r:id="rId58"/>
              </a:rPr>
              <a:t>Human </a:t>
            </a:r>
            <a:r>
              <a:rPr sz="500" dirty="0">
                <a:latin typeface="Calibri"/>
                <a:cs typeface="Calibri"/>
                <a:hlinkClick r:id="rId58"/>
              </a:rPr>
              <a:t>Rights</a:t>
            </a:r>
            <a:r>
              <a:rPr sz="500" spc="3" dirty="0">
                <a:latin typeface="Calibri"/>
                <a:cs typeface="Calibri"/>
                <a:hlinkClick r:id="rId58"/>
              </a:rPr>
              <a:t> </a:t>
            </a:r>
            <a:r>
              <a:rPr sz="500" spc="6" dirty="0">
                <a:latin typeface="Calibri"/>
                <a:cs typeface="Calibri"/>
                <a:hlinkClick r:id="rId58"/>
              </a:rPr>
              <a:t>Council</a:t>
            </a:r>
            <a:endParaRPr sz="500">
              <a:latin typeface="Calibri"/>
              <a:cs typeface="Calibri"/>
            </a:endParaRPr>
          </a:p>
          <a:p>
            <a:pPr marL="7470">
              <a:spcBef>
                <a:spcPts val="194"/>
              </a:spcBef>
            </a:pPr>
            <a:r>
              <a:rPr sz="500" spc="3" dirty="0">
                <a:latin typeface="Calibri"/>
                <a:cs typeface="Calibri"/>
                <a:hlinkClick r:id="rId58"/>
              </a:rPr>
              <a:t>Other </a:t>
            </a:r>
            <a:r>
              <a:rPr sz="500" dirty="0">
                <a:latin typeface="Calibri"/>
                <a:cs typeface="Calibri"/>
                <a:hlinkClick r:id="rId58"/>
              </a:rPr>
              <a:t>sessional</a:t>
            </a:r>
            <a:r>
              <a:rPr sz="500" spc="32" dirty="0">
                <a:latin typeface="Calibri"/>
                <a:cs typeface="Calibri"/>
                <a:hlinkClick r:id="rId58"/>
              </a:rPr>
              <a:t> </a:t>
            </a:r>
            <a:r>
              <a:rPr sz="500" spc="-12" dirty="0">
                <a:latin typeface="Calibri"/>
                <a:cs typeface="Calibri"/>
                <a:hlinkClick r:id="rId58"/>
              </a:rPr>
              <a:t>committees</a:t>
            </a:r>
            <a:endParaRPr sz="500">
              <a:latin typeface="Calibri"/>
              <a:cs typeface="Calibri"/>
            </a:endParaRPr>
          </a:p>
          <a:p>
            <a:pPr marL="7470" marR="2988">
              <a:lnSpc>
                <a:spcPct val="144300"/>
              </a:lnSpc>
            </a:pPr>
            <a:r>
              <a:rPr sz="500" spc="9" dirty="0">
                <a:latin typeface="Calibri"/>
                <a:cs typeface="Calibri"/>
                <a:hlinkClick r:id="rId58"/>
              </a:rPr>
              <a:t>Standing </a:t>
            </a:r>
            <a:r>
              <a:rPr sz="500" spc="-12" dirty="0">
                <a:latin typeface="Calibri"/>
                <a:cs typeface="Calibri"/>
                <a:hlinkClick r:id="rId58"/>
              </a:rPr>
              <a:t>committees </a:t>
            </a:r>
            <a:r>
              <a:rPr sz="500" spc="15" dirty="0">
                <a:latin typeface="Calibri"/>
                <a:cs typeface="Calibri"/>
                <a:hlinkClick r:id="rId58"/>
              </a:rPr>
              <a:t>and </a:t>
            </a:r>
            <a:r>
              <a:rPr sz="500" spc="29" dirty="0">
                <a:latin typeface="Calibri"/>
                <a:cs typeface="Calibri"/>
                <a:hlinkClick r:id="rId58"/>
              </a:rPr>
              <a:t>ad </a:t>
            </a:r>
            <a:r>
              <a:rPr sz="500" spc="3" dirty="0">
                <a:latin typeface="Calibri"/>
                <a:cs typeface="Calibri"/>
                <a:hlinkClick r:id="rId58"/>
              </a:rPr>
              <a:t>hoc bodies  Other </a:t>
            </a:r>
            <a:r>
              <a:rPr sz="500" spc="6" dirty="0">
                <a:latin typeface="Calibri"/>
                <a:cs typeface="Calibri"/>
                <a:hlinkClick r:id="rId58"/>
              </a:rPr>
              <a:t>subsidiary</a:t>
            </a:r>
            <a:r>
              <a:rPr sz="500" spc="35" dirty="0">
                <a:latin typeface="Calibri"/>
                <a:cs typeface="Calibri"/>
                <a:hlinkClick r:id="rId58"/>
              </a:rPr>
              <a:t> </a:t>
            </a:r>
            <a:r>
              <a:rPr sz="500" spc="9" dirty="0">
                <a:latin typeface="Calibri"/>
                <a:cs typeface="Calibri"/>
                <a:hlinkClick r:id="rId58"/>
              </a:rPr>
              <a:t>organs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3160395" y="2495826"/>
            <a:ext cx="1219947" cy="394821"/>
          </a:xfrm>
          <a:custGeom>
            <a:avLst/>
            <a:gdLst/>
            <a:ahLst/>
            <a:cxnLst/>
            <a:rect l="l" t="t" r="r" b="b"/>
            <a:pathLst>
              <a:path w="2073909" h="671195">
                <a:moveTo>
                  <a:pt x="0" y="670750"/>
                </a:moveTo>
                <a:lnTo>
                  <a:pt x="2073808" y="670750"/>
                </a:lnTo>
                <a:lnTo>
                  <a:pt x="2073808" y="0"/>
                </a:lnTo>
                <a:lnTo>
                  <a:pt x="0" y="0"/>
                </a:lnTo>
                <a:lnTo>
                  <a:pt x="0" y="670750"/>
                </a:lnTo>
                <a:close/>
              </a:path>
            </a:pathLst>
          </a:custGeom>
          <a:solidFill>
            <a:srgbClr val="E8F5FD"/>
          </a:solidFill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52" name="object 52"/>
          <p:cNvSpPr txBox="1"/>
          <p:nvPr/>
        </p:nvSpPr>
        <p:spPr>
          <a:xfrm>
            <a:off x="3217849" y="2510195"/>
            <a:ext cx="1034302" cy="300897"/>
          </a:xfrm>
          <a:prstGeom prst="rect">
            <a:avLst/>
          </a:prstGeom>
        </p:spPr>
        <p:txBody>
          <a:bodyPr vert="horz" wrap="square" lIns="0" tIns="29509" rIns="0" bIns="0" rtlCol="0">
            <a:spAutoFit/>
          </a:bodyPr>
          <a:lstStyle/>
          <a:p>
            <a:pPr marL="7470">
              <a:spcBef>
                <a:spcPts val="232"/>
              </a:spcBef>
            </a:pPr>
            <a:r>
              <a:rPr sz="676" b="1" spc="-9" dirty="0">
                <a:latin typeface="Century Gothic"/>
                <a:cs typeface="Century Gothic"/>
                <a:hlinkClick r:id="rId59"/>
              </a:rPr>
              <a:t>Advisory Subsidiary</a:t>
            </a:r>
            <a:r>
              <a:rPr sz="676" b="1" spc="-65" dirty="0">
                <a:latin typeface="Century Gothic"/>
                <a:cs typeface="Century Gothic"/>
                <a:hlinkClick r:id="rId59"/>
              </a:rPr>
              <a:t> </a:t>
            </a:r>
            <a:r>
              <a:rPr sz="676" b="1" spc="-6" dirty="0">
                <a:latin typeface="Century Gothic"/>
                <a:cs typeface="Century Gothic"/>
                <a:hlinkClick r:id="rId59"/>
              </a:rPr>
              <a:t>Body</a:t>
            </a:r>
            <a:endParaRPr sz="676">
              <a:latin typeface="Century Gothic"/>
              <a:cs typeface="Century Gothic"/>
            </a:endParaRPr>
          </a:p>
          <a:p>
            <a:pPr marL="93750" marR="228586" indent="-86654">
              <a:lnSpc>
                <a:spcPct val="101699"/>
              </a:lnSpc>
              <a:spcBef>
                <a:spcPts val="129"/>
              </a:spcBef>
            </a:pPr>
            <a:r>
              <a:rPr sz="500" spc="-3" dirty="0">
                <a:latin typeface="Calibri"/>
                <a:cs typeface="Calibri"/>
                <a:hlinkClick r:id="rId59"/>
              </a:rPr>
              <a:t>United </a:t>
            </a:r>
            <a:r>
              <a:rPr sz="500" spc="6" dirty="0">
                <a:latin typeface="Calibri"/>
                <a:cs typeface="Calibri"/>
                <a:hlinkClick r:id="rId59"/>
              </a:rPr>
              <a:t>Nations </a:t>
            </a:r>
            <a:r>
              <a:rPr sz="500" spc="3" dirty="0">
                <a:latin typeface="Calibri"/>
                <a:cs typeface="Calibri"/>
                <a:hlinkClick r:id="rId59"/>
              </a:rPr>
              <a:t>Peacebuilding  Commission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83364" y="5409741"/>
            <a:ext cx="3405841" cy="303451"/>
          </a:xfrm>
          <a:prstGeom prst="rect">
            <a:avLst/>
          </a:prstGeom>
        </p:spPr>
        <p:txBody>
          <a:bodyPr vert="horz" wrap="square" lIns="0" tIns="20544" rIns="0" bIns="0" rtlCol="0">
            <a:spAutoFit/>
          </a:bodyPr>
          <a:lstStyle/>
          <a:p>
            <a:pPr marL="7470">
              <a:spcBef>
                <a:spcPts val="162"/>
              </a:spcBef>
            </a:pPr>
            <a:r>
              <a:rPr sz="441" b="1" spc="3" dirty="0">
                <a:latin typeface="Tahoma"/>
                <a:cs typeface="Tahoma"/>
              </a:rPr>
              <a:t>NOTES: </a:t>
            </a:r>
            <a:r>
              <a:rPr sz="441" spc="9" dirty="0">
                <a:latin typeface="Calibri"/>
                <a:cs typeface="Calibri"/>
              </a:rPr>
              <a:t>Solid </a:t>
            </a:r>
            <a:r>
              <a:rPr sz="441" dirty="0">
                <a:latin typeface="Calibri"/>
                <a:cs typeface="Calibri"/>
              </a:rPr>
              <a:t>lines </a:t>
            </a:r>
            <a:r>
              <a:rPr sz="441" spc="-6" dirty="0">
                <a:latin typeface="Calibri"/>
                <a:cs typeface="Calibri"/>
              </a:rPr>
              <a:t>from </a:t>
            </a:r>
            <a:r>
              <a:rPr sz="441" spc="38" dirty="0">
                <a:latin typeface="Calibri"/>
                <a:cs typeface="Calibri"/>
              </a:rPr>
              <a:t>a </a:t>
            </a:r>
            <a:r>
              <a:rPr sz="441" spc="3" dirty="0">
                <a:latin typeface="Calibri"/>
                <a:cs typeface="Calibri"/>
              </a:rPr>
              <a:t>Principal </a:t>
            </a:r>
            <a:r>
              <a:rPr sz="441" spc="29" dirty="0">
                <a:latin typeface="Calibri"/>
                <a:cs typeface="Calibri"/>
              </a:rPr>
              <a:t>Organ </a:t>
            </a:r>
            <a:r>
              <a:rPr sz="441" dirty="0">
                <a:latin typeface="Calibri"/>
                <a:cs typeface="Calibri"/>
              </a:rPr>
              <a:t>indicate </a:t>
            </a:r>
            <a:r>
              <a:rPr sz="441" spc="38" dirty="0">
                <a:latin typeface="Calibri"/>
                <a:cs typeface="Calibri"/>
              </a:rPr>
              <a:t>a </a:t>
            </a:r>
            <a:r>
              <a:rPr sz="441" spc="-3" dirty="0">
                <a:latin typeface="Calibri"/>
                <a:cs typeface="Calibri"/>
              </a:rPr>
              <a:t>direct </a:t>
            </a:r>
            <a:r>
              <a:rPr sz="441" dirty="0">
                <a:latin typeface="Calibri"/>
                <a:cs typeface="Calibri"/>
              </a:rPr>
              <a:t>reporting relationship; </a:t>
            </a:r>
            <a:r>
              <a:rPr sz="441" spc="3" dirty="0">
                <a:latin typeface="Calibri"/>
                <a:cs typeface="Calibri"/>
              </a:rPr>
              <a:t>dashes </a:t>
            </a:r>
            <a:r>
              <a:rPr sz="441" dirty="0">
                <a:latin typeface="Calibri"/>
                <a:cs typeface="Calibri"/>
              </a:rPr>
              <a:t>indicate </a:t>
            </a:r>
            <a:r>
              <a:rPr sz="441" spc="38" dirty="0">
                <a:latin typeface="Calibri"/>
                <a:cs typeface="Calibri"/>
              </a:rPr>
              <a:t>a </a:t>
            </a:r>
            <a:r>
              <a:rPr sz="441" spc="3" dirty="0">
                <a:latin typeface="Calibri"/>
                <a:cs typeface="Calibri"/>
              </a:rPr>
              <a:t>non-subsidiary</a:t>
            </a:r>
            <a:r>
              <a:rPr sz="441" spc="79" dirty="0">
                <a:latin typeface="Calibri"/>
                <a:cs typeface="Calibri"/>
              </a:rPr>
              <a:t> </a:t>
            </a:r>
            <a:r>
              <a:rPr sz="441" dirty="0">
                <a:latin typeface="Calibri"/>
                <a:cs typeface="Calibri"/>
              </a:rPr>
              <a:t>relationship.</a:t>
            </a:r>
            <a:endParaRPr sz="441">
              <a:latin typeface="Calibri"/>
              <a:cs typeface="Calibri"/>
            </a:endParaRPr>
          </a:p>
          <a:p>
            <a:pPr marL="57147" indent="-49676">
              <a:spcBef>
                <a:spcPts val="97"/>
              </a:spcBef>
              <a:buSzPct val="84615"/>
              <a:buAutoNum type="arabicPlain"/>
              <a:tabLst>
                <a:tab pos="57520" algn="l"/>
              </a:tabLst>
            </a:pPr>
            <a:r>
              <a:rPr sz="382" spc="-3" dirty="0">
                <a:latin typeface="Calibri"/>
                <a:cs typeface="Calibri"/>
              </a:rPr>
              <a:t>The </a:t>
            </a:r>
            <a:r>
              <a:rPr sz="382" spc="35" dirty="0">
                <a:latin typeface="Calibri"/>
                <a:cs typeface="Calibri"/>
              </a:rPr>
              <a:t>UN </a:t>
            </a:r>
            <a:r>
              <a:rPr sz="382" spc="15" dirty="0">
                <a:latin typeface="Calibri"/>
                <a:cs typeface="Calibri"/>
              </a:rPr>
              <a:t>Drug </a:t>
            </a:r>
            <a:r>
              <a:rPr sz="382" dirty="0">
                <a:latin typeface="Calibri"/>
                <a:cs typeface="Calibri"/>
              </a:rPr>
              <a:t>Control </a:t>
            </a:r>
            <a:r>
              <a:rPr sz="382" spc="3" dirty="0">
                <a:latin typeface="Calibri"/>
                <a:cs typeface="Calibri"/>
              </a:rPr>
              <a:t>Programme </a:t>
            </a:r>
            <a:r>
              <a:rPr sz="382" dirty="0">
                <a:latin typeface="Calibri"/>
                <a:cs typeface="Calibri"/>
              </a:rPr>
              <a:t>is part </a:t>
            </a:r>
            <a:r>
              <a:rPr sz="382" spc="-3" dirty="0">
                <a:latin typeface="Calibri"/>
                <a:cs typeface="Calibri"/>
              </a:rPr>
              <a:t>of </a:t>
            </a:r>
            <a:r>
              <a:rPr sz="382" spc="-12" dirty="0">
                <a:latin typeface="Calibri"/>
                <a:cs typeface="Calibri"/>
              </a:rPr>
              <a:t>the </a:t>
            </a:r>
            <a:r>
              <a:rPr sz="382" spc="35" dirty="0">
                <a:latin typeface="Calibri"/>
                <a:cs typeface="Calibri"/>
              </a:rPr>
              <a:t>UN </a:t>
            </a:r>
            <a:r>
              <a:rPr sz="382" spc="6" dirty="0">
                <a:latin typeface="Calibri"/>
                <a:cs typeface="Calibri"/>
              </a:rPr>
              <a:t>Office </a:t>
            </a:r>
            <a:r>
              <a:rPr sz="382" spc="3" dirty="0">
                <a:latin typeface="Calibri"/>
                <a:cs typeface="Calibri"/>
              </a:rPr>
              <a:t>on </a:t>
            </a:r>
            <a:r>
              <a:rPr sz="382" spc="6" dirty="0">
                <a:latin typeface="Calibri"/>
                <a:cs typeface="Calibri"/>
              </a:rPr>
              <a:t>Drugs </a:t>
            </a:r>
            <a:r>
              <a:rPr sz="382" spc="15" dirty="0">
                <a:latin typeface="Calibri"/>
                <a:cs typeface="Calibri"/>
              </a:rPr>
              <a:t>and</a:t>
            </a:r>
            <a:r>
              <a:rPr sz="382" spc="59" dirty="0">
                <a:latin typeface="Calibri"/>
                <a:cs typeface="Calibri"/>
              </a:rPr>
              <a:t> </a:t>
            </a:r>
            <a:r>
              <a:rPr sz="382" spc="9" dirty="0">
                <a:latin typeface="Calibri"/>
                <a:cs typeface="Calibri"/>
              </a:rPr>
              <a:t>Crime.</a:t>
            </a:r>
            <a:endParaRPr sz="382">
              <a:latin typeface="Calibri"/>
              <a:cs typeface="Calibri"/>
            </a:endParaRPr>
          </a:p>
          <a:p>
            <a:pPr marL="57147" indent="-49676">
              <a:spcBef>
                <a:spcPts val="109"/>
              </a:spcBef>
              <a:buSzPct val="84615"/>
              <a:buAutoNum type="arabicPlain"/>
              <a:tabLst>
                <a:tab pos="57520" algn="l"/>
              </a:tabLst>
            </a:pPr>
            <a:r>
              <a:rPr sz="382" spc="29" dirty="0">
                <a:latin typeface="Calibri"/>
                <a:cs typeface="Calibri"/>
              </a:rPr>
              <a:t>UNRWA </a:t>
            </a:r>
            <a:r>
              <a:rPr sz="382" spc="15" dirty="0">
                <a:latin typeface="Calibri"/>
                <a:cs typeface="Calibri"/>
              </a:rPr>
              <a:t>and </a:t>
            </a:r>
            <a:r>
              <a:rPr sz="382" spc="9" dirty="0">
                <a:latin typeface="Calibri"/>
                <a:cs typeface="Calibri"/>
              </a:rPr>
              <a:t>UNIDIR </a:t>
            </a:r>
            <a:r>
              <a:rPr sz="382" spc="-3" dirty="0">
                <a:latin typeface="Calibri"/>
                <a:cs typeface="Calibri"/>
              </a:rPr>
              <a:t>report </a:t>
            </a:r>
            <a:r>
              <a:rPr sz="382" dirty="0">
                <a:latin typeface="Calibri"/>
                <a:cs typeface="Calibri"/>
              </a:rPr>
              <a:t>only </a:t>
            </a:r>
            <a:r>
              <a:rPr sz="382" spc="-15" dirty="0">
                <a:latin typeface="Calibri"/>
                <a:cs typeface="Calibri"/>
              </a:rPr>
              <a:t>to </a:t>
            </a:r>
            <a:r>
              <a:rPr sz="382" spc="-12" dirty="0">
                <a:latin typeface="Calibri"/>
                <a:cs typeface="Calibri"/>
              </a:rPr>
              <a:t>the</a:t>
            </a:r>
            <a:r>
              <a:rPr sz="382" spc="3" dirty="0">
                <a:latin typeface="Calibri"/>
                <a:cs typeface="Calibri"/>
              </a:rPr>
              <a:t> </a:t>
            </a:r>
            <a:r>
              <a:rPr sz="382" spc="44" dirty="0">
                <a:latin typeface="Calibri"/>
                <a:cs typeface="Calibri"/>
              </a:rPr>
              <a:t>GA.</a:t>
            </a:r>
            <a:endParaRPr sz="382">
              <a:latin typeface="Calibri"/>
              <a:cs typeface="Calibri"/>
            </a:endParaRPr>
          </a:p>
          <a:p>
            <a:pPr marL="57147" indent="-49676">
              <a:spcBef>
                <a:spcPts val="112"/>
              </a:spcBef>
              <a:buSzPct val="84615"/>
              <a:buAutoNum type="arabicPlain"/>
              <a:tabLst>
                <a:tab pos="57520" algn="l"/>
              </a:tabLst>
            </a:pPr>
            <a:r>
              <a:rPr sz="382" spc="-3" dirty="0">
                <a:latin typeface="Calibri"/>
                <a:cs typeface="Calibri"/>
              </a:rPr>
              <a:t>The</a:t>
            </a:r>
            <a:r>
              <a:rPr sz="382" spc="21" dirty="0">
                <a:latin typeface="Calibri"/>
                <a:cs typeface="Calibri"/>
              </a:rPr>
              <a:t> </a:t>
            </a:r>
            <a:r>
              <a:rPr sz="382" dirty="0">
                <a:latin typeface="Calibri"/>
                <a:cs typeface="Calibri"/>
              </a:rPr>
              <a:t>United</a:t>
            </a:r>
            <a:r>
              <a:rPr sz="382" spc="21" dirty="0">
                <a:latin typeface="Calibri"/>
                <a:cs typeface="Calibri"/>
              </a:rPr>
              <a:t> </a:t>
            </a:r>
            <a:r>
              <a:rPr sz="382" spc="6" dirty="0">
                <a:latin typeface="Calibri"/>
                <a:cs typeface="Calibri"/>
              </a:rPr>
              <a:t>Nations</a:t>
            </a:r>
            <a:r>
              <a:rPr sz="382" spc="21" dirty="0">
                <a:latin typeface="Calibri"/>
                <a:cs typeface="Calibri"/>
              </a:rPr>
              <a:t> </a:t>
            </a:r>
            <a:r>
              <a:rPr sz="382" spc="-3" dirty="0">
                <a:latin typeface="Calibri"/>
                <a:cs typeface="Calibri"/>
              </a:rPr>
              <a:t>Ethics</a:t>
            </a:r>
            <a:r>
              <a:rPr sz="382" spc="21" dirty="0">
                <a:latin typeface="Calibri"/>
                <a:cs typeface="Calibri"/>
              </a:rPr>
              <a:t> </a:t>
            </a:r>
            <a:r>
              <a:rPr sz="382" spc="6" dirty="0">
                <a:latin typeface="Calibri"/>
                <a:cs typeface="Calibri"/>
              </a:rPr>
              <a:t>Office,</a:t>
            </a:r>
            <a:r>
              <a:rPr sz="382" spc="21" dirty="0">
                <a:latin typeface="Calibri"/>
                <a:cs typeface="Calibri"/>
              </a:rPr>
              <a:t> </a:t>
            </a:r>
            <a:r>
              <a:rPr sz="382" spc="-12" dirty="0">
                <a:latin typeface="Calibri"/>
                <a:cs typeface="Calibri"/>
              </a:rPr>
              <a:t>the</a:t>
            </a:r>
            <a:r>
              <a:rPr sz="382" spc="21" dirty="0">
                <a:latin typeface="Calibri"/>
                <a:cs typeface="Calibri"/>
              </a:rPr>
              <a:t> </a:t>
            </a:r>
            <a:r>
              <a:rPr sz="382" dirty="0">
                <a:latin typeface="Calibri"/>
                <a:cs typeface="Calibri"/>
              </a:rPr>
              <a:t>United</a:t>
            </a:r>
            <a:r>
              <a:rPr sz="382" spc="21" dirty="0">
                <a:latin typeface="Calibri"/>
                <a:cs typeface="Calibri"/>
              </a:rPr>
              <a:t> </a:t>
            </a:r>
            <a:r>
              <a:rPr sz="382" spc="6" dirty="0">
                <a:latin typeface="Calibri"/>
                <a:cs typeface="Calibri"/>
              </a:rPr>
              <a:t>Nations</a:t>
            </a:r>
            <a:r>
              <a:rPr sz="382" spc="21" dirty="0">
                <a:latin typeface="Calibri"/>
                <a:cs typeface="Calibri"/>
              </a:rPr>
              <a:t> </a:t>
            </a:r>
            <a:r>
              <a:rPr sz="382" spc="3" dirty="0">
                <a:latin typeface="Calibri"/>
                <a:cs typeface="Calibri"/>
              </a:rPr>
              <a:t>Ombudsman’s</a:t>
            </a:r>
            <a:r>
              <a:rPr sz="382" spc="21" dirty="0">
                <a:latin typeface="Calibri"/>
                <a:cs typeface="Calibri"/>
              </a:rPr>
              <a:t> </a:t>
            </a:r>
            <a:r>
              <a:rPr sz="382" spc="6" dirty="0">
                <a:latin typeface="Calibri"/>
                <a:cs typeface="Calibri"/>
              </a:rPr>
              <a:t>Office,</a:t>
            </a:r>
            <a:r>
              <a:rPr sz="382" spc="21" dirty="0">
                <a:latin typeface="Calibri"/>
                <a:cs typeface="Calibri"/>
              </a:rPr>
              <a:t> </a:t>
            </a:r>
            <a:r>
              <a:rPr sz="382" spc="15" dirty="0">
                <a:latin typeface="Calibri"/>
                <a:cs typeface="Calibri"/>
              </a:rPr>
              <a:t>and</a:t>
            </a:r>
            <a:r>
              <a:rPr sz="382" spc="21" dirty="0">
                <a:latin typeface="Calibri"/>
                <a:cs typeface="Calibri"/>
              </a:rPr>
              <a:t> </a:t>
            </a:r>
            <a:r>
              <a:rPr sz="382" spc="-12" dirty="0">
                <a:latin typeface="Calibri"/>
                <a:cs typeface="Calibri"/>
              </a:rPr>
              <a:t>the</a:t>
            </a:r>
            <a:r>
              <a:rPr sz="382" spc="21" dirty="0">
                <a:latin typeface="Calibri"/>
                <a:cs typeface="Calibri"/>
              </a:rPr>
              <a:t> </a:t>
            </a:r>
            <a:r>
              <a:rPr sz="382" spc="6" dirty="0">
                <a:latin typeface="Calibri"/>
                <a:cs typeface="Calibri"/>
              </a:rPr>
              <a:t>Chief</a:t>
            </a:r>
            <a:r>
              <a:rPr sz="382" spc="21" dirty="0">
                <a:latin typeface="Calibri"/>
                <a:cs typeface="Calibri"/>
              </a:rPr>
              <a:t> </a:t>
            </a:r>
            <a:r>
              <a:rPr sz="382" spc="-3" dirty="0">
                <a:latin typeface="Calibri"/>
                <a:cs typeface="Calibri"/>
              </a:rPr>
              <a:t>Information</a:t>
            </a:r>
            <a:r>
              <a:rPr sz="382" spc="21" dirty="0">
                <a:latin typeface="Calibri"/>
                <a:cs typeface="Calibri"/>
              </a:rPr>
              <a:t> </a:t>
            </a:r>
            <a:r>
              <a:rPr sz="382" dirty="0">
                <a:latin typeface="Calibri"/>
                <a:cs typeface="Calibri"/>
              </a:rPr>
              <a:t>Technology</a:t>
            </a:r>
            <a:r>
              <a:rPr sz="382" spc="21" dirty="0">
                <a:latin typeface="Calibri"/>
                <a:cs typeface="Calibri"/>
              </a:rPr>
              <a:t> </a:t>
            </a:r>
            <a:r>
              <a:rPr sz="382" spc="6" dirty="0">
                <a:latin typeface="Calibri"/>
                <a:cs typeface="Calibri"/>
              </a:rPr>
              <a:t>Officer</a:t>
            </a:r>
            <a:r>
              <a:rPr sz="382" spc="21" dirty="0">
                <a:latin typeface="Calibri"/>
                <a:cs typeface="Calibri"/>
              </a:rPr>
              <a:t> </a:t>
            </a:r>
            <a:r>
              <a:rPr sz="382" spc="-3" dirty="0">
                <a:latin typeface="Calibri"/>
                <a:cs typeface="Calibri"/>
              </a:rPr>
              <a:t>report</a:t>
            </a:r>
            <a:r>
              <a:rPr sz="382" spc="21" dirty="0">
                <a:latin typeface="Calibri"/>
                <a:cs typeface="Calibri"/>
              </a:rPr>
              <a:t> </a:t>
            </a:r>
            <a:r>
              <a:rPr sz="382" dirty="0">
                <a:latin typeface="Calibri"/>
                <a:cs typeface="Calibri"/>
              </a:rPr>
              <a:t>directly</a:t>
            </a:r>
            <a:r>
              <a:rPr sz="382" spc="21" dirty="0">
                <a:latin typeface="Calibri"/>
                <a:cs typeface="Calibri"/>
              </a:rPr>
              <a:t> </a:t>
            </a:r>
            <a:r>
              <a:rPr sz="382" spc="-15" dirty="0">
                <a:latin typeface="Calibri"/>
                <a:cs typeface="Calibri"/>
              </a:rPr>
              <a:t>to</a:t>
            </a:r>
            <a:r>
              <a:rPr sz="382" spc="21" dirty="0">
                <a:latin typeface="Calibri"/>
                <a:cs typeface="Calibri"/>
              </a:rPr>
              <a:t> </a:t>
            </a:r>
            <a:r>
              <a:rPr sz="382" spc="-12" dirty="0">
                <a:latin typeface="Calibri"/>
                <a:cs typeface="Calibri"/>
              </a:rPr>
              <a:t>the</a:t>
            </a:r>
            <a:r>
              <a:rPr sz="382" spc="21" dirty="0">
                <a:latin typeface="Calibri"/>
                <a:cs typeface="Calibri"/>
              </a:rPr>
              <a:t> </a:t>
            </a:r>
            <a:r>
              <a:rPr sz="382" spc="6" dirty="0">
                <a:latin typeface="Calibri"/>
                <a:cs typeface="Calibri"/>
              </a:rPr>
              <a:t>Secretary-General.</a:t>
            </a:r>
            <a:endParaRPr sz="382">
              <a:latin typeface="Calibri"/>
              <a:cs typeface="Calibri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2383233" y="1541422"/>
            <a:ext cx="47079" cy="92246"/>
          </a:xfrm>
          <a:prstGeom prst="rect">
            <a:avLst/>
          </a:prstGeom>
          <a:blipFill>
            <a:blip r:embed="rId6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55" name="object 55"/>
          <p:cNvSpPr/>
          <p:nvPr/>
        </p:nvSpPr>
        <p:spPr>
          <a:xfrm>
            <a:off x="3730371" y="1535694"/>
            <a:ext cx="47079" cy="97975"/>
          </a:xfrm>
          <a:prstGeom prst="rect">
            <a:avLst/>
          </a:prstGeom>
          <a:blipFill>
            <a:blip r:embed="rId6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56" name="object 56"/>
          <p:cNvSpPr/>
          <p:nvPr/>
        </p:nvSpPr>
        <p:spPr>
          <a:xfrm>
            <a:off x="2935093" y="1465038"/>
            <a:ext cx="155015" cy="1131420"/>
          </a:xfrm>
          <a:custGeom>
            <a:avLst/>
            <a:gdLst/>
            <a:ahLst/>
            <a:cxnLst/>
            <a:rect l="l" t="t" r="r" b="b"/>
            <a:pathLst>
              <a:path w="263525" h="1923414">
                <a:moveTo>
                  <a:pt x="0" y="0"/>
                </a:moveTo>
                <a:lnTo>
                  <a:pt x="200469" y="0"/>
                </a:lnTo>
                <a:lnTo>
                  <a:pt x="197548" y="1923008"/>
                </a:lnTo>
                <a:lnTo>
                  <a:pt x="263283" y="1923008"/>
                </a:lnTo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57" name="object 57"/>
          <p:cNvSpPr/>
          <p:nvPr/>
        </p:nvSpPr>
        <p:spPr>
          <a:xfrm>
            <a:off x="3069954" y="2572678"/>
            <a:ext cx="64994" cy="47438"/>
          </a:xfrm>
          <a:custGeom>
            <a:avLst/>
            <a:gdLst/>
            <a:ahLst/>
            <a:cxnLst/>
            <a:rect l="l" t="t" r="r" b="b"/>
            <a:pathLst>
              <a:path w="110489" h="80645">
                <a:moveTo>
                  <a:pt x="0" y="0"/>
                </a:moveTo>
                <a:lnTo>
                  <a:pt x="34010" y="40017"/>
                </a:lnTo>
                <a:lnTo>
                  <a:pt x="0" y="80035"/>
                </a:lnTo>
                <a:lnTo>
                  <a:pt x="109969" y="400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58" name="object 58"/>
          <p:cNvSpPr/>
          <p:nvPr/>
        </p:nvSpPr>
        <p:spPr>
          <a:xfrm>
            <a:off x="3686922" y="3683082"/>
            <a:ext cx="677582" cy="172944"/>
          </a:xfrm>
          <a:custGeom>
            <a:avLst/>
            <a:gdLst/>
            <a:ahLst/>
            <a:cxnLst/>
            <a:rect l="l" t="t" r="r" b="b"/>
            <a:pathLst>
              <a:path w="1151890" h="294004">
                <a:moveTo>
                  <a:pt x="0" y="293560"/>
                </a:moveTo>
                <a:lnTo>
                  <a:pt x="1151877" y="293560"/>
                </a:lnTo>
                <a:lnTo>
                  <a:pt x="1151877" y="0"/>
                </a:lnTo>
                <a:lnTo>
                  <a:pt x="0" y="0"/>
                </a:lnTo>
                <a:lnTo>
                  <a:pt x="0" y="293560"/>
                </a:lnTo>
                <a:close/>
              </a:path>
            </a:pathLst>
          </a:custGeom>
          <a:solidFill>
            <a:srgbClr val="E8F5FD"/>
          </a:solidFill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59" name="object 59"/>
          <p:cNvSpPr txBox="1"/>
          <p:nvPr/>
        </p:nvSpPr>
        <p:spPr>
          <a:xfrm>
            <a:off x="1789568" y="2700613"/>
            <a:ext cx="1010023" cy="371142"/>
          </a:xfrm>
          <a:prstGeom prst="rect">
            <a:avLst/>
          </a:prstGeom>
        </p:spPr>
        <p:txBody>
          <a:bodyPr vert="horz" wrap="square" lIns="0" tIns="24653" rIns="0" bIns="0" rtlCol="0">
            <a:spAutoFit/>
          </a:bodyPr>
          <a:lstStyle/>
          <a:p>
            <a:pPr marL="93750" marR="3362" indent="-86654">
              <a:lnSpc>
                <a:spcPts val="612"/>
              </a:lnSpc>
              <a:spcBef>
                <a:spcPts val="194"/>
              </a:spcBef>
            </a:pPr>
            <a:r>
              <a:rPr sz="618" b="1" spc="-21" dirty="0">
                <a:latin typeface="Arial"/>
                <a:cs typeface="Arial"/>
                <a:hlinkClick r:id="rId62"/>
              </a:rPr>
              <a:t>UNDP </a:t>
            </a:r>
            <a:r>
              <a:rPr sz="500" spc="-3" dirty="0">
                <a:latin typeface="Calibri"/>
                <a:cs typeface="Calibri"/>
                <a:hlinkClick r:id="rId62"/>
              </a:rPr>
              <a:t>United </a:t>
            </a:r>
            <a:r>
              <a:rPr sz="500" spc="6" dirty="0">
                <a:latin typeface="Calibri"/>
                <a:cs typeface="Calibri"/>
                <a:hlinkClick r:id="rId62"/>
              </a:rPr>
              <a:t>Nations </a:t>
            </a:r>
            <a:r>
              <a:rPr sz="500" spc="-6" dirty="0">
                <a:latin typeface="Calibri"/>
                <a:cs typeface="Calibri"/>
                <a:hlinkClick r:id="rId62"/>
              </a:rPr>
              <a:t>Development  </a:t>
            </a:r>
            <a:r>
              <a:rPr sz="500" dirty="0">
                <a:latin typeface="Calibri"/>
                <a:cs typeface="Calibri"/>
                <a:hlinkClick r:id="rId62"/>
              </a:rPr>
              <a:t>Programme</a:t>
            </a:r>
            <a:endParaRPr sz="500">
              <a:latin typeface="Calibri"/>
              <a:cs typeface="Calibri"/>
            </a:endParaRPr>
          </a:p>
          <a:p>
            <a:pPr marL="187127" marR="2988" indent="-86654">
              <a:lnSpc>
                <a:spcPts val="612"/>
              </a:lnSpc>
              <a:spcBef>
                <a:spcPts val="253"/>
              </a:spcBef>
            </a:pPr>
            <a:r>
              <a:rPr sz="618" b="1" spc="-15" dirty="0">
                <a:latin typeface="Arial"/>
                <a:cs typeface="Arial"/>
                <a:hlinkClick r:id="rId63"/>
              </a:rPr>
              <a:t>UNIFEM </a:t>
            </a:r>
            <a:r>
              <a:rPr sz="500" spc="-3" dirty="0">
                <a:latin typeface="Calibri"/>
                <a:cs typeface="Calibri"/>
                <a:hlinkClick r:id="rId63"/>
              </a:rPr>
              <a:t>United </a:t>
            </a:r>
            <a:r>
              <a:rPr sz="500" spc="6" dirty="0">
                <a:latin typeface="Calibri"/>
                <a:cs typeface="Calibri"/>
                <a:hlinkClick r:id="rId63"/>
              </a:rPr>
              <a:t>Nations  </a:t>
            </a:r>
            <a:r>
              <a:rPr sz="500" spc="-6" dirty="0">
                <a:latin typeface="Calibri"/>
                <a:cs typeface="Calibri"/>
                <a:hlinkClick r:id="rId63"/>
              </a:rPr>
              <a:t>Development </a:t>
            </a:r>
            <a:r>
              <a:rPr sz="500" dirty="0">
                <a:latin typeface="Calibri"/>
                <a:cs typeface="Calibri"/>
                <a:hlinkClick r:id="rId63"/>
              </a:rPr>
              <a:t>Fund </a:t>
            </a:r>
            <a:r>
              <a:rPr sz="500" spc="-3" dirty="0">
                <a:latin typeface="Calibri"/>
                <a:cs typeface="Calibri"/>
                <a:hlinkClick r:id="rId63"/>
              </a:rPr>
              <a:t>for</a:t>
            </a:r>
            <a:r>
              <a:rPr sz="500" spc="59" dirty="0">
                <a:latin typeface="Calibri"/>
                <a:cs typeface="Calibri"/>
                <a:hlinkClick r:id="rId63"/>
              </a:rPr>
              <a:t> </a:t>
            </a:r>
            <a:r>
              <a:rPr sz="500" spc="3" dirty="0">
                <a:latin typeface="Calibri"/>
                <a:cs typeface="Calibri"/>
                <a:hlinkClick r:id="rId63"/>
              </a:rPr>
              <a:t>Women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789568" y="3060961"/>
            <a:ext cx="1193052" cy="611110"/>
          </a:xfrm>
          <a:prstGeom prst="rect">
            <a:avLst/>
          </a:prstGeom>
        </p:spPr>
        <p:txBody>
          <a:bodyPr vert="horz" wrap="square" lIns="0" tIns="23159" rIns="0" bIns="0" rtlCol="0">
            <a:spAutoFit/>
          </a:bodyPr>
          <a:lstStyle/>
          <a:p>
            <a:pPr marL="100473">
              <a:spcBef>
                <a:spcPts val="182"/>
              </a:spcBef>
            </a:pPr>
            <a:r>
              <a:rPr sz="618" b="1" spc="-3" dirty="0">
                <a:latin typeface="Arial"/>
                <a:cs typeface="Arial"/>
                <a:hlinkClick r:id="rId64"/>
              </a:rPr>
              <a:t>UNV </a:t>
            </a:r>
            <a:r>
              <a:rPr sz="500" spc="-3" dirty="0">
                <a:latin typeface="Calibri"/>
                <a:cs typeface="Calibri"/>
                <a:hlinkClick r:id="rId64"/>
              </a:rPr>
              <a:t>United </a:t>
            </a:r>
            <a:r>
              <a:rPr sz="500" spc="6" dirty="0">
                <a:latin typeface="Calibri"/>
                <a:cs typeface="Calibri"/>
                <a:hlinkClick r:id="rId64"/>
              </a:rPr>
              <a:t>Nations</a:t>
            </a:r>
            <a:r>
              <a:rPr sz="500" spc="9" dirty="0">
                <a:latin typeface="Calibri"/>
                <a:cs typeface="Calibri"/>
                <a:hlinkClick r:id="rId64"/>
              </a:rPr>
              <a:t> </a:t>
            </a:r>
            <a:r>
              <a:rPr sz="500" spc="-9" dirty="0">
                <a:latin typeface="Calibri"/>
                <a:cs typeface="Calibri"/>
                <a:hlinkClick r:id="rId64"/>
              </a:rPr>
              <a:t>Volunteers</a:t>
            </a:r>
            <a:endParaRPr sz="500">
              <a:latin typeface="Calibri"/>
              <a:cs typeface="Calibri"/>
            </a:endParaRPr>
          </a:p>
          <a:p>
            <a:pPr marL="187127" marR="201320" indent="-86654">
              <a:lnSpc>
                <a:spcPts val="612"/>
              </a:lnSpc>
              <a:spcBef>
                <a:spcPts val="253"/>
              </a:spcBef>
            </a:pPr>
            <a:r>
              <a:rPr sz="618" b="1" spc="-32" dirty="0">
                <a:latin typeface="Arial"/>
                <a:cs typeface="Arial"/>
                <a:hlinkClick r:id="rId65"/>
              </a:rPr>
              <a:t>UNCDF </a:t>
            </a:r>
            <a:r>
              <a:rPr sz="500" spc="-3" dirty="0">
                <a:latin typeface="Calibri"/>
                <a:cs typeface="Calibri"/>
                <a:hlinkClick r:id="rId65"/>
              </a:rPr>
              <a:t>United </a:t>
            </a:r>
            <a:r>
              <a:rPr sz="500" spc="6" dirty="0">
                <a:latin typeface="Calibri"/>
                <a:cs typeface="Calibri"/>
                <a:hlinkClick r:id="rId65"/>
              </a:rPr>
              <a:t>Nations </a:t>
            </a:r>
            <a:r>
              <a:rPr sz="500" spc="15" dirty="0">
                <a:latin typeface="Calibri"/>
                <a:cs typeface="Calibri"/>
                <a:hlinkClick r:id="rId65"/>
              </a:rPr>
              <a:t>Capital  </a:t>
            </a:r>
            <a:r>
              <a:rPr sz="500" spc="-6" dirty="0">
                <a:latin typeface="Calibri"/>
                <a:cs typeface="Calibri"/>
                <a:hlinkClick r:id="rId65"/>
              </a:rPr>
              <a:t>Development</a:t>
            </a:r>
            <a:r>
              <a:rPr sz="500" spc="18" dirty="0">
                <a:latin typeface="Calibri"/>
                <a:cs typeface="Calibri"/>
                <a:hlinkClick r:id="rId65"/>
              </a:rPr>
              <a:t> </a:t>
            </a:r>
            <a:r>
              <a:rPr sz="500" dirty="0">
                <a:latin typeface="Calibri"/>
                <a:cs typeface="Calibri"/>
                <a:hlinkClick r:id="rId65"/>
              </a:rPr>
              <a:t>Fund</a:t>
            </a:r>
            <a:endParaRPr sz="500">
              <a:latin typeface="Calibri"/>
              <a:cs typeface="Calibri"/>
            </a:endParaRPr>
          </a:p>
          <a:p>
            <a:pPr marL="7470">
              <a:spcBef>
                <a:spcPts val="124"/>
              </a:spcBef>
            </a:pPr>
            <a:r>
              <a:rPr sz="618" b="1" spc="-41" dirty="0">
                <a:latin typeface="Arial"/>
                <a:cs typeface="Arial"/>
                <a:hlinkClick r:id="rId66"/>
              </a:rPr>
              <a:t>UNFPA </a:t>
            </a:r>
            <a:r>
              <a:rPr sz="500" spc="-3" dirty="0">
                <a:latin typeface="Calibri"/>
                <a:cs typeface="Calibri"/>
                <a:hlinkClick r:id="rId66"/>
              </a:rPr>
              <a:t>United </a:t>
            </a:r>
            <a:r>
              <a:rPr sz="500" spc="6" dirty="0">
                <a:latin typeface="Calibri"/>
                <a:cs typeface="Calibri"/>
                <a:hlinkClick r:id="rId66"/>
              </a:rPr>
              <a:t>Nations </a:t>
            </a:r>
            <a:r>
              <a:rPr sz="500" dirty="0">
                <a:latin typeface="Calibri"/>
                <a:cs typeface="Calibri"/>
                <a:hlinkClick r:id="rId66"/>
              </a:rPr>
              <a:t>Population</a:t>
            </a:r>
            <a:r>
              <a:rPr sz="500" spc="62" dirty="0">
                <a:latin typeface="Calibri"/>
                <a:cs typeface="Calibri"/>
                <a:hlinkClick r:id="rId66"/>
              </a:rPr>
              <a:t> </a:t>
            </a:r>
            <a:r>
              <a:rPr sz="500" dirty="0">
                <a:latin typeface="Calibri"/>
                <a:cs typeface="Calibri"/>
                <a:hlinkClick r:id="rId66"/>
              </a:rPr>
              <a:t>Fund</a:t>
            </a:r>
            <a:endParaRPr sz="500">
              <a:latin typeface="Calibri"/>
              <a:cs typeface="Calibri"/>
            </a:endParaRPr>
          </a:p>
          <a:p>
            <a:pPr marL="85533" marR="2988" indent="-78436">
              <a:lnSpc>
                <a:spcPts val="612"/>
              </a:lnSpc>
              <a:spcBef>
                <a:spcPts val="255"/>
              </a:spcBef>
            </a:pPr>
            <a:r>
              <a:rPr sz="618" b="1" spc="-32" dirty="0">
                <a:latin typeface="Arial"/>
                <a:cs typeface="Arial"/>
                <a:hlinkClick r:id="rId67"/>
              </a:rPr>
              <a:t>UNHCR </a:t>
            </a:r>
            <a:r>
              <a:rPr sz="500" spc="9" dirty="0">
                <a:latin typeface="Calibri"/>
                <a:cs typeface="Calibri"/>
                <a:hlinkClick r:id="rId67"/>
              </a:rPr>
              <a:t>Office </a:t>
            </a:r>
            <a:r>
              <a:rPr sz="500" spc="-3" dirty="0">
                <a:latin typeface="Calibri"/>
                <a:cs typeface="Calibri"/>
                <a:hlinkClick r:id="rId67"/>
              </a:rPr>
              <a:t>of </a:t>
            </a:r>
            <a:r>
              <a:rPr sz="500" spc="-18" dirty="0">
                <a:latin typeface="Calibri"/>
                <a:cs typeface="Calibri"/>
                <a:hlinkClick r:id="rId67"/>
              </a:rPr>
              <a:t>the </a:t>
            </a:r>
            <a:r>
              <a:rPr sz="500" spc="-3" dirty="0">
                <a:latin typeface="Calibri"/>
                <a:cs typeface="Calibri"/>
                <a:hlinkClick r:id="rId67"/>
              </a:rPr>
              <a:t>United </a:t>
            </a:r>
            <a:r>
              <a:rPr sz="500" spc="6" dirty="0">
                <a:latin typeface="Calibri"/>
                <a:cs typeface="Calibri"/>
                <a:hlinkClick r:id="rId67"/>
              </a:rPr>
              <a:t>Nations </a:t>
            </a:r>
            <a:r>
              <a:rPr sz="500" spc="18" dirty="0">
                <a:latin typeface="Calibri"/>
                <a:cs typeface="Calibri"/>
                <a:hlinkClick r:id="rId67"/>
              </a:rPr>
              <a:t>High  </a:t>
            </a:r>
            <a:r>
              <a:rPr sz="500" dirty="0">
                <a:latin typeface="Calibri"/>
                <a:cs typeface="Calibri"/>
                <a:hlinkClick r:id="rId67"/>
              </a:rPr>
              <a:t>Commissioner </a:t>
            </a:r>
            <a:r>
              <a:rPr sz="500" spc="-3" dirty="0">
                <a:latin typeface="Calibri"/>
                <a:cs typeface="Calibri"/>
                <a:hlinkClick r:id="rId67"/>
              </a:rPr>
              <a:t>for</a:t>
            </a:r>
            <a:r>
              <a:rPr sz="500" spc="38" dirty="0">
                <a:latin typeface="Calibri"/>
                <a:cs typeface="Calibri"/>
                <a:hlinkClick r:id="rId67"/>
              </a:rPr>
              <a:t> </a:t>
            </a:r>
            <a:r>
              <a:rPr sz="500" dirty="0">
                <a:latin typeface="Calibri"/>
                <a:cs typeface="Calibri"/>
                <a:hlinkClick r:id="rId67"/>
              </a:rPr>
              <a:t>Refugees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077295" y="3032323"/>
            <a:ext cx="1100044" cy="580141"/>
          </a:xfrm>
          <a:prstGeom prst="rect">
            <a:avLst/>
          </a:prstGeom>
        </p:spPr>
        <p:txBody>
          <a:bodyPr vert="horz" wrap="square" lIns="0" tIns="23159" rIns="0" bIns="0" rtlCol="0">
            <a:spAutoFit/>
          </a:bodyPr>
          <a:lstStyle/>
          <a:p>
            <a:pPr marL="7470">
              <a:spcBef>
                <a:spcPts val="182"/>
              </a:spcBef>
            </a:pPr>
            <a:r>
              <a:rPr sz="618" b="1" spc="-35" dirty="0">
                <a:latin typeface="Arial"/>
                <a:cs typeface="Arial"/>
                <a:hlinkClick r:id="rId68"/>
              </a:rPr>
              <a:t>WFP </a:t>
            </a:r>
            <a:r>
              <a:rPr sz="500" spc="9" dirty="0">
                <a:latin typeface="Calibri"/>
                <a:cs typeface="Calibri"/>
                <a:hlinkClick r:id="rId68"/>
              </a:rPr>
              <a:t>World </a:t>
            </a:r>
            <a:r>
              <a:rPr sz="500" spc="6" dirty="0">
                <a:latin typeface="Calibri"/>
                <a:cs typeface="Calibri"/>
                <a:hlinkClick r:id="rId68"/>
              </a:rPr>
              <a:t>Food</a:t>
            </a:r>
            <a:r>
              <a:rPr sz="500" spc="3" dirty="0">
                <a:latin typeface="Calibri"/>
                <a:cs typeface="Calibri"/>
                <a:hlinkClick r:id="rId68"/>
              </a:rPr>
              <a:t> </a:t>
            </a:r>
            <a:r>
              <a:rPr sz="500" dirty="0">
                <a:latin typeface="Calibri"/>
                <a:cs typeface="Calibri"/>
                <a:hlinkClick r:id="rId68"/>
              </a:rPr>
              <a:t>Programme</a:t>
            </a:r>
            <a:endParaRPr sz="500">
              <a:latin typeface="Calibri"/>
              <a:cs typeface="Calibri"/>
            </a:endParaRPr>
          </a:p>
          <a:p>
            <a:pPr marL="93750" marR="10085" indent="-86654">
              <a:lnSpc>
                <a:spcPts val="612"/>
              </a:lnSpc>
              <a:spcBef>
                <a:spcPts val="253"/>
              </a:spcBef>
            </a:pPr>
            <a:r>
              <a:rPr sz="618" b="1" spc="-9" dirty="0">
                <a:latin typeface="Arial"/>
                <a:cs typeface="Arial"/>
                <a:hlinkClick r:id="rId69"/>
              </a:rPr>
              <a:t>UNRWA</a:t>
            </a:r>
            <a:r>
              <a:rPr sz="662" spc="-13" baseline="14814" dirty="0">
                <a:latin typeface="Calibri"/>
                <a:cs typeface="Calibri"/>
                <a:hlinkClick r:id="rId69"/>
              </a:rPr>
              <a:t>2 </a:t>
            </a:r>
            <a:r>
              <a:rPr sz="500" spc="-3" dirty="0">
                <a:latin typeface="Calibri"/>
                <a:cs typeface="Calibri"/>
                <a:hlinkClick r:id="rId69"/>
              </a:rPr>
              <a:t>United </a:t>
            </a:r>
            <a:r>
              <a:rPr sz="500" spc="6" dirty="0">
                <a:latin typeface="Calibri"/>
                <a:cs typeface="Calibri"/>
                <a:hlinkClick r:id="rId69"/>
              </a:rPr>
              <a:t>Nations </a:t>
            </a:r>
            <a:r>
              <a:rPr sz="500" spc="-6" dirty="0">
                <a:latin typeface="Calibri"/>
                <a:cs typeface="Calibri"/>
                <a:hlinkClick r:id="rId69"/>
              </a:rPr>
              <a:t>Relief </a:t>
            </a:r>
            <a:r>
              <a:rPr sz="500" spc="15" dirty="0">
                <a:latin typeface="Calibri"/>
                <a:cs typeface="Calibri"/>
                <a:hlinkClick r:id="rId69"/>
              </a:rPr>
              <a:t>and  </a:t>
            </a:r>
            <a:r>
              <a:rPr sz="500" spc="6" dirty="0">
                <a:latin typeface="Calibri"/>
                <a:cs typeface="Calibri"/>
                <a:hlinkClick r:id="rId69"/>
              </a:rPr>
              <a:t>Works </a:t>
            </a:r>
            <a:r>
              <a:rPr sz="500" spc="18" dirty="0">
                <a:latin typeface="Calibri"/>
                <a:cs typeface="Calibri"/>
                <a:hlinkClick r:id="rId69"/>
              </a:rPr>
              <a:t>Agency </a:t>
            </a:r>
            <a:r>
              <a:rPr sz="500" spc="-3" dirty="0">
                <a:latin typeface="Calibri"/>
                <a:cs typeface="Calibri"/>
                <a:hlinkClick r:id="rId69"/>
              </a:rPr>
              <a:t>for </a:t>
            </a:r>
            <a:r>
              <a:rPr sz="500" spc="-6" dirty="0">
                <a:latin typeface="Calibri"/>
                <a:cs typeface="Calibri"/>
                <a:hlinkClick r:id="rId69"/>
              </a:rPr>
              <a:t>Palestine </a:t>
            </a:r>
            <a:r>
              <a:rPr sz="500" dirty="0">
                <a:latin typeface="Calibri"/>
                <a:cs typeface="Calibri"/>
                <a:hlinkClick r:id="rId69"/>
              </a:rPr>
              <a:t>Refugees  </a:t>
            </a:r>
            <a:r>
              <a:rPr sz="500" spc="3" dirty="0">
                <a:latin typeface="Calibri"/>
                <a:cs typeface="Calibri"/>
                <a:hlinkClick r:id="rId69"/>
              </a:rPr>
              <a:t>in </a:t>
            </a:r>
            <a:r>
              <a:rPr sz="500" spc="-18" dirty="0">
                <a:latin typeface="Calibri"/>
                <a:cs typeface="Calibri"/>
                <a:hlinkClick r:id="rId69"/>
              </a:rPr>
              <a:t>the </a:t>
            </a:r>
            <a:r>
              <a:rPr sz="500" spc="24" dirty="0">
                <a:latin typeface="Calibri"/>
                <a:cs typeface="Calibri"/>
                <a:hlinkClick r:id="rId69"/>
              </a:rPr>
              <a:t>Near</a:t>
            </a:r>
            <a:r>
              <a:rPr sz="500" spc="-18" dirty="0">
                <a:latin typeface="Calibri"/>
                <a:cs typeface="Calibri"/>
                <a:hlinkClick r:id="rId69"/>
              </a:rPr>
              <a:t> </a:t>
            </a:r>
            <a:r>
              <a:rPr sz="500" dirty="0">
                <a:latin typeface="Calibri"/>
                <a:cs typeface="Calibri"/>
                <a:hlinkClick r:id="rId69"/>
              </a:rPr>
              <a:t>East</a:t>
            </a:r>
            <a:endParaRPr sz="500">
              <a:latin typeface="Calibri"/>
              <a:cs typeface="Calibri"/>
            </a:endParaRPr>
          </a:p>
          <a:p>
            <a:pPr marL="93750" marR="2988" indent="-86654">
              <a:lnSpc>
                <a:spcPts val="612"/>
              </a:lnSpc>
              <a:spcBef>
                <a:spcPts val="253"/>
              </a:spcBef>
            </a:pPr>
            <a:r>
              <a:rPr sz="618" b="1" spc="-29" dirty="0">
                <a:latin typeface="Arial"/>
                <a:cs typeface="Arial"/>
                <a:hlinkClick r:id="rId70"/>
              </a:rPr>
              <a:t>UN-HABITAT </a:t>
            </a:r>
            <a:r>
              <a:rPr sz="500" spc="-3" dirty="0">
                <a:latin typeface="Calibri"/>
                <a:cs typeface="Calibri"/>
                <a:hlinkClick r:id="rId70"/>
              </a:rPr>
              <a:t>United </a:t>
            </a:r>
            <a:r>
              <a:rPr sz="500" spc="6" dirty="0">
                <a:latin typeface="Calibri"/>
                <a:cs typeface="Calibri"/>
                <a:hlinkClick r:id="rId70"/>
              </a:rPr>
              <a:t>Nations Human  </a:t>
            </a:r>
            <a:r>
              <a:rPr sz="500" spc="-15" dirty="0">
                <a:latin typeface="Calibri"/>
                <a:cs typeface="Calibri"/>
                <a:hlinkClick r:id="rId70"/>
              </a:rPr>
              <a:t>Settlements</a:t>
            </a:r>
            <a:r>
              <a:rPr sz="500" spc="18" dirty="0">
                <a:latin typeface="Calibri"/>
                <a:cs typeface="Calibri"/>
                <a:hlinkClick r:id="rId70"/>
              </a:rPr>
              <a:t> </a:t>
            </a:r>
            <a:r>
              <a:rPr sz="500" dirty="0">
                <a:latin typeface="Calibri"/>
                <a:cs typeface="Calibri"/>
                <a:hlinkClick r:id="rId70"/>
              </a:rPr>
              <a:t>Programme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814038" y="3912272"/>
            <a:ext cx="1033182" cy="371142"/>
          </a:xfrm>
          <a:prstGeom prst="rect">
            <a:avLst/>
          </a:prstGeom>
        </p:spPr>
        <p:txBody>
          <a:bodyPr vert="horz" wrap="square" lIns="0" tIns="24653" rIns="0" bIns="0" rtlCol="0">
            <a:spAutoFit/>
          </a:bodyPr>
          <a:lstStyle/>
          <a:p>
            <a:pPr marL="93750" marR="62376" indent="-86654">
              <a:lnSpc>
                <a:spcPts val="612"/>
              </a:lnSpc>
              <a:spcBef>
                <a:spcPts val="194"/>
              </a:spcBef>
            </a:pPr>
            <a:r>
              <a:rPr sz="618" b="1" spc="-26" dirty="0">
                <a:latin typeface="Arial"/>
                <a:cs typeface="Arial"/>
                <a:hlinkClick r:id="rId71"/>
              </a:rPr>
              <a:t>UNRISD </a:t>
            </a:r>
            <a:r>
              <a:rPr sz="500" spc="-3" dirty="0">
                <a:latin typeface="Calibri"/>
                <a:cs typeface="Calibri"/>
                <a:hlinkClick r:id="rId71"/>
              </a:rPr>
              <a:t>United </a:t>
            </a:r>
            <a:r>
              <a:rPr sz="500" spc="6" dirty="0">
                <a:latin typeface="Calibri"/>
                <a:cs typeface="Calibri"/>
                <a:hlinkClick r:id="rId71"/>
              </a:rPr>
              <a:t>Nations </a:t>
            </a:r>
            <a:r>
              <a:rPr sz="500" dirty="0">
                <a:latin typeface="Calibri"/>
                <a:cs typeface="Calibri"/>
                <a:hlinkClick r:id="rId71"/>
              </a:rPr>
              <a:t>Research  </a:t>
            </a:r>
            <a:r>
              <a:rPr sz="500" spc="-21" dirty="0">
                <a:latin typeface="Calibri"/>
                <a:cs typeface="Calibri"/>
                <a:hlinkClick r:id="rId71"/>
              </a:rPr>
              <a:t>Institute </a:t>
            </a:r>
            <a:r>
              <a:rPr sz="500" spc="-3" dirty="0">
                <a:latin typeface="Calibri"/>
                <a:cs typeface="Calibri"/>
                <a:hlinkClick r:id="rId71"/>
              </a:rPr>
              <a:t>for </a:t>
            </a:r>
            <a:r>
              <a:rPr sz="500" spc="15" dirty="0">
                <a:latin typeface="Calibri"/>
                <a:cs typeface="Calibri"/>
                <a:hlinkClick r:id="rId71"/>
              </a:rPr>
              <a:t>Social</a:t>
            </a:r>
            <a:r>
              <a:rPr sz="500" dirty="0">
                <a:latin typeface="Calibri"/>
                <a:cs typeface="Calibri"/>
                <a:hlinkClick r:id="rId71"/>
              </a:rPr>
              <a:t> </a:t>
            </a:r>
            <a:r>
              <a:rPr sz="500" spc="-6" dirty="0">
                <a:latin typeface="Calibri"/>
                <a:cs typeface="Calibri"/>
                <a:hlinkClick r:id="rId71"/>
              </a:rPr>
              <a:t>Development</a:t>
            </a:r>
            <a:endParaRPr sz="500">
              <a:latin typeface="Calibri"/>
              <a:cs typeface="Calibri"/>
            </a:endParaRPr>
          </a:p>
          <a:p>
            <a:pPr marL="93750" marR="2988" indent="-86654">
              <a:lnSpc>
                <a:spcPts val="612"/>
              </a:lnSpc>
              <a:spcBef>
                <a:spcPts val="253"/>
              </a:spcBef>
            </a:pPr>
            <a:r>
              <a:rPr sz="618" b="1" spc="-9" dirty="0">
                <a:latin typeface="Arial"/>
                <a:cs typeface="Arial"/>
                <a:hlinkClick r:id="rId72"/>
              </a:rPr>
              <a:t>UNIDIR</a:t>
            </a:r>
            <a:r>
              <a:rPr sz="662" spc="-13" baseline="14814" dirty="0">
                <a:latin typeface="Calibri"/>
                <a:cs typeface="Calibri"/>
                <a:hlinkClick r:id="rId72"/>
              </a:rPr>
              <a:t>2 </a:t>
            </a:r>
            <a:r>
              <a:rPr sz="500" spc="-3" dirty="0">
                <a:latin typeface="Calibri"/>
                <a:cs typeface="Calibri"/>
                <a:hlinkClick r:id="rId72"/>
              </a:rPr>
              <a:t>United </a:t>
            </a:r>
            <a:r>
              <a:rPr sz="500" spc="6" dirty="0">
                <a:latin typeface="Calibri"/>
                <a:cs typeface="Calibri"/>
                <a:hlinkClick r:id="rId72"/>
              </a:rPr>
              <a:t>Nations </a:t>
            </a:r>
            <a:r>
              <a:rPr sz="500" spc="-21" dirty="0">
                <a:latin typeface="Calibri"/>
                <a:cs typeface="Calibri"/>
                <a:hlinkClick r:id="rId72"/>
              </a:rPr>
              <a:t>Institute </a:t>
            </a:r>
            <a:r>
              <a:rPr sz="500" spc="-3" dirty="0">
                <a:latin typeface="Calibri"/>
                <a:cs typeface="Calibri"/>
                <a:hlinkClick r:id="rId72"/>
              </a:rPr>
              <a:t>for  </a:t>
            </a:r>
            <a:r>
              <a:rPr sz="500" dirty="0">
                <a:latin typeface="Calibri"/>
                <a:cs typeface="Calibri"/>
                <a:hlinkClick r:id="rId72"/>
              </a:rPr>
              <a:t>Disarmament</a:t>
            </a:r>
            <a:r>
              <a:rPr sz="500" spc="18" dirty="0">
                <a:latin typeface="Calibri"/>
                <a:cs typeface="Calibri"/>
                <a:hlinkClick r:id="rId72"/>
              </a:rPr>
              <a:t> </a:t>
            </a:r>
            <a:r>
              <a:rPr sz="500" dirty="0">
                <a:latin typeface="Calibri"/>
                <a:cs typeface="Calibri"/>
                <a:hlinkClick r:id="rId72"/>
              </a:rPr>
              <a:t>Research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134229" y="3912273"/>
            <a:ext cx="1168773" cy="255726"/>
          </a:xfrm>
          <a:prstGeom prst="rect">
            <a:avLst/>
          </a:prstGeom>
        </p:spPr>
        <p:txBody>
          <a:bodyPr vert="horz" wrap="square" lIns="0" tIns="24653" rIns="0" bIns="0" rtlCol="0">
            <a:spAutoFit/>
          </a:bodyPr>
          <a:lstStyle/>
          <a:p>
            <a:pPr marL="93750" marR="2988" indent="-86654">
              <a:lnSpc>
                <a:spcPts val="612"/>
              </a:lnSpc>
              <a:spcBef>
                <a:spcPts val="194"/>
              </a:spcBef>
            </a:pPr>
            <a:r>
              <a:rPr sz="618" b="1" spc="-21" dirty="0">
                <a:latin typeface="Arial"/>
                <a:cs typeface="Arial"/>
                <a:hlinkClick r:id="rId73"/>
              </a:rPr>
              <a:t>UN-INSTRAW </a:t>
            </a:r>
            <a:r>
              <a:rPr sz="500" spc="-3" dirty="0">
                <a:latin typeface="Calibri"/>
                <a:cs typeface="Calibri"/>
                <a:hlinkClick r:id="rId73"/>
              </a:rPr>
              <a:t>United </a:t>
            </a:r>
            <a:r>
              <a:rPr sz="500" spc="6" dirty="0">
                <a:latin typeface="Calibri"/>
                <a:cs typeface="Calibri"/>
                <a:hlinkClick r:id="rId73"/>
              </a:rPr>
              <a:t>Nations  </a:t>
            </a:r>
            <a:r>
              <a:rPr sz="500" spc="-3" dirty="0">
                <a:latin typeface="Calibri"/>
                <a:cs typeface="Calibri"/>
                <a:hlinkClick r:id="rId73"/>
              </a:rPr>
              <a:t>International </a:t>
            </a:r>
            <a:r>
              <a:rPr sz="500" dirty="0">
                <a:latin typeface="Calibri"/>
                <a:cs typeface="Calibri"/>
                <a:hlinkClick r:id="rId73"/>
              </a:rPr>
              <a:t>Research </a:t>
            </a:r>
            <a:r>
              <a:rPr sz="500" spc="15" dirty="0">
                <a:latin typeface="Calibri"/>
                <a:cs typeface="Calibri"/>
                <a:hlinkClick r:id="rId73"/>
              </a:rPr>
              <a:t>and </a:t>
            </a:r>
            <a:r>
              <a:rPr sz="500" dirty="0">
                <a:latin typeface="Calibri"/>
                <a:cs typeface="Calibri"/>
                <a:hlinkClick r:id="rId73"/>
              </a:rPr>
              <a:t>Training  </a:t>
            </a:r>
            <a:r>
              <a:rPr sz="500" spc="-21" dirty="0">
                <a:latin typeface="Calibri"/>
                <a:cs typeface="Calibri"/>
                <a:hlinkClick r:id="rId73"/>
              </a:rPr>
              <a:t>Institute </a:t>
            </a:r>
            <a:r>
              <a:rPr sz="500" spc="-3" dirty="0">
                <a:latin typeface="Calibri"/>
                <a:cs typeface="Calibri"/>
                <a:hlinkClick r:id="rId73"/>
              </a:rPr>
              <a:t>for </a:t>
            </a:r>
            <a:r>
              <a:rPr sz="500" spc="-18" dirty="0">
                <a:latin typeface="Calibri"/>
                <a:cs typeface="Calibri"/>
                <a:hlinkClick r:id="rId73"/>
              </a:rPr>
              <a:t>the </a:t>
            </a:r>
            <a:r>
              <a:rPr sz="500" dirty="0">
                <a:latin typeface="Calibri"/>
                <a:cs typeface="Calibri"/>
                <a:hlinkClick r:id="rId73"/>
              </a:rPr>
              <a:t>Advancement </a:t>
            </a:r>
            <a:r>
              <a:rPr sz="500" spc="-3" dirty="0">
                <a:latin typeface="Calibri"/>
                <a:cs typeface="Calibri"/>
                <a:hlinkClick r:id="rId73"/>
              </a:rPr>
              <a:t>of</a:t>
            </a:r>
            <a:r>
              <a:rPr sz="500" spc="-44" dirty="0">
                <a:latin typeface="Calibri"/>
                <a:cs typeface="Calibri"/>
                <a:hlinkClick r:id="rId73"/>
              </a:rPr>
              <a:t> </a:t>
            </a:r>
            <a:r>
              <a:rPr sz="500" spc="3" dirty="0">
                <a:latin typeface="Calibri"/>
                <a:cs typeface="Calibri"/>
                <a:hlinkClick r:id="rId73"/>
              </a:rPr>
              <a:t>Women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469560" y="4519403"/>
            <a:ext cx="1566209" cy="226389"/>
          </a:xfrm>
          <a:prstGeom prst="rect">
            <a:avLst/>
          </a:prstGeom>
        </p:spPr>
        <p:txBody>
          <a:bodyPr vert="horz" wrap="square" lIns="0" tIns="23159" rIns="0" bIns="0" rtlCol="0">
            <a:spAutoFit/>
          </a:bodyPr>
          <a:lstStyle/>
          <a:p>
            <a:pPr marL="7470">
              <a:spcBef>
                <a:spcPts val="182"/>
              </a:spcBef>
            </a:pPr>
            <a:r>
              <a:rPr sz="618" b="1" spc="-44" dirty="0">
                <a:latin typeface="Arial"/>
                <a:cs typeface="Arial"/>
                <a:hlinkClick r:id="rId74"/>
              </a:rPr>
              <a:t>UNSSC </a:t>
            </a:r>
            <a:r>
              <a:rPr sz="500" spc="-3" dirty="0">
                <a:latin typeface="Calibri"/>
                <a:cs typeface="Calibri"/>
                <a:hlinkClick r:id="rId74"/>
              </a:rPr>
              <a:t>United </a:t>
            </a:r>
            <a:r>
              <a:rPr sz="500" spc="6" dirty="0">
                <a:latin typeface="Calibri"/>
                <a:cs typeface="Calibri"/>
                <a:hlinkClick r:id="rId74"/>
              </a:rPr>
              <a:t>Nations </a:t>
            </a:r>
            <a:r>
              <a:rPr sz="500" spc="-3" dirty="0">
                <a:latin typeface="Calibri"/>
                <a:cs typeface="Calibri"/>
                <a:hlinkClick r:id="rId74"/>
              </a:rPr>
              <a:t>System </a:t>
            </a:r>
            <a:r>
              <a:rPr sz="500" dirty="0">
                <a:latin typeface="Calibri"/>
                <a:cs typeface="Calibri"/>
                <a:hlinkClick r:id="rId74"/>
              </a:rPr>
              <a:t>Staff</a:t>
            </a:r>
            <a:r>
              <a:rPr sz="500" spc="94" dirty="0">
                <a:latin typeface="Calibri"/>
                <a:cs typeface="Calibri"/>
                <a:hlinkClick r:id="rId74"/>
              </a:rPr>
              <a:t> </a:t>
            </a:r>
            <a:r>
              <a:rPr sz="500" spc="9" dirty="0">
                <a:latin typeface="Calibri"/>
                <a:cs typeface="Calibri"/>
                <a:hlinkClick r:id="rId74"/>
              </a:rPr>
              <a:t>College</a:t>
            </a:r>
            <a:endParaRPr sz="500">
              <a:latin typeface="Calibri"/>
              <a:cs typeface="Calibri"/>
            </a:endParaRPr>
          </a:p>
          <a:p>
            <a:pPr marL="7470">
              <a:spcBef>
                <a:spcPts val="124"/>
              </a:spcBef>
            </a:pPr>
            <a:r>
              <a:rPr sz="618" b="1" spc="-15" dirty="0">
                <a:latin typeface="Arial"/>
                <a:cs typeface="Arial"/>
                <a:hlinkClick r:id="rId75"/>
              </a:rPr>
              <a:t>UNAIDS </a:t>
            </a:r>
            <a:r>
              <a:rPr sz="500" spc="-3" dirty="0">
                <a:latin typeface="Calibri"/>
                <a:cs typeface="Calibri"/>
                <a:hlinkClick r:id="rId75"/>
              </a:rPr>
              <a:t>Joint United </a:t>
            </a:r>
            <a:r>
              <a:rPr sz="500" spc="6" dirty="0">
                <a:latin typeface="Calibri"/>
                <a:cs typeface="Calibri"/>
                <a:hlinkClick r:id="rId75"/>
              </a:rPr>
              <a:t>Nations </a:t>
            </a:r>
            <a:r>
              <a:rPr sz="500" dirty="0">
                <a:latin typeface="Calibri"/>
                <a:cs typeface="Calibri"/>
                <a:hlinkClick r:id="rId75"/>
              </a:rPr>
              <a:t>Programme on</a:t>
            </a:r>
            <a:r>
              <a:rPr sz="500" spc="103" dirty="0">
                <a:latin typeface="Calibri"/>
                <a:cs typeface="Calibri"/>
                <a:hlinkClick r:id="rId75"/>
              </a:rPr>
              <a:t> </a:t>
            </a:r>
            <a:r>
              <a:rPr sz="500" spc="29" dirty="0">
                <a:latin typeface="Calibri"/>
                <a:cs typeface="Calibri"/>
                <a:hlinkClick r:id="rId75"/>
              </a:rPr>
              <a:t>HIV/AIDS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4359089" y="2972058"/>
            <a:ext cx="0" cy="1882588"/>
          </a:xfrm>
          <a:custGeom>
            <a:avLst/>
            <a:gdLst/>
            <a:ahLst/>
            <a:cxnLst/>
            <a:rect l="l" t="t" r="r" b="b"/>
            <a:pathLst>
              <a:path h="3200400">
                <a:moveTo>
                  <a:pt x="0" y="0"/>
                </a:moveTo>
                <a:lnTo>
                  <a:pt x="0" y="3200323"/>
                </a:lnTo>
              </a:path>
            </a:pathLst>
          </a:custGeom>
          <a:ln w="18402">
            <a:solidFill>
              <a:srgbClr val="B4D5F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66" name="object 66"/>
          <p:cNvSpPr/>
          <p:nvPr/>
        </p:nvSpPr>
        <p:spPr>
          <a:xfrm>
            <a:off x="1634164" y="1443394"/>
            <a:ext cx="1613274" cy="1156821"/>
          </a:xfrm>
          <a:custGeom>
            <a:avLst/>
            <a:gdLst/>
            <a:ahLst/>
            <a:cxnLst/>
            <a:rect l="l" t="t" r="r" b="b"/>
            <a:pathLst>
              <a:path w="2742565" h="1966595">
                <a:moveTo>
                  <a:pt x="2742247" y="0"/>
                </a:moveTo>
                <a:lnTo>
                  <a:pt x="2526398" y="0"/>
                </a:lnTo>
                <a:lnTo>
                  <a:pt x="2526398" y="1694814"/>
                </a:lnTo>
                <a:lnTo>
                  <a:pt x="0" y="1694814"/>
                </a:lnTo>
                <a:lnTo>
                  <a:pt x="0" y="1966036"/>
                </a:lnTo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67" name="object 67"/>
          <p:cNvSpPr/>
          <p:nvPr/>
        </p:nvSpPr>
        <p:spPr>
          <a:xfrm>
            <a:off x="1610625" y="2579875"/>
            <a:ext cx="47079" cy="64688"/>
          </a:xfrm>
          <a:prstGeom prst="rect">
            <a:avLst/>
          </a:prstGeom>
          <a:blipFill>
            <a:blip r:embed="rId7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68" name="object 68"/>
          <p:cNvSpPr txBox="1"/>
          <p:nvPr/>
        </p:nvSpPr>
        <p:spPr>
          <a:xfrm>
            <a:off x="505013" y="1642441"/>
            <a:ext cx="2185894" cy="240164"/>
          </a:xfrm>
          <a:prstGeom prst="rect">
            <a:avLst/>
          </a:prstGeom>
        </p:spPr>
        <p:txBody>
          <a:bodyPr vert="horz" wrap="square" lIns="0" tIns="7844" rIns="0" bIns="0" rtlCol="0">
            <a:spAutoFit/>
          </a:bodyPr>
          <a:lstStyle/>
          <a:p>
            <a:pPr marL="786232">
              <a:spcBef>
                <a:spcPts val="62"/>
              </a:spcBef>
            </a:pPr>
            <a:r>
              <a:rPr sz="676" b="1" spc="-9" dirty="0">
                <a:latin typeface="Century Gothic"/>
                <a:cs typeface="Century Gothic"/>
              </a:rPr>
              <a:t>Subsidiary</a:t>
            </a:r>
            <a:r>
              <a:rPr sz="676" b="1" spc="-24" dirty="0">
                <a:latin typeface="Century Gothic"/>
                <a:cs typeface="Century Gothic"/>
              </a:rPr>
              <a:t> </a:t>
            </a:r>
            <a:r>
              <a:rPr sz="676" b="1" spc="-9" dirty="0">
                <a:latin typeface="Century Gothic"/>
                <a:cs typeface="Century Gothic"/>
              </a:rPr>
              <a:t>Bodies</a:t>
            </a:r>
            <a:endParaRPr sz="676">
              <a:latin typeface="Century Gothic"/>
              <a:cs typeface="Century Gothic"/>
            </a:endParaRPr>
          </a:p>
          <a:p>
            <a:pPr>
              <a:spcBef>
                <a:spcPts val="382"/>
              </a:spcBef>
              <a:tabLst>
                <a:tab pos="1178788" algn="l"/>
              </a:tabLst>
            </a:pPr>
            <a:r>
              <a:rPr sz="500" dirty="0">
                <a:latin typeface="Calibri"/>
                <a:cs typeface="Calibri"/>
              </a:rPr>
              <a:t>Military</a:t>
            </a:r>
            <a:r>
              <a:rPr sz="500" spc="29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Staff</a:t>
            </a:r>
            <a:r>
              <a:rPr sz="500" spc="29" dirty="0">
                <a:latin typeface="Calibri"/>
                <a:cs typeface="Calibri"/>
              </a:rPr>
              <a:t> </a:t>
            </a:r>
            <a:r>
              <a:rPr sz="500" spc="-6" dirty="0">
                <a:latin typeface="Calibri"/>
                <a:cs typeface="Calibri"/>
              </a:rPr>
              <a:t>Committee	</a:t>
            </a:r>
            <a:r>
              <a:rPr sz="500" spc="-3" dirty="0">
                <a:latin typeface="Calibri"/>
                <a:cs typeface="Calibri"/>
                <a:hlinkClick r:id="rId14"/>
              </a:rPr>
              <a:t>International </a:t>
            </a:r>
            <a:r>
              <a:rPr sz="500" spc="9" dirty="0">
                <a:latin typeface="Calibri"/>
                <a:cs typeface="Calibri"/>
                <a:hlinkClick r:id="rId14"/>
              </a:rPr>
              <a:t>Criminal </a:t>
            </a:r>
            <a:r>
              <a:rPr sz="500" spc="-3" dirty="0">
                <a:latin typeface="Calibri"/>
                <a:cs typeface="Calibri"/>
                <a:hlinkClick r:id="rId14"/>
              </a:rPr>
              <a:t>Tribunal for</a:t>
            </a:r>
            <a:r>
              <a:rPr sz="500" spc="74" dirty="0">
                <a:latin typeface="Calibri"/>
                <a:cs typeface="Calibri"/>
                <a:hlinkClick r:id="rId14"/>
              </a:rPr>
              <a:t> </a:t>
            </a:r>
            <a:r>
              <a:rPr sz="500" spc="-18" dirty="0">
                <a:latin typeface="Calibri"/>
                <a:cs typeface="Calibri"/>
                <a:hlinkClick r:id="rId14"/>
              </a:rPr>
              <a:t>the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4378444" y="1464191"/>
            <a:ext cx="116541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7713" y="0"/>
                </a:lnTo>
              </a:path>
            </a:pathLst>
          </a:custGeom>
          <a:ln w="1905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70" name="object 70"/>
          <p:cNvSpPr/>
          <p:nvPr/>
        </p:nvSpPr>
        <p:spPr>
          <a:xfrm>
            <a:off x="4527253" y="1503494"/>
            <a:ext cx="7471" cy="3750235"/>
          </a:xfrm>
          <a:custGeom>
            <a:avLst/>
            <a:gdLst/>
            <a:ahLst/>
            <a:cxnLst/>
            <a:rect l="l" t="t" r="r" b="b"/>
            <a:pathLst>
              <a:path w="12700" h="6375400">
                <a:moveTo>
                  <a:pt x="0" y="0"/>
                </a:moveTo>
                <a:lnTo>
                  <a:pt x="12471" y="6375146"/>
                </a:lnTo>
              </a:path>
            </a:pathLst>
          </a:custGeom>
          <a:ln w="1905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71" name="object 71"/>
          <p:cNvSpPr/>
          <p:nvPr/>
        </p:nvSpPr>
        <p:spPr>
          <a:xfrm>
            <a:off x="4332603" y="1464191"/>
            <a:ext cx="19049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0" y="0"/>
                </a:moveTo>
                <a:lnTo>
                  <a:pt x="32321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72" name="object 72"/>
          <p:cNvSpPr/>
          <p:nvPr/>
        </p:nvSpPr>
        <p:spPr>
          <a:xfrm>
            <a:off x="4508161" y="1464191"/>
            <a:ext cx="19049" cy="17182"/>
          </a:xfrm>
          <a:custGeom>
            <a:avLst/>
            <a:gdLst/>
            <a:ahLst/>
            <a:cxnLst/>
            <a:rect l="l" t="t" r="r" b="b"/>
            <a:pathLst>
              <a:path w="32384" h="29210">
                <a:moveTo>
                  <a:pt x="0" y="0"/>
                </a:moveTo>
                <a:lnTo>
                  <a:pt x="32321" y="0"/>
                </a:lnTo>
                <a:lnTo>
                  <a:pt x="32385" y="28625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73" name="object 73"/>
          <p:cNvSpPr/>
          <p:nvPr/>
        </p:nvSpPr>
        <p:spPr>
          <a:xfrm>
            <a:off x="4534615" y="5264808"/>
            <a:ext cx="21291" cy="17182"/>
          </a:xfrm>
          <a:custGeom>
            <a:avLst/>
            <a:gdLst/>
            <a:ahLst/>
            <a:cxnLst/>
            <a:rect l="l" t="t" r="r" b="b"/>
            <a:pathLst>
              <a:path w="36195" h="29209">
                <a:moveTo>
                  <a:pt x="0" y="0"/>
                </a:moveTo>
                <a:lnTo>
                  <a:pt x="50" y="28625"/>
                </a:lnTo>
                <a:lnTo>
                  <a:pt x="35953" y="28625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74" name="object 74"/>
          <p:cNvSpPr/>
          <p:nvPr/>
        </p:nvSpPr>
        <p:spPr>
          <a:xfrm>
            <a:off x="4586789" y="5281646"/>
            <a:ext cx="21291" cy="0"/>
          </a:xfrm>
          <a:custGeom>
            <a:avLst/>
            <a:gdLst/>
            <a:ahLst/>
            <a:cxnLst/>
            <a:rect l="l" t="t" r="r" b="b"/>
            <a:pathLst>
              <a:path w="36195">
                <a:moveTo>
                  <a:pt x="0" y="0"/>
                </a:moveTo>
                <a:lnTo>
                  <a:pt x="35902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75" name="object 75"/>
          <p:cNvSpPr/>
          <p:nvPr/>
        </p:nvSpPr>
        <p:spPr>
          <a:xfrm>
            <a:off x="4587195" y="5257270"/>
            <a:ext cx="67235" cy="48932"/>
          </a:xfrm>
          <a:custGeom>
            <a:avLst/>
            <a:gdLst/>
            <a:ahLst/>
            <a:cxnLst/>
            <a:rect l="l" t="t" r="r" b="b"/>
            <a:pathLst>
              <a:path w="114300" h="83184">
                <a:moveTo>
                  <a:pt x="0" y="0"/>
                </a:moveTo>
                <a:lnTo>
                  <a:pt x="35217" y="41440"/>
                </a:lnTo>
                <a:lnTo>
                  <a:pt x="0" y="82880"/>
                </a:lnTo>
                <a:lnTo>
                  <a:pt x="113868" y="4144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76" name="object 76"/>
          <p:cNvSpPr/>
          <p:nvPr/>
        </p:nvSpPr>
        <p:spPr>
          <a:xfrm>
            <a:off x="4713856" y="1464191"/>
            <a:ext cx="47812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80746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77" name="object 77"/>
          <p:cNvSpPr/>
          <p:nvPr/>
        </p:nvSpPr>
        <p:spPr>
          <a:xfrm>
            <a:off x="4684175" y="1503100"/>
            <a:ext cx="7471" cy="2436159"/>
          </a:xfrm>
          <a:custGeom>
            <a:avLst/>
            <a:gdLst/>
            <a:ahLst/>
            <a:cxnLst/>
            <a:rect l="l" t="t" r="r" b="b"/>
            <a:pathLst>
              <a:path w="12700" h="4141470">
                <a:moveTo>
                  <a:pt x="0" y="0"/>
                </a:moveTo>
                <a:lnTo>
                  <a:pt x="12357" y="4141076"/>
                </a:lnTo>
              </a:path>
            </a:pathLst>
          </a:custGeom>
          <a:ln w="19049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78" name="object 78"/>
          <p:cNvSpPr/>
          <p:nvPr/>
        </p:nvSpPr>
        <p:spPr>
          <a:xfrm>
            <a:off x="4437335" y="3966828"/>
            <a:ext cx="214779" cy="374"/>
          </a:xfrm>
          <a:custGeom>
            <a:avLst/>
            <a:gdLst/>
            <a:ahLst/>
            <a:cxnLst/>
            <a:rect l="l" t="t" r="r" b="b"/>
            <a:pathLst>
              <a:path w="365125" h="635">
                <a:moveTo>
                  <a:pt x="364871" y="12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79" name="object 79"/>
          <p:cNvSpPr/>
          <p:nvPr/>
        </p:nvSpPr>
        <p:spPr>
          <a:xfrm>
            <a:off x="4785552" y="1464191"/>
            <a:ext cx="17929" cy="0"/>
          </a:xfrm>
          <a:custGeom>
            <a:avLst/>
            <a:gdLst/>
            <a:ahLst/>
            <a:cxnLst/>
            <a:rect l="l" t="t" r="r" b="b"/>
            <a:pathLst>
              <a:path w="30479">
                <a:moveTo>
                  <a:pt x="30086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80" name="object 80"/>
          <p:cNvSpPr/>
          <p:nvPr/>
        </p:nvSpPr>
        <p:spPr>
          <a:xfrm>
            <a:off x="4684057" y="1464191"/>
            <a:ext cx="17929" cy="16809"/>
          </a:xfrm>
          <a:custGeom>
            <a:avLst/>
            <a:gdLst/>
            <a:ahLst/>
            <a:cxnLst/>
            <a:rect l="l" t="t" r="r" b="b"/>
            <a:pathLst>
              <a:path w="30479" h="28575">
                <a:moveTo>
                  <a:pt x="30099" y="0"/>
                </a:moveTo>
                <a:lnTo>
                  <a:pt x="0" y="0"/>
                </a:lnTo>
                <a:lnTo>
                  <a:pt x="88" y="28397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81" name="object 81"/>
          <p:cNvSpPr/>
          <p:nvPr/>
        </p:nvSpPr>
        <p:spPr>
          <a:xfrm>
            <a:off x="4674606" y="3950134"/>
            <a:ext cx="17182" cy="16809"/>
          </a:xfrm>
          <a:custGeom>
            <a:avLst/>
            <a:gdLst/>
            <a:ahLst/>
            <a:cxnLst/>
            <a:rect l="l" t="t" r="r" b="b"/>
            <a:pathLst>
              <a:path w="29209" h="28575">
                <a:moveTo>
                  <a:pt x="28689" y="0"/>
                </a:moveTo>
                <a:lnTo>
                  <a:pt x="28765" y="28397"/>
                </a:lnTo>
                <a:lnTo>
                  <a:pt x="0" y="28397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82" name="object 82"/>
          <p:cNvSpPr/>
          <p:nvPr/>
        </p:nvSpPr>
        <p:spPr>
          <a:xfrm>
            <a:off x="4409094" y="3966823"/>
            <a:ext cx="17182" cy="0"/>
          </a:xfrm>
          <a:custGeom>
            <a:avLst/>
            <a:gdLst/>
            <a:ahLst/>
            <a:cxnLst/>
            <a:rect l="l" t="t" r="r" b="b"/>
            <a:pathLst>
              <a:path w="29209">
                <a:moveTo>
                  <a:pt x="28765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83" name="object 83"/>
          <p:cNvSpPr/>
          <p:nvPr/>
        </p:nvSpPr>
        <p:spPr>
          <a:xfrm>
            <a:off x="4362824" y="3942455"/>
            <a:ext cx="67235" cy="48932"/>
          </a:xfrm>
          <a:custGeom>
            <a:avLst/>
            <a:gdLst/>
            <a:ahLst/>
            <a:cxnLst/>
            <a:rect l="l" t="t" r="r" b="b"/>
            <a:pathLst>
              <a:path w="114300" h="83185">
                <a:moveTo>
                  <a:pt x="113880" y="0"/>
                </a:moveTo>
                <a:lnTo>
                  <a:pt x="0" y="41427"/>
                </a:lnTo>
                <a:lnTo>
                  <a:pt x="113868" y="82867"/>
                </a:lnTo>
                <a:lnTo>
                  <a:pt x="78651" y="41427"/>
                </a:lnTo>
                <a:lnTo>
                  <a:pt x="1138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84" name="object 84"/>
          <p:cNvSpPr/>
          <p:nvPr/>
        </p:nvSpPr>
        <p:spPr>
          <a:xfrm>
            <a:off x="4326918" y="1411897"/>
            <a:ext cx="118035" cy="1247588"/>
          </a:xfrm>
          <a:custGeom>
            <a:avLst/>
            <a:gdLst/>
            <a:ahLst/>
            <a:cxnLst/>
            <a:rect l="l" t="t" r="r" b="b"/>
            <a:pathLst>
              <a:path w="200659" h="2120900">
                <a:moveTo>
                  <a:pt x="22364" y="0"/>
                </a:moveTo>
                <a:lnTo>
                  <a:pt x="200164" y="0"/>
                </a:lnTo>
                <a:lnTo>
                  <a:pt x="200164" y="2120900"/>
                </a:lnTo>
                <a:lnTo>
                  <a:pt x="0" y="21209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85" name="object 85"/>
          <p:cNvSpPr/>
          <p:nvPr/>
        </p:nvSpPr>
        <p:spPr>
          <a:xfrm>
            <a:off x="4280647" y="2635109"/>
            <a:ext cx="67235" cy="48932"/>
          </a:xfrm>
          <a:custGeom>
            <a:avLst/>
            <a:gdLst/>
            <a:ahLst/>
            <a:cxnLst/>
            <a:rect l="l" t="t" r="r" b="b"/>
            <a:pathLst>
              <a:path w="114300" h="83185">
                <a:moveTo>
                  <a:pt x="113868" y="0"/>
                </a:moveTo>
                <a:lnTo>
                  <a:pt x="0" y="41440"/>
                </a:lnTo>
                <a:lnTo>
                  <a:pt x="113868" y="82880"/>
                </a:lnTo>
                <a:lnTo>
                  <a:pt x="78651" y="41440"/>
                </a:lnTo>
                <a:lnTo>
                  <a:pt x="1138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86" name="object 86"/>
          <p:cNvSpPr/>
          <p:nvPr/>
        </p:nvSpPr>
        <p:spPr>
          <a:xfrm>
            <a:off x="2972955" y="1571078"/>
            <a:ext cx="0" cy="1404097"/>
          </a:xfrm>
          <a:custGeom>
            <a:avLst/>
            <a:gdLst/>
            <a:ahLst/>
            <a:cxnLst/>
            <a:rect l="l" t="t" r="r" b="b"/>
            <a:pathLst>
              <a:path h="2386965">
                <a:moveTo>
                  <a:pt x="0" y="0"/>
                </a:moveTo>
                <a:lnTo>
                  <a:pt x="0" y="2386380"/>
                </a:lnTo>
              </a:path>
            </a:pathLst>
          </a:custGeom>
          <a:ln w="1905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87" name="object 87"/>
          <p:cNvSpPr/>
          <p:nvPr/>
        </p:nvSpPr>
        <p:spPr>
          <a:xfrm>
            <a:off x="3011460" y="2995789"/>
            <a:ext cx="1421279" cy="7471"/>
          </a:xfrm>
          <a:custGeom>
            <a:avLst/>
            <a:gdLst/>
            <a:ahLst/>
            <a:cxnLst/>
            <a:rect l="l" t="t" r="r" b="b"/>
            <a:pathLst>
              <a:path w="2416175" h="12700">
                <a:moveTo>
                  <a:pt x="0" y="12153"/>
                </a:moveTo>
                <a:lnTo>
                  <a:pt x="2415603" y="0"/>
                </a:lnTo>
              </a:path>
            </a:pathLst>
          </a:custGeom>
          <a:ln w="1905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88" name="object 88"/>
          <p:cNvSpPr/>
          <p:nvPr/>
        </p:nvSpPr>
        <p:spPr>
          <a:xfrm>
            <a:off x="4459941" y="3035428"/>
            <a:ext cx="0" cy="1919194"/>
          </a:xfrm>
          <a:custGeom>
            <a:avLst/>
            <a:gdLst/>
            <a:ahLst/>
            <a:cxnLst/>
            <a:rect l="l" t="t" r="r" b="b"/>
            <a:pathLst>
              <a:path h="3262629">
                <a:moveTo>
                  <a:pt x="0" y="0"/>
                </a:moveTo>
                <a:lnTo>
                  <a:pt x="0" y="3262312"/>
                </a:lnTo>
              </a:path>
            </a:pathLst>
          </a:custGeom>
          <a:ln w="1905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89" name="object 89"/>
          <p:cNvSpPr/>
          <p:nvPr/>
        </p:nvSpPr>
        <p:spPr>
          <a:xfrm>
            <a:off x="4498385" y="4982823"/>
            <a:ext cx="209176" cy="0"/>
          </a:xfrm>
          <a:custGeom>
            <a:avLst/>
            <a:gdLst/>
            <a:ahLst/>
            <a:cxnLst/>
            <a:rect l="l" t="t" r="r" b="b"/>
            <a:pathLst>
              <a:path w="355600">
                <a:moveTo>
                  <a:pt x="0" y="0"/>
                </a:moveTo>
                <a:lnTo>
                  <a:pt x="355346" y="0"/>
                </a:lnTo>
              </a:path>
            </a:pathLst>
          </a:custGeom>
          <a:ln w="1905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90" name="object 90"/>
          <p:cNvSpPr/>
          <p:nvPr/>
        </p:nvSpPr>
        <p:spPr>
          <a:xfrm>
            <a:off x="2972955" y="1531427"/>
            <a:ext cx="0" cy="17182"/>
          </a:xfrm>
          <a:custGeom>
            <a:avLst/>
            <a:gdLst/>
            <a:ahLst/>
            <a:cxnLst/>
            <a:rect l="l" t="t" r="r" b="b"/>
            <a:pathLst>
              <a:path h="29210">
                <a:moveTo>
                  <a:pt x="-9525" y="14408"/>
                </a:moveTo>
                <a:lnTo>
                  <a:pt x="9525" y="14408"/>
                </a:lnTo>
              </a:path>
            </a:pathLst>
          </a:custGeom>
          <a:ln w="288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91" name="object 91"/>
          <p:cNvSpPr/>
          <p:nvPr/>
        </p:nvSpPr>
        <p:spPr>
          <a:xfrm>
            <a:off x="2972956" y="2986181"/>
            <a:ext cx="16809" cy="17182"/>
          </a:xfrm>
          <a:custGeom>
            <a:avLst/>
            <a:gdLst/>
            <a:ahLst/>
            <a:cxnLst/>
            <a:rect l="l" t="t" r="r" b="b"/>
            <a:pathLst>
              <a:path w="28575" h="29210">
                <a:moveTo>
                  <a:pt x="0" y="0"/>
                </a:moveTo>
                <a:lnTo>
                  <a:pt x="0" y="28816"/>
                </a:lnTo>
                <a:lnTo>
                  <a:pt x="28168" y="28676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92" name="object 92"/>
          <p:cNvSpPr/>
          <p:nvPr/>
        </p:nvSpPr>
        <p:spPr>
          <a:xfrm>
            <a:off x="4443369" y="2995647"/>
            <a:ext cx="16809" cy="17182"/>
          </a:xfrm>
          <a:custGeom>
            <a:avLst/>
            <a:gdLst/>
            <a:ahLst/>
            <a:cxnLst/>
            <a:rect l="l" t="t" r="r" b="b"/>
            <a:pathLst>
              <a:path w="28575" h="29210">
                <a:moveTo>
                  <a:pt x="0" y="139"/>
                </a:moveTo>
                <a:lnTo>
                  <a:pt x="28168" y="0"/>
                </a:lnTo>
                <a:lnTo>
                  <a:pt x="28168" y="28892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93" name="object 93"/>
          <p:cNvSpPr/>
          <p:nvPr/>
        </p:nvSpPr>
        <p:spPr>
          <a:xfrm>
            <a:off x="4459939" y="4965828"/>
            <a:ext cx="16809" cy="17182"/>
          </a:xfrm>
          <a:custGeom>
            <a:avLst/>
            <a:gdLst/>
            <a:ahLst/>
            <a:cxnLst/>
            <a:rect l="l" t="t" r="r" b="b"/>
            <a:pathLst>
              <a:path w="28575" h="29209">
                <a:moveTo>
                  <a:pt x="0" y="0"/>
                </a:moveTo>
                <a:lnTo>
                  <a:pt x="0" y="28892"/>
                </a:lnTo>
                <a:lnTo>
                  <a:pt x="28143" y="28892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94" name="object 94"/>
          <p:cNvSpPr/>
          <p:nvPr/>
        </p:nvSpPr>
        <p:spPr>
          <a:xfrm>
            <a:off x="4718361" y="4982823"/>
            <a:ext cx="16809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13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95" name="object 95"/>
          <p:cNvSpPr/>
          <p:nvPr/>
        </p:nvSpPr>
        <p:spPr>
          <a:xfrm>
            <a:off x="4714195" y="4958447"/>
            <a:ext cx="67235" cy="48932"/>
          </a:xfrm>
          <a:custGeom>
            <a:avLst/>
            <a:gdLst/>
            <a:ahLst/>
            <a:cxnLst/>
            <a:rect l="l" t="t" r="r" b="b"/>
            <a:pathLst>
              <a:path w="114300" h="83184">
                <a:moveTo>
                  <a:pt x="0" y="0"/>
                </a:moveTo>
                <a:lnTo>
                  <a:pt x="35217" y="41440"/>
                </a:lnTo>
                <a:lnTo>
                  <a:pt x="0" y="82880"/>
                </a:lnTo>
                <a:lnTo>
                  <a:pt x="113868" y="4144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96" name="object 96"/>
          <p:cNvSpPr/>
          <p:nvPr/>
        </p:nvSpPr>
        <p:spPr>
          <a:xfrm>
            <a:off x="4622198" y="1583779"/>
            <a:ext cx="2712197" cy="7471"/>
          </a:xfrm>
          <a:custGeom>
            <a:avLst/>
            <a:gdLst/>
            <a:ahLst/>
            <a:cxnLst/>
            <a:rect l="l" t="t" r="r" b="b"/>
            <a:pathLst>
              <a:path w="4610734" h="12700">
                <a:moveTo>
                  <a:pt x="4610493" y="1242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97" name="object 97"/>
          <p:cNvSpPr/>
          <p:nvPr/>
        </p:nvSpPr>
        <p:spPr>
          <a:xfrm>
            <a:off x="4594412" y="1622162"/>
            <a:ext cx="0" cy="1144494"/>
          </a:xfrm>
          <a:custGeom>
            <a:avLst/>
            <a:gdLst/>
            <a:ahLst/>
            <a:cxnLst/>
            <a:rect l="l" t="t" r="r" b="b"/>
            <a:pathLst>
              <a:path h="1945639">
                <a:moveTo>
                  <a:pt x="0" y="0"/>
                </a:moveTo>
                <a:lnTo>
                  <a:pt x="0" y="1945258"/>
                </a:lnTo>
              </a:path>
            </a:pathLst>
          </a:custGeom>
          <a:ln w="1905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98" name="object 98"/>
          <p:cNvSpPr/>
          <p:nvPr/>
        </p:nvSpPr>
        <p:spPr>
          <a:xfrm>
            <a:off x="4353664" y="2793075"/>
            <a:ext cx="203574" cy="747"/>
          </a:xfrm>
          <a:custGeom>
            <a:avLst/>
            <a:gdLst/>
            <a:ahLst/>
            <a:cxnLst/>
            <a:rect l="l" t="t" r="r" b="b"/>
            <a:pathLst>
              <a:path w="346075" h="1270">
                <a:moveTo>
                  <a:pt x="345821" y="1244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99" name="object 99"/>
          <p:cNvSpPr/>
          <p:nvPr/>
        </p:nvSpPr>
        <p:spPr>
          <a:xfrm>
            <a:off x="4594410" y="1583706"/>
            <a:ext cx="16809" cy="16809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28384" y="76"/>
                </a:moveTo>
                <a:lnTo>
                  <a:pt x="0" y="0"/>
                </a:lnTo>
                <a:lnTo>
                  <a:pt x="0" y="28143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100" name="object 100"/>
          <p:cNvSpPr/>
          <p:nvPr/>
        </p:nvSpPr>
        <p:spPr>
          <a:xfrm>
            <a:off x="4578235" y="2777386"/>
            <a:ext cx="16435" cy="16809"/>
          </a:xfrm>
          <a:custGeom>
            <a:avLst/>
            <a:gdLst/>
            <a:ahLst/>
            <a:cxnLst/>
            <a:rect l="l" t="t" r="r" b="b"/>
            <a:pathLst>
              <a:path w="27940" h="28575">
                <a:moveTo>
                  <a:pt x="27495" y="0"/>
                </a:moveTo>
                <a:lnTo>
                  <a:pt x="27495" y="28143"/>
                </a:lnTo>
                <a:lnTo>
                  <a:pt x="0" y="28041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101" name="object 101"/>
          <p:cNvSpPr/>
          <p:nvPr/>
        </p:nvSpPr>
        <p:spPr>
          <a:xfrm>
            <a:off x="4326910" y="2792977"/>
            <a:ext cx="16435" cy="374"/>
          </a:xfrm>
          <a:custGeom>
            <a:avLst/>
            <a:gdLst/>
            <a:ahLst/>
            <a:cxnLst/>
            <a:rect l="l" t="t" r="r" b="b"/>
            <a:pathLst>
              <a:path w="27940" h="635">
                <a:moveTo>
                  <a:pt x="27508" y="101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102" name="object 102"/>
          <p:cNvSpPr/>
          <p:nvPr/>
        </p:nvSpPr>
        <p:spPr>
          <a:xfrm>
            <a:off x="4280647" y="2768676"/>
            <a:ext cx="67235" cy="48932"/>
          </a:xfrm>
          <a:custGeom>
            <a:avLst/>
            <a:gdLst/>
            <a:ahLst/>
            <a:cxnLst/>
            <a:rect l="l" t="t" r="r" b="b"/>
            <a:pathLst>
              <a:path w="114300" h="83185">
                <a:moveTo>
                  <a:pt x="114020" y="0"/>
                </a:moveTo>
                <a:lnTo>
                  <a:pt x="0" y="41033"/>
                </a:lnTo>
                <a:lnTo>
                  <a:pt x="113728" y="82880"/>
                </a:lnTo>
                <a:lnTo>
                  <a:pt x="78651" y="41313"/>
                </a:lnTo>
                <a:lnTo>
                  <a:pt x="1140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103" name="object 103"/>
          <p:cNvSpPr/>
          <p:nvPr/>
        </p:nvSpPr>
        <p:spPr>
          <a:xfrm>
            <a:off x="4242958" y="1526457"/>
            <a:ext cx="562162" cy="871071"/>
          </a:xfrm>
          <a:custGeom>
            <a:avLst/>
            <a:gdLst/>
            <a:ahLst/>
            <a:cxnLst/>
            <a:rect l="l" t="t" r="r" b="b"/>
            <a:pathLst>
              <a:path w="955675" h="1480820">
                <a:moveTo>
                  <a:pt x="955078" y="0"/>
                </a:moveTo>
                <a:lnTo>
                  <a:pt x="0" y="1480375"/>
                </a:lnTo>
              </a:path>
            </a:pathLst>
          </a:custGeom>
          <a:ln w="1905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104" name="object 104"/>
          <p:cNvSpPr/>
          <p:nvPr/>
        </p:nvSpPr>
        <p:spPr>
          <a:xfrm>
            <a:off x="4816675" y="1494074"/>
            <a:ext cx="9338" cy="14194"/>
          </a:xfrm>
          <a:custGeom>
            <a:avLst/>
            <a:gdLst/>
            <a:ahLst/>
            <a:cxnLst/>
            <a:rect l="l" t="t" r="r" b="b"/>
            <a:pathLst>
              <a:path w="15875" h="24130">
                <a:moveTo>
                  <a:pt x="15278" y="0"/>
                </a:moveTo>
                <a:lnTo>
                  <a:pt x="0" y="23685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105" name="object 105"/>
          <p:cNvSpPr/>
          <p:nvPr/>
        </p:nvSpPr>
        <p:spPr>
          <a:xfrm>
            <a:off x="4203638" y="2400891"/>
            <a:ext cx="48753" cy="116653"/>
          </a:xfrm>
          <a:prstGeom prst="rect">
            <a:avLst/>
          </a:prstGeom>
          <a:blipFill>
            <a:blip r:embed="rId7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106" name="object 106"/>
          <p:cNvSpPr txBox="1"/>
          <p:nvPr/>
        </p:nvSpPr>
        <p:spPr>
          <a:xfrm>
            <a:off x="816941" y="4901387"/>
            <a:ext cx="1580403" cy="249020"/>
          </a:xfrm>
          <a:prstGeom prst="rect">
            <a:avLst/>
          </a:prstGeom>
        </p:spPr>
        <p:txBody>
          <a:bodyPr vert="horz" wrap="square" lIns="0" tIns="32871" rIns="0" bIns="0" rtlCol="0">
            <a:spAutoFit/>
          </a:bodyPr>
          <a:lstStyle/>
          <a:p>
            <a:pPr>
              <a:spcBef>
                <a:spcPts val="259"/>
              </a:spcBef>
            </a:pPr>
            <a:r>
              <a:rPr sz="618" b="1" dirty="0">
                <a:latin typeface="Calibri"/>
                <a:cs typeface="Calibri"/>
              </a:rPr>
              <a:t>Other </a:t>
            </a:r>
            <a:r>
              <a:rPr sz="618" b="1" spc="29" dirty="0">
                <a:latin typeface="Calibri"/>
                <a:cs typeface="Calibri"/>
              </a:rPr>
              <a:t>UN </a:t>
            </a:r>
            <a:r>
              <a:rPr sz="618" b="1" spc="-26" dirty="0">
                <a:latin typeface="Calibri"/>
                <a:cs typeface="Calibri"/>
              </a:rPr>
              <a:t>Trust</a:t>
            </a:r>
            <a:r>
              <a:rPr sz="618" b="1" spc="44" dirty="0">
                <a:latin typeface="Calibri"/>
                <a:cs typeface="Calibri"/>
              </a:rPr>
              <a:t> </a:t>
            </a:r>
            <a:r>
              <a:rPr sz="618" b="1" spc="3" dirty="0">
                <a:latin typeface="Calibri"/>
                <a:cs typeface="Calibri"/>
              </a:rPr>
              <a:t>Funds</a:t>
            </a:r>
            <a:r>
              <a:rPr sz="662" spc="4" baseline="14814" dirty="0">
                <a:latin typeface="Calibri"/>
                <a:cs typeface="Calibri"/>
              </a:rPr>
              <a:t>8</a:t>
            </a:r>
            <a:endParaRPr sz="662" baseline="14814">
              <a:latin typeface="Calibri"/>
              <a:cs typeface="Calibri"/>
            </a:endParaRPr>
          </a:p>
          <a:p>
            <a:pPr marL="1868">
              <a:spcBef>
                <a:spcPts val="200"/>
              </a:spcBef>
            </a:pPr>
            <a:r>
              <a:rPr sz="618" b="1" spc="-32" dirty="0">
                <a:latin typeface="Arial"/>
                <a:cs typeface="Arial"/>
                <a:hlinkClick r:id="rId78"/>
              </a:rPr>
              <a:t>UNFIP </a:t>
            </a:r>
            <a:r>
              <a:rPr sz="500" spc="-3" dirty="0">
                <a:latin typeface="Calibri"/>
                <a:cs typeface="Calibri"/>
                <a:hlinkClick r:id="rId78"/>
              </a:rPr>
              <a:t>United </a:t>
            </a:r>
            <a:r>
              <a:rPr sz="500" spc="6" dirty="0">
                <a:latin typeface="Calibri"/>
                <a:cs typeface="Calibri"/>
                <a:hlinkClick r:id="rId78"/>
              </a:rPr>
              <a:t>Nations </a:t>
            </a:r>
            <a:r>
              <a:rPr sz="500" dirty="0">
                <a:latin typeface="Calibri"/>
                <a:cs typeface="Calibri"/>
                <a:hlinkClick r:id="rId78"/>
              </a:rPr>
              <a:t>Fund </a:t>
            </a:r>
            <a:r>
              <a:rPr sz="500" spc="-3" dirty="0">
                <a:latin typeface="Calibri"/>
                <a:cs typeface="Calibri"/>
                <a:hlinkClick r:id="rId78"/>
              </a:rPr>
              <a:t>for International</a:t>
            </a:r>
            <a:r>
              <a:rPr sz="500" spc="18" dirty="0">
                <a:latin typeface="Calibri"/>
                <a:cs typeface="Calibri"/>
                <a:hlinkClick r:id="rId78"/>
              </a:rPr>
              <a:t> </a:t>
            </a:r>
            <a:r>
              <a:rPr sz="500" spc="-3" dirty="0">
                <a:latin typeface="Calibri"/>
                <a:cs typeface="Calibri"/>
                <a:hlinkClick r:id="rId78"/>
              </a:rPr>
              <a:t>Partnerships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2583118" y="5050682"/>
            <a:ext cx="1147482" cy="103389"/>
          </a:xfrm>
          <a:prstGeom prst="rect">
            <a:avLst/>
          </a:prstGeom>
        </p:spPr>
        <p:txBody>
          <a:bodyPr vert="horz" wrap="square" lIns="0" tIns="8218" rIns="0" bIns="0" rtlCol="0">
            <a:spAutoFit/>
          </a:bodyPr>
          <a:lstStyle/>
          <a:p>
            <a:pPr>
              <a:spcBef>
                <a:spcPts val="65"/>
              </a:spcBef>
            </a:pPr>
            <a:r>
              <a:rPr sz="618" b="1" spc="-32" dirty="0">
                <a:latin typeface="Arial"/>
                <a:cs typeface="Arial"/>
                <a:hlinkClick r:id="rId79"/>
              </a:rPr>
              <a:t>UNDEF </a:t>
            </a:r>
            <a:r>
              <a:rPr sz="500" spc="-3" dirty="0">
                <a:latin typeface="Calibri"/>
                <a:cs typeface="Calibri"/>
                <a:hlinkClick r:id="rId79"/>
              </a:rPr>
              <a:t>United </a:t>
            </a:r>
            <a:r>
              <a:rPr sz="500" spc="6" dirty="0">
                <a:latin typeface="Calibri"/>
                <a:cs typeface="Calibri"/>
                <a:hlinkClick r:id="rId79"/>
              </a:rPr>
              <a:t>Nations Democracy</a:t>
            </a:r>
            <a:r>
              <a:rPr sz="500" spc="53" dirty="0">
                <a:latin typeface="Calibri"/>
                <a:cs typeface="Calibri"/>
                <a:hlinkClick r:id="rId79"/>
              </a:rPr>
              <a:t> </a:t>
            </a:r>
            <a:r>
              <a:rPr sz="500" dirty="0">
                <a:latin typeface="Calibri"/>
                <a:cs typeface="Calibri"/>
                <a:hlinkClick r:id="rId79"/>
              </a:rPr>
              <a:t>Fund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3668059" y="4362764"/>
            <a:ext cx="677582" cy="137458"/>
          </a:xfrm>
          <a:custGeom>
            <a:avLst/>
            <a:gdLst/>
            <a:ahLst/>
            <a:cxnLst/>
            <a:rect l="l" t="t" r="r" b="b"/>
            <a:pathLst>
              <a:path w="1151890" h="233679">
                <a:moveTo>
                  <a:pt x="0" y="233083"/>
                </a:moveTo>
                <a:lnTo>
                  <a:pt x="1151877" y="233083"/>
                </a:lnTo>
                <a:lnTo>
                  <a:pt x="1151877" y="0"/>
                </a:lnTo>
                <a:lnTo>
                  <a:pt x="0" y="0"/>
                </a:lnTo>
                <a:lnTo>
                  <a:pt x="0" y="233083"/>
                </a:lnTo>
                <a:close/>
              </a:path>
            </a:pathLst>
          </a:custGeom>
          <a:solidFill>
            <a:srgbClr val="E8F5FD"/>
          </a:solidFill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109" name="object 109"/>
          <p:cNvSpPr txBox="1"/>
          <p:nvPr/>
        </p:nvSpPr>
        <p:spPr>
          <a:xfrm>
            <a:off x="7418338" y="1356823"/>
            <a:ext cx="1161676" cy="148939"/>
          </a:xfrm>
          <a:prstGeom prst="rect">
            <a:avLst/>
          </a:prstGeom>
          <a:solidFill>
            <a:srgbClr val="B4D5F0"/>
          </a:solidFill>
        </p:spPr>
        <p:txBody>
          <a:bodyPr vert="horz" wrap="square" lIns="0" tIns="35485" rIns="0" bIns="0" rtlCol="0">
            <a:spAutoFit/>
          </a:bodyPr>
          <a:lstStyle/>
          <a:p>
            <a:pPr marL="341759">
              <a:spcBef>
                <a:spcPts val="279"/>
              </a:spcBef>
            </a:pPr>
            <a:r>
              <a:rPr sz="735" b="1" spc="-12" dirty="0">
                <a:latin typeface="Century Gothic"/>
                <a:cs typeface="Century Gothic"/>
                <a:hlinkClick r:id="rId80"/>
              </a:rPr>
              <a:t>Secretariat</a:t>
            </a:r>
            <a:endParaRPr sz="735">
              <a:latin typeface="Century Gothic"/>
              <a:cs typeface="Century Gothic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7995583" y="1560660"/>
            <a:ext cx="52159" cy="99919"/>
          </a:xfrm>
          <a:prstGeom prst="rect">
            <a:avLst/>
          </a:prstGeom>
          <a:blipFill>
            <a:blip r:embed="rId8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111" name="object 111"/>
          <p:cNvSpPr/>
          <p:nvPr/>
        </p:nvSpPr>
        <p:spPr>
          <a:xfrm>
            <a:off x="7356436" y="1591146"/>
            <a:ext cx="16809" cy="16435"/>
          </a:xfrm>
          <a:custGeom>
            <a:avLst/>
            <a:gdLst/>
            <a:ahLst/>
            <a:cxnLst/>
            <a:rect l="l" t="t" r="r" b="b"/>
            <a:pathLst>
              <a:path w="28575" h="27939">
                <a:moveTo>
                  <a:pt x="28384" y="27546"/>
                </a:moveTo>
                <a:lnTo>
                  <a:pt x="28384" y="76"/>
                </a:ln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112" name="object 112"/>
          <p:cNvSpPr/>
          <p:nvPr/>
        </p:nvSpPr>
        <p:spPr>
          <a:xfrm>
            <a:off x="7431963" y="1859602"/>
            <a:ext cx="23532" cy="747"/>
          </a:xfrm>
          <a:custGeom>
            <a:avLst/>
            <a:gdLst/>
            <a:ahLst/>
            <a:cxnLst/>
            <a:rect l="l" t="t" r="r" b="b"/>
            <a:pathLst>
              <a:path w="40004" h="1269">
                <a:moveTo>
                  <a:pt x="39687" y="901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113" name="object 113"/>
          <p:cNvSpPr/>
          <p:nvPr/>
        </p:nvSpPr>
        <p:spPr>
          <a:xfrm>
            <a:off x="7373132" y="1842106"/>
            <a:ext cx="23532" cy="16809"/>
          </a:xfrm>
          <a:custGeom>
            <a:avLst/>
            <a:gdLst/>
            <a:ahLst/>
            <a:cxnLst/>
            <a:rect l="l" t="t" r="r" b="b"/>
            <a:pathLst>
              <a:path w="40004" h="28575">
                <a:moveTo>
                  <a:pt x="39687" y="28371"/>
                </a:moveTo>
                <a:lnTo>
                  <a:pt x="0" y="27470"/>
                </a:ln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114" name="object 114"/>
          <p:cNvSpPr txBox="1"/>
          <p:nvPr/>
        </p:nvSpPr>
        <p:spPr>
          <a:xfrm>
            <a:off x="7418338" y="1659773"/>
            <a:ext cx="1161676" cy="3752034"/>
          </a:xfrm>
          <a:prstGeom prst="rect">
            <a:avLst/>
          </a:prstGeom>
        </p:spPr>
        <p:txBody>
          <a:bodyPr vert="horz" wrap="square" lIns="0" tIns="23158" rIns="0" bIns="0" rtlCol="0">
            <a:spAutoFit/>
          </a:bodyPr>
          <a:lstStyle/>
          <a:p>
            <a:pPr marL="64617">
              <a:spcBef>
                <a:spcPts val="182"/>
              </a:spcBef>
            </a:pPr>
            <a:r>
              <a:rPr sz="618" b="1" spc="-6" dirty="0">
                <a:latin typeface="Calibri"/>
                <a:cs typeface="Calibri"/>
              </a:rPr>
              <a:t>Departments </a:t>
            </a:r>
            <a:r>
              <a:rPr sz="618" b="1" spc="15" dirty="0">
                <a:latin typeface="Calibri"/>
                <a:cs typeface="Calibri"/>
              </a:rPr>
              <a:t>and</a:t>
            </a:r>
            <a:r>
              <a:rPr sz="618" b="1" spc="38" dirty="0">
                <a:latin typeface="Calibri"/>
                <a:cs typeface="Calibri"/>
              </a:rPr>
              <a:t> </a:t>
            </a:r>
            <a:r>
              <a:rPr sz="618" b="1" dirty="0">
                <a:latin typeface="Calibri"/>
                <a:cs typeface="Calibri"/>
              </a:rPr>
              <a:t>Offices</a:t>
            </a:r>
            <a:endParaRPr sz="618">
              <a:latin typeface="Calibri"/>
              <a:cs typeface="Calibri"/>
            </a:endParaRPr>
          </a:p>
          <a:p>
            <a:pPr marL="151270" marR="514693" indent="-86654">
              <a:lnSpc>
                <a:spcPts val="612"/>
              </a:lnSpc>
              <a:spcBef>
                <a:spcPts val="253"/>
              </a:spcBef>
            </a:pPr>
            <a:r>
              <a:rPr sz="618" b="1" spc="-21" dirty="0">
                <a:latin typeface="Arial"/>
                <a:cs typeface="Arial"/>
                <a:hlinkClick r:id="rId82"/>
              </a:rPr>
              <a:t>OSG</a:t>
            </a:r>
            <a:r>
              <a:rPr sz="662" spc="-31" baseline="14814" dirty="0">
                <a:latin typeface="Calibri"/>
                <a:cs typeface="Calibri"/>
                <a:hlinkClick r:id="rId82"/>
              </a:rPr>
              <a:t>3 </a:t>
            </a:r>
            <a:r>
              <a:rPr sz="500" spc="9" dirty="0">
                <a:latin typeface="Calibri"/>
                <a:cs typeface="Calibri"/>
                <a:hlinkClick r:id="rId82"/>
              </a:rPr>
              <a:t>Office </a:t>
            </a:r>
            <a:r>
              <a:rPr sz="500" spc="-3" dirty="0">
                <a:latin typeface="Calibri"/>
                <a:cs typeface="Calibri"/>
                <a:hlinkClick r:id="rId82"/>
              </a:rPr>
              <a:t>of </a:t>
            </a:r>
            <a:r>
              <a:rPr sz="500" spc="-18" dirty="0">
                <a:latin typeface="Calibri"/>
                <a:cs typeface="Calibri"/>
                <a:hlinkClick r:id="rId82"/>
              </a:rPr>
              <a:t>the  </a:t>
            </a:r>
            <a:r>
              <a:rPr sz="500" spc="38" dirty="0">
                <a:latin typeface="Calibri"/>
                <a:cs typeface="Calibri"/>
                <a:hlinkClick r:id="rId82"/>
              </a:rPr>
              <a:t>S</a:t>
            </a:r>
            <a:r>
              <a:rPr sz="500" spc="-6" dirty="0">
                <a:latin typeface="Calibri"/>
                <a:cs typeface="Calibri"/>
                <a:hlinkClick r:id="rId82"/>
              </a:rPr>
              <a:t>e</a:t>
            </a:r>
            <a:r>
              <a:rPr sz="500" spc="3" dirty="0">
                <a:latin typeface="Calibri"/>
                <a:cs typeface="Calibri"/>
                <a:hlinkClick r:id="rId82"/>
              </a:rPr>
              <a:t>c</a:t>
            </a:r>
            <a:r>
              <a:rPr sz="500" spc="-3" dirty="0">
                <a:latin typeface="Calibri"/>
                <a:cs typeface="Calibri"/>
                <a:hlinkClick r:id="rId82"/>
              </a:rPr>
              <a:t>r</a:t>
            </a:r>
            <a:r>
              <a:rPr sz="500" spc="-6" dirty="0">
                <a:latin typeface="Calibri"/>
                <a:cs typeface="Calibri"/>
                <a:hlinkClick r:id="rId82"/>
              </a:rPr>
              <a:t>e</a:t>
            </a:r>
            <a:r>
              <a:rPr sz="500" spc="-53" dirty="0">
                <a:latin typeface="Calibri"/>
                <a:cs typeface="Calibri"/>
                <a:hlinkClick r:id="rId82"/>
              </a:rPr>
              <a:t>t</a:t>
            </a:r>
            <a:r>
              <a:rPr sz="500" spc="38" dirty="0">
                <a:latin typeface="Calibri"/>
                <a:cs typeface="Calibri"/>
                <a:hlinkClick r:id="rId82"/>
              </a:rPr>
              <a:t>a</a:t>
            </a:r>
            <a:r>
              <a:rPr sz="500" spc="15" dirty="0">
                <a:latin typeface="Calibri"/>
                <a:cs typeface="Calibri"/>
                <a:hlinkClick r:id="rId82"/>
              </a:rPr>
              <a:t>ry</a:t>
            </a:r>
            <a:r>
              <a:rPr sz="500" spc="9" dirty="0">
                <a:latin typeface="Calibri"/>
                <a:cs typeface="Calibri"/>
                <a:hlinkClick r:id="rId82"/>
              </a:rPr>
              <a:t>-</a:t>
            </a:r>
            <a:r>
              <a:rPr sz="500" spc="74" dirty="0">
                <a:latin typeface="Calibri"/>
                <a:cs typeface="Calibri"/>
                <a:hlinkClick r:id="rId82"/>
              </a:rPr>
              <a:t>G</a:t>
            </a:r>
            <a:r>
              <a:rPr sz="500" spc="-6" dirty="0">
                <a:latin typeface="Calibri"/>
                <a:cs typeface="Calibri"/>
                <a:hlinkClick r:id="rId82"/>
              </a:rPr>
              <a:t>e</a:t>
            </a:r>
            <a:r>
              <a:rPr sz="500" spc="-3" dirty="0">
                <a:latin typeface="Calibri"/>
                <a:cs typeface="Calibri"/>
                <a:hlinkClick r:id="rId82"/>
              </a:rPr>
              <a:t>n</a:t>
            </a:r>
            <a:r>
              <a:rPr sz="500" spc="-6" dirty="0">
                <a:latin typeface="Calibri"/>
                <a:cs typeface="Calibri"/>
                <a:hlinkClick r:id="rId82"/>
              </a:rPr>
              <a:t>e</a:t>
            </a:r>
            <a:r>
              <a:rPr sz="500" spc="-3" dirty="0">
                <a:latin typeface="Calibri"/>
                <a:cs typeface="Calibri"/>
                <a:hlinkClick r:id="rId82"/>
              </a:rPr>
              <a:t>r</a:t>
            </a:r>
            <a:r>
              <a:rPr sz="500" spc="38" dirty="0">
                <a:latin typeface="Calibri"/>
                <a:cs typeface="Calibri"/>
                <a:hlinkClick r:id="rId82"/>
              </a:rPr>
              <a:t>a</a:t>
            </a:r>
            <a:r>
              <a:rPr sz="500" spc="-3" dirty="0">
                <a:latin typeface="Calibri"/>
                <a:cs typeface="Calibri"/>
                <a:hlinkClick r:id="rId82"/>
              </a:rPr>
              <a:t>l</a:t>
            </a:r>
            <a:endParaRPr sz="500">
              <a:latin typeface="Calibri"/>
              <a:cs typeface="Calibri"/>
            </a:endParaRPr>
          </a:p>
          <a:p>
            <a:pPr marL="151270" marR="160235" indent="-86654">
              <a:lnSpc>
                <a:spcPts val="612"/>
              </a:lnSpc>
              <a:spcBef>
                <a:spcPts val="253"/>
              </a:spcBef>
            </a:pPr>
            <a:r>
              <a:rPr sz="618" b="1" spc="-21" dirty="0">
                <a:latin typeface="Arial"/>
                <a:cs typeface="Arial"/>
                <a:hlinkClick r:id="rId83"/>
              </a:rPr>
              <a:t>OIOS </a:t>
            </a:r>
            <a:r>
              <a:rPr sz="500" spc="9" dirty="0">
                <a:latin typeface="Calibri"/>
                <a:cs typeface="Calibri"/>
                <a:hlinkClick r:id="rId83"/>
              </a:rPr>
              <a:t>Office </a:t>
            </a:r>
            <a:r>
              <a:rPr sz="500" spc="-3" dirty="0">
                <a:latin typeface="Calibri"/>
                <a:cs typeface="Calibri"/>
                <a:hlinkClick r:id="rId83"/>
              </a:rPr>
              <a:t>of </a:t>
            </a:r>
            <a:r>
              <a:rPr sz="500" spc="-6" dirty="0">
                <a:latin typeface="Calibri"/>
                <a:cs typeface="Calibri"/>
                <a:hlinkClick r:id="rId83"/>
              </a:rPr>
              <a:t>Internal </a:t>
            </a:r>
            <a:r>
              <a:rPr sz="500" spc="3" dirty="0">
                <a:latin typeface="Calibri"/>
                <a:cs typeface="Calibri"/>
                <a:hlinkClick r:id="rId83"/>
              </a:rPr>
              <a:t>Oversight  Services</a:t>
            </a:r>
            <a:endParaRPr sz="500">
              <a:latin typeface="Calibri"/>
              <a:cs typeface="Calibri"/>
            </a:endParaRPr>
          </a:p>
          <a:p>
            <a:pPr marL="64617">
              <a:spcBef>
                <a:spcPts val="124"/>
              </a:spcBef>
            </a:pPr>
            <a:r>
              <a:rPr sz="618" b="1" spc="-26" dirty="0">
                <a:latin typeface="Arial"/>
                <a:cs typeface="Arial"/>
                <a:hlinkClick r:id="rId84"/>
              </a:rPr>
              <a:t>OLA </a:t>
            </a:r>
            <a:r>
              <a:rPr sz="500" spc="9" dirty="0">
                <a:latin typeface="Calibri"/>
                <a:cs typeface="Calibri"/>
                <a:hlinkClick r:id="rId84"/>
              </a:rPr>
              <a:t>Office </a:t>
            </a:r>
            <a:r>
              <a:rPr sz="500" spc="-3" dirty="0">
                <a:latin typeface="Calibri"/>
                <a:cs typeface="Calibri"/>
                <a:hlinkClick r:id="rId84"/>
              </a:rPr>
              <a:t>of </a:t>
            </a:r>
            <a:r>
              <a:rPr sz="500" spc="6" dirty="0">
                <a:latin typeface="Calibri"/>
                <a:cs typeface="Calibri"/>
                <a:hlinkClick r:id="rId84"/>
              </a:rPr>
              <a:t>Legal</a:t>
            </a:r>
            <a:r>
              <a:rPr sz="500" spc="44" dirty="0">
                <a:latin typeface="Calibri"/>
                <a:cs typeface="Calibri"/>
                <a:hlinkClick r:id="rId84"/>
              </a:rPr>
              <a:t> </a:t>
            </a:r>
            <a:r>
              <a:rPr sz="500" spc="9" dirty="0">
                <a:latin typeface="Calibri"/>
                <a:cs typeface="Calibri"/>
                <a:hlinkClick r:id="rId84"/>
              </a:rPr>
              <a:t>Affairs</a:t>
            </a:r>
            <a:endParaRPr sz="500">
              <a:latin typeface="Calibri"/>
              <a:cs typeface="Calibri"/>
            </a:endParaRPr>
          </a:p>
          <a:p>
            <a:pPr marL="64617">
              <a:spcBef>
                <a:spcPts val="126"/>
              </a:spcBef>
            </a:pPr>
            <a:r>
              <a:rPr sz="618" b="1" spc="-41" dirty="0">
                <a:latin typeface="Arial"/>
                <a:cs typeface="Arial"/>
                <a:hlinkClick r:id="rId85"/>
              </a:rPr>
              <a:t>DPA </a:t>
            </a:r>
            <a:r>
              <a:rPr sz="500" spc="-6" dirty="0">
                <a:latin typeface="Calibri"/>
                <a:cs typeface="Calibri"/>
                <a:hlinkClick r:id="rId85"/>
              </a:rPr>
              <a:t>Department </a:t>
            </a:r>
            <a:r>
              <a:rPr sz="500" spc="-3" dirty="0">
                <a:latin typeface="Calibri"/>
                <a:cs typeface="Calibri"/>
                <a:hlinkClick r:id="rId85"/>
              </a:rPr>
              <a:t>of </a:t>
            </a:r>
            <a:r>
              <a:rPr sz="500" dirty="0">
                <a:latin typeface="Calibri"/>
                <a:cs typeface="Calibri"/>
                <a:hlinkClick r:id="rId85"/>
              </a:rPr>
              <a:t>Political</a:t>
            </a:r>
            <a:r>
              <a:rPr sz="500" spc="74" dirty="0">
                <a:latin typeface="Calibri"/>
                <a:cs typeface="Calibri"/>
                <a:hlinkClick r:id="rId85"/>
              </a:rPr>
              <a:t> </a:t>
            </a:r>
            <a:r>
              <a:rPr sz="500" spc="9" dirty="0">
                <a:latin typeface="Calibri"/>
                <a:cs typeface="Calibri"/>
                <a:hlinkClick r:id="rId85"/>
              </a:rPr>
              <a:t>Affairs</a:t>
            </a:r>
            <a:endParaRPr sz="500">
              <a:latin typeface="Calibri"/>
              <a:cs typeface="Calibri"/>
            </a:endParaRPr>
          </a:p>
          <a:p>
            <a:pPr marL="151270" marR="159114" indent="-86654">
              <a:lnSpc>
                <a:spcPts val="612"/>
              </a:lnSpc>
              <a:spcBef>
                <a:spcPts val="253"/>
              </a:spcBef>
            </a:pPr>
            <a:r>
              <a:rPr sz="618" b="1" spc="-3" dirty="0">
                <a:latin typeface="Arial"/>
                <a:cs typeface="Arial"/>
                <a:hlinkClick r:id="rId86"/>
              </a:rPr>
              <a:t>UNODA </a:t>
            </a:r>
            <a:r>
              <a:rPr sz="500" spc="9" dirty="0">
                <a:latin typeface="Calibri"/>
                <a:cs typeface="Calibri"/>
                <a:hlinkClick r:id="rId86"/>
              </a:rPr>
              <a:t>Office </a:t>
            </a:r>
            <a:r>
              <a:rPr sz="500" spc="-3" dirty="0">
                <a:latin typeface="Calibri"/>
                <a:cs typeface="Calibri"/>
                <a:hlinkClick r:id="rId86"/>
              </a:rPr>
              <a:t>for</a:t>
            </a:r>
            <a:r>
              <a:rPr sz="500" spc="-41" dirty="0">
                <a:latin typeface="Calibri"/>
                <a:cs typeface="Calibri"/>
                <a:hlinkClick r:id="rId86"/>
              </a:rPr>
              <a:t> </a:t>
            </a:r>
            <a:r>
              <a:rPr sz="500" dirty="0">
                <a:latin typeface="Calibri"/>
                <a:cs typeface="Calibri"/>
                <a:hlinkClick r:id="rId86"/>
              </a:rPr>
              <a:t>Disarmament  </a:t>
            </a:r>
            <a:r>
              <a:rPr sz="500" spc="9" dirty="0">
                <a:latin typeface="Calibri"/>
                <a:cs typeface="Calibri"/>
                <a:hlinkClick r:id="rId86"/>
              </a:rPr>
              <a:t>Affairs</a:t>
            </a:r>
            <a:endParaRPr sz="500">
              <a:latin typeface="Calibri"/>
              <a:cs typeface="Calibri"/>
            </a:endParaRPr>
          </a:p>
          <a:p>
            <a:pPr marL="151270" marR="92630" indent="-86654">
              <a:lnSpc>
                <a:spcPts val="612"/>
              </a:lnSpc>
              <a:spcBef>
                <a:spcPts val="253"/>
              </a:spcBef>
            </a:pPr>
            <a:r>
              <a:rPr sz="618" b="1" spc="-29" dirty="0">
                <a:latin typeface="Arial"/>
                <a:cs typeface="Arial"/>
                <a:hlinkClick r:id="rId87"/>
              </a:rPr>
              <a:t>DPKO </a:t>
            </a:r>
            <a:r>
              <a:rPr sz="500" spc="-6" dirty="0">
                <a:latin typeface="Calibri"/>
                <a:cs typeface="Calibri"/>
                <a:hlinkClick r:id="rId87"/>
              </a:rPr>
              <a:t>Department </a:t>
            </a:r>
            <a:r>
              <a:rPr sz="500" spc="-3" dirty="0">
                <a:latin typeface="Calibri"/>
                <a:cs typeface="Calibri"/>
                <a:hlinkClick r:id="rId87"/>
              </a:rPr>
              <a:t>of </a:t>
            </a:r>
            <a:r>
              <a:rPr sz="500" spc="3" dirty="0">
                <a:latin typeface="Calibri"/>
                <a:cs typeface="Calibri"/>
                <a:hlinkClick r:id="rId87"/>
              </a:rPr>
              <a:t>Peacekeeping  </a:t>
            </a:r>
            <a:r>
              <a:rPr sz="500" spc="6" dirty="0">
                <a:latin typeface="Calibri"/>
                <a:cs typeface="Calibri"/>
                <a:hlinkClick r:id="rId87"/>
              </a:rPr>
              <a:t>Operations</a:t>
            </a:r>
            <a:endParaRPr sz="500">
              <a:latin typeface="Calibri"/>
              <a:cs typeface="Calibri"/>
            </a:endParaRPr>
          </a:p>
          <a:p>
            <a:pPr marL="64617">
              <a:spcBef>
                <a:spcPts val="126"/>
              </a:spcBef>
            </a:pPr>
            <a:r>
              <a:rPr sz="618" b="1" spc="-29" dirty="0">
                <a:latin typeface="Arial"/>
                <a:cs typeface="Arial"/>
              </a:rPr>
              <a:t>DFS</a:t>
            </a:r>
            <a:r>
              <a:rPr sz="662" spc="-44" baseline="14814" dirty="0">
                <a:latin typeface="Calibri"/>
                <a:cs typeface="Calibri"/>
              </a:rPr>
              <a:t>4 </a:t>
            </a:r>
            <a:r>
              <a:rPr sz="500" spc="-6" dirty="0">
                <a:latin typeface="Calibri"/>
                <a:cs typeface="Calibri"/>
              </a:rPr>
              <a:t>Department </a:t>
            </a:r>
            <a:r>
              <a:rPr sz="500" spc="-3" dirty="0">
                <a:latin typeface="Calibri"/>
                <a:cs typeface="Calibri"/>
              </a:rPr>
              <a:t>of </a:t>
            </a:r>
            <a:r>
              <a:rPr sz="500" dirty="0">
                <a:latin typeface="Calibri"/>
                <a:cs typeface="Calibri"/>
              </a:rPr>
              <a:t>Field</a:t>
            </a:r>
            <a:r>
              <a:rPr sz="500" spc="59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Support</a:t>
            </a:r>
            <a:endParaRPr sz="500">
              <a:latin typeface="Calibri"/>
              <a:cs typeface="Calibri"/>
            </a:endParaRPr>
          </a:p>
          <a:p>
            <a:pPr marL="151270" marR="129233" indent="-86654">
              <a:lnSpc>
                <a:spcPts val="612"/>
              </a:lnSpc>
              <a:spcBef>
                <a:spcPts val="253"/>
              </a:spcBef>
            </a:pPr>
            <a:r>
              <a:rPr sz="618" b="1" spc="-21" dirty="0">
                <a:latin typeface="Arial"/>
                <a:cs typeface="Arial"/>
                <a:hlinkClick r:id="rId88"/>
              </a:rPr>
              <a:t>OCHA </a:t>
            </a:r>
            <a:r>
              <a:rPr sz="500" spc="9" dirty="0">
                <a:latin typeface="Calibri"/>
                <a:cs typeface="Calibri"/>
                <a:hlinkClick r:id="rId88"/>
              </a:rPr>
              <a:t>Office </a:t>
            </a:r>
            <a:r>
              <a:rPr sz="500" spc="-3" dirty="0">
                <a:latin typeface="Calibri"/>
                <a:cs typeface="Calibri"/>
                <a:hlinkClick r:id="rId88"/>
              </a:rPr>
              <a:t>for </a:t>
            </a:r>
            <a:r>
              <a:rPr sz="500" spc="-18" dirty="0">
                <a:latin typeface="Calibri"/>
                <a:cs typeface="Calibri"/>
                <a:hlinkClick r:id="rId88"/>
              </a:rPr>
              <a:t>the </a:t>
            </a:r>
            <a:r>
              <a:rPr sz="500" spc="6" dirty="0">
                <a:latin typeface="Calibri"/>
                <a:cs typeface="Calibri"/>
                <a:hlinkClick r:id="rId88"/>
              </a:rPr>
              <a:t>Coordination  </a:t>
            </a:r>
            <a:r>
              <a:rPr sz="500" spc="-3" dirty="0">
                <a:latin typeface="Calibri"/>
                <a:cs typeface="Calibri"/>
                <a:hlinkClick r:id="rId88"/>
              </a:rPr>
              <a:t>of </a:t>
            </a:r>
            <a:r>
              <a:rPr sz="500" spc="3" dirty="0">
                <a:latin typeface="Calibri"/>
                <a:cs typeface="Calibri"/>
                <a:hlinkClick r:id="rId88"/>
              </a:rPr>
              <a:t>Humanitarian</a:t>
            </a:r>
            <a:r>
              <a:rPr sz="500" spc="44" dirty="0">
                <a:latin typeface="Calibri"/>
                <a:cs typeface="Calibri"/>
                <a:hlinkClick r:id="rId88"/>
              </a:rPr>
              <a:t> </a:t>
            </a:r>
            <a:r>
              <a:rPr sz="500" spc="9" dirty="0">
                <a:latin typeface="Calibri"/>
                <a:cs typeface="Calibri"/>
                <a:hlinkClick r:id="rId88"/>
              </a:rPr>
              <a:t>Affairs</a:t>
            </a:r>
            <a:endParaRPr sz="500">
              <a:latin typeface="Calibri"/>
              <a:cs typeface="Calibri"/>
            </a:endParaRPr>
          </a:p>
          <a:p>
            <a:pPr marL="151270" marR="95618" indent="-86654">
              <a:lnSpc>
                <a:spcPts val="612"/>
              </a:lnSpc>
              <a:spcBef>
                <a:spcPts val="253"/>
              </a:spcBef>
            </a:pPr>
            <a:r>
              <a:rPr sz="618" b="1" spc="-38" dirty="0">
                <a:latin typeface="Arial"/>
                <a:cs typeface="Arial"/>
                <a:hlinkClick r:id="rId89"/>
              </a:rPr>
              <a:t>DESA </a:t>
            </a:r>
            <a:r>
              <a:rPr sz="500" spc="-6" dirty="0">
                <a:latin typeface="Calibri"/>
                <a:cs typeface="Calibri"/>
                <a:hlinkClick r:id="rId89"/>
              </a:rPr>
              <a:t>Department </a:t>
            </a:r>
            <a:r>
              <a:rPr sz="500" spc="-3" dirty="0">
                <a:latin typeface="Calibri"/>
                <a:cs typeface="Calibri"/>
                <a:hlinkClick r:id="rId89"/>
              </a:rPr>
              <a:t>of </a:t>
            </a:r>
            <a:r>
              <a:rPr sz="500" dirty="0">
                <a:latin typeface="Calibri"/>
                <a:cs typeface="Calibri"/>
                <a:hlinkClick r:id="rId89"/>
              </a:rPr>
              <a:t>Economic </a:t>
            </a:r>
            <a:r>
              <a:rPr sz="500" spc="15" dirty="0">
                <a:latin typeface="Calibri"/>
                <a:cs typeface="Calibri"/>
                <a:hlinkClick r:id="rId89"/>
              </a:rPr>
              <a:t>and  Social</a:t>
            </a:r>
            <a:r>
              <a:rPr sz="500" spc="18" dirty="0">
                <a:latin typeface="Calibri"/>
                <a:cs typeface="Calibri"/>
                <a:hlinkClick r:id="rId89"/>
              </a:rPr>
              <a:t> </a:t>
            </a:r>
            <a:r>
              <a:rPr sz="500" spc="9" dirty="0">
                <a:latin typeface="Calibri"/>
                <a:cs typeface="Calibri"/>
                <a:hlinkClick r:id="rId89"/>
              </a:rPr>
              <a:t>Affairs</a:t>
            </a:r>
            <a:endParaRPr sz="500">
              <a:latin typeface="Calibri"/>
              <a:cs typeface="Calibri"/>
            </a:endParaRPr>
          </a:p>
          <a:p>
            <a:pPr marL="151270" marR="143800" indent="-86654">
              <a:lnSpc>
                <a:spcPts val="612"/>
              </a:lnSpc>
              <a:spcBef>
                <a:spcPts val="253"/>
              </a:spcBef>
            </a:pPr>
            <a:r>
              <a:rPr sz="618" b="1" spc="-9" dirty="0">
                <a:latin typeface="Arial"/>
                <a:cs typeface="Arial"/>
                <a:hlinkClick r:id="rId90"/>
              </a:rPr>
              <a:t>DGACM </a:t>
            </a:r>
            <a:r>
              <a:rPr sz="500" spc="-6" dirty="0">
                <a:latin typeface="Calibri"/>
                <a:cs typeface="Calibri"/>
                <a:hlinkClick r:id="rId90"/>
              </a:rPr>
              <a:t>Department </a:t>
            </a:r>
            <a:r>
              <a:rPr sz="500" spc="-3" dirty="0">
                <a:latin typeface="Calibri"/>
                <a:cs typeface="Calibri"/>
                <a:hlinkClick r:id="rId90"/>
              </a:rPr>
              <a:t>for </a:t>
            </a:r>
            <a:r>
              <a:rPr sz="500" spc="9" dirty="0">
                <a:latin typeface="Calibri"/>
                <a:cs typeface="Calibri"/>
                <a:hlinkClick r:id="rId90"/>
              </a:rPr>
              <a:t>General  </a:t>
            </a:r>
            <a:r>
              <a:rPr sz="500" spc="3" dirty="0">
                <a:latin typeface="Calibri"/>
                <a:cs typeface="Calibri"/>
                <a:hlinkClick r:id="rId90"/>
              </a:rPr>
              <a:t>Assembly </a:t>
            </a:r>
            <a:r>
              <a:rPr sz="500" spc="15" dirty="0">
                <a:latin typeface="Calibri"/>
                <a:cs typeface="Calibri"/>
                <a:hlinkClick r:id="rId90"/>
              </a:rPr>
              <a:t>and </a:t>
            </a:r>
            <a:r>
              <a:rPr sz="500" dirty="0">
                <a:latin typeface="Calibri"/>
                <a:cs typeface="Calibri"/>
                <a:hlinkClick r:id="rId90"/>
              </a:rPr>
              <a:t>Conference  Management</a:t>
            </a:r>
            <a:endParaRPr sz="500">
              <a:latin typeface="Calibri"/>
              <a:cs typeface="Calibri"/>
            </a:endParaRPr>
          </a:p>
          <a:p>
            <a:pPr marL="64617" marR="72460">
              <a:lnSpc>
                <a:spcPts val="865"/>
              </a:lnSpc>
              <a:spcBef>
                <a:spcPts val="50"/>
              </a:spcBef>
            </a:pPr>
            <a:r>
              <a:rPr sz="618" b="1" spc="-26" dirty="0">
                <a:latin typeface="Arial"/>
                <a:cs typeface="Arial"/>
                <a:hlinkClick r:id="rId91"/>
              </a:rPr>
              <a:t>DPI </a:t>
            </a:r>
            <a:r>
              <a:rPr sz="500" spc="-6" dirty="0">
                <a:latin typeface="Calibri"/>
                <a:cs typeface="Calibri"/>
                <a:hlinkClick r:id="rId91"/>
              </a:rPr>
              <a:t>Department </a:t>
            </a:r>
            <a:r>
              <a:rPr sz="500" spc="-3" dirty="0">
                <a:latin typeface="Calibri"/>
                <a:cs typeface="Calibri"/>
                <a:hlinkClick r:id="rId91"/>
              </a:rPr>
              <a:t>of </a:t>
            </a:r>
            <a:r>
              <a:rPr sz="500" dirty="0">
                <a:latin typeface="Calibri"/>
                <a:cs typeface="Calibri"/>
                <a:hlinkClick r:id="rId91"/>
              </a:rPr>
              <a:t>Public </a:t>
            </a:r>
            <a:r>
              <a:rPr sz="500" spc="-3" dirty="0">
                <a:latin typeface="Calibri"/>
                <a:cs typeface="Calibri"/>
                <a:hlinkClick r:id="rId91"/>
              </a:rPr>
              <a:t>Information </a:t>
            </a:r>
            <a:r>
              <a:rPr sz="500" spc="-3" dirty="0">
                <a:latin typeface="Calibri"/>
                <a:cs typeface="Calibri"/>
              </a:rPr>
              <a:t> </a:t>
            </a:r>
            <a:r>
              <a:rPr sz="618" b="1" spc="32" dirty="0">
                <a:latin typeface="Arial"/>
                <a:cs typeface="Arial"/>
              </a:rPr>
              <a:t>DM </a:t>
            </a:r>
            <a:r>
              <a:rPr sz="500" spc="-6" dirty="0">
                <a:latin typeface="Calibri"/>
                <a:cs typeface="Calibri"/>
              </a:rPr>
              <a:t>Department </a:t>
            </a:r>
            <a:r>
              <a:rPr sz="500" spc="-3" dirty="0">
                <a:latin typeface="Calibri"/>
                <a:cs typeface="Calibri"/>
              </a:rPr>
              <a:t>of </a:t>
            </a:r>
            <a:r>
              <a:rPr sz="500" dirty="0">
                <a:latin typeface="Calibri"/>
                <a:cs typeface="Calibri"/>
              </a:rPr>
              <a:t>Management  </a:t>
            </a:r>
            <a:r>
              <a:rPr sz="618" b="1" spc="-35" dirty="0">
                <a:latin typeface="Arial"/>
                <a:cs typeface="Arial"/>
                <a:hlinkClick r:id="rId92"/>
              </a:rPr>
              <a:t>UN-OHRLLS </a:t>
            </a:r>
            <a:r>
              <a:rPr sz="500" spc="9" dirty="0">
                <a:latin typeface="Calibri"/>
                <a:cs typeface="Calibri"/>
                <a:hlinkClick r:id="rId92"/>
              </a:rPr>
              <a:t>Office </a:t>
            </a:r>
            <a:r>
              <a:rPr sz="500" spc="-3" dirty="0">
                <a:latin typeface="Calibri"/>
                <a:cs typeface="Calibri"/>
                <a:hlinkClick r:id="rId92"/>
              </a:rPr>
              <a:t>of </a:t>
            </a:r>
            <a:r>
              <a:rPr sz="500" spc="-18" dirty="0">
                <a:latin typeface="Calibri"/>
                <a:cs typeface="Calibri"/>
                <a:hlinkClick r:id="rId92"/>
              </a:rPr>
              <a:t>the</a:t>
            </a:r>
            <a:r>
              <a:rPr sz="500" spc="44" dirty="0">
                <a:latin typeface="Calibri"/>
                <a:cs typeface="Calibri"/>
                <a:hlinkClick r:id="rId92"/>
              </a:rPr>
              <a:t> </a:t>
            </a:r>
            <a:r>
              <a:rPr sz="500" spc="18" dirty="0">
                <a:latin typeface="Calibri"/>
                <a:cs typeface="Calibri"/>
                <a:hlinkClick r:id="rId92"/>
              </a:rPr>
              <a:t>High</a:t>
            </a:r>
            <a:endParaRPr sz="500">
              <a:latin typeface="Calibri"/>
              <a:cs typeface="Calibri"/>
            </a:endParaRPr>
          </a:p>
          <a:p>
            <a:pPr marL="151270">
              <a:lnSpc>
                <a:spcPts val="541"/>
              </a:lnSpc>
            </a:pPr>
            <a:r>
              <a:rPr sz="500" spc="-6" dirty="0">
                <a:latin typeface="Calibri"/>
                <a:cs typeface="Calibri"/>
                <a:hlinkClick r:id="rId92"/>
              </a:rPr>
              <a:t>Representative </a:t>
            </a:r>
            <a:r>
              <a:rPr sz="500" spc="-3" dirty="0">
                <a:latin typeface="Calibri"/>
                <a:cs typeface="Calibri"/>
                <a:hlinkClick r:id="rId92"/>
              </a:rPr>
              <a:t>for </a:t>
            </a:r>
            <a:r>
              <a:rPr sz="500" spc="-18" dirty="0">
                <a:latin typeface="Calibri"/>
                <a:cs typeface="Calibri"/>
                <a:hlinkClick r:id="rId92"/>
              </a:rPr>
              <a:t>the</a:t>
            </a:r>
            <a:r>
              <a:rPr sz="500" spc="74" dirty="0">
                <a:latin typeface="Calibri"/>
                <a:cs typeface="Calibri"/>
                <a:hlinkClick r:id="rId92"/>
              </a:rPr>
              <a:t> </a:t>
            </a:r>
            <a:r>
              <a:rPr sz="500" spc="-9" dirty="0">
                <a:latin typeface="Calibri"/>
                <a:cs typeface="Calibri"/>
                <a:hlinkClick r:id="rId92"/>
              </a:rPr>
              <a:t>Least</a:t>
            </a:r>
            <a:endParaRPr sz="500">
              <a:latin typeface="Calibri"/>
              <a:cs typeface="Calibri"/>
            </a:endParaRPr>
          </a:p>
          <a:p>
            <a:pPr marL="151270" marR="115787">
              <a:lnSpc>
                <a:spcPct val="101699"/>
              </a:lnSpc>
            </a:pPr>
            <a:r>
              <a:rPr sz="500" dirty="0">
                <a:latin typeface="Calibri"/>
                <a:cs typeface="Calibri"/>
                <a:hlinkClick r:id="rId92"/>
              </a:rPr>
              <a:t>Developed Countries, </a:t>
            </a:r>
            <a:r>
              <a:rPr sz="500" spc="3" dirty="0">
                <a:latin typeface="Calibri"/>
                <a:cs typeface="Calibri"/>
                <a:hlinkClick r:id="rId92"/>
              </a:rPr>
              <a:t>Landlocked  Developing </a:t>
            </a:r>
            <a:r>
              <a:rPr sz="500" dirty="0">
                <a:latin typeface="Calibri"/>
                <a:cs typeface="Calibri"/>
                <a:hlinkClick r:id="rId92"/>
              </a:rPr>
              <a:t>Countries </a:t>
            </a:r>
            <a:r>
              <a:rPr sz="500" spc="15" dirty="0">
                <a:latin typeface="Calibri"/>
                <a:cs typeface="Calibri"/>
                <a:hlinkClick r:id="rId92"/>
              </a:rPr>
              <a:t>and </a:t>
            </a:r>
            <a:r>
              <a:rPr sz="500" spc="6" dirty="0">
                <a:latin typeface="Calibri"/>
                <a:cs typeface="Calibri"/>
                <a:hlinkClick r:id="rId92"/>
              </a:rPr>
              <a:t>Small  </a:t>
            </a:r>
            <a:r>
              <a:rPr sz="500" dirty="0">
                <a:latin typeface="Calibri"/>
                <a:cs typeface="Calibri"/>
                <a:hlinkClick r:id="rId92"/>
              </a:rPr>
              <a:t>Island </a:t>
            </a:r>
            <a:r>
              <a:rPr sz="500" spc="3" dirty="0">
                <a:latin typeface="Calibri"/>
                <a:cs typeface="Calibri"/>
                <a:hlinkClick r:id="rId92"/>
              </a:rPr>
              <a:t>Developing</a:t>
            </a:r>
            <a:r>
              <a:rPr sz="500" spc="38" dirty="0">
                <a:latin typeface="Calibri"/>
                <a:cs typeface="Calibri"/>
                <a:hlinkClick r:id="rId92"/>
              </a:rPr>
              <a:t> </a:t>
            </a:r>
            <a:r>
              <a:rPr sz="500" spc="-6" dirty="0">
                <a:latin typeface="Calibri"/>
                <a:cs typeface="Calibri"/>
                <a:hlinkClick r:id="rId92"/>
              </a:rPr>
              <a:t>States</a:t>
            </a:r>
            <a:endParaRPr sz="500">
              <a:latin typeface="Calibri"/>
              <a:cs typeface="Calibri"/>
            </a:endParaRPr>
          </a:p>
          <a:p>
            <a:pPr marL="151270" marR="164343" indent="-86654">
              <a:lnSpc>
                <a:spcPts val="612"/>
              </a:lnSpc>
              <a:spcBef>
                <a:spcPts val="279"/>
              </a:spcBef>
            </a:pPr>
            <a:r>
              <a:rPr sz="618" b="1" spc="-32" dirty="0">
                <a:latin typeface="Arial"/>
                <a:cs typeface="Arial"/>
                <a:hlinkClick r:id="rId93"/>
              </a:rPr>
              <a:t>OHCHR </a:t>
            </a:r>
            <a:r>
              <a:rPr sz="500" spc="9" dirty="0">
                <a:latin typeface="Calibri"/>
                <a:cs typeface="Calibri"/>
                <a:hlinkClick r:id="rId93"/>
              </a:rPr>
              <a:t>Office </a:t>
            </a:r>
            <a:r>
              <a:rPr sz="500" spc="-3" dirty="0">
                <a:latin typeface="Calibri"/>
                <a:cs typeface="Calibri"/>
                <a:hlinkClick r:id="rId93"/>
              </a:rPr>
              <a:t>of </a:t>
            </a:r>
            <a:r>
              <a:rPr sz="500" spc="-18" dirty="0">
                <a:latin typeface="Calibri"/>
                <a:cs typeface="Calibri"/>
                <a:hlinkClick r:id="rId93"/>
              </a:rPr>
              <a:t>the </a:t>
            </a:r>
            <a:r>
              <a:rPr sz="500" spc="-3" dirty="0">
                <a:latin typeface="Calibri"/>
                <a:cs typeface="Calibri"/>
                <a:hlinkClick r:id="rId93"/>
              </a:rPr>
              <a:t>United  </a:t>
            </a:r>
            <a:r>
              <a:rPr sz="500" spc="6" dirty="0">
                <a:latin typeface="Calibri"/>
                <a:cs typeface="Calibri"/>
                <a:hlinkClick r:id="rId93"/>
              </a:rPr>
              <a:t>Nations </a:t>
            </a:r>
            <a:r>
              <a:rPr sz="500" spc="18" dirty="0">
                <a:latin typeface="Calibri"/>
                <a:cs typeface="Calibri"/>
                <a:hlinkClick r:id="rId93"/>
              </a:rPr>
              <a:t>High </a:t>
            </a:r>
            <a:r>
              <a:rPr sz="500" dirty="0">
                <a:latin typeface="Calibri"/>
                <a:cs typeface="Calibri"/>
                <a:hlinkClick r:id="rId93"/>
              </a:rPr>
              <a:t>Commissioner </a:t>
            </a:r>
            <a:r>
              <a:rPr sz="500" spc="-3" dirty="0">
                <a:latin typeface="Calibri"/>
                <a:cs typeface="Calibri"/>
                <a:hlinkClick r:id="rId93"/>
              </a:rPr>
              <a:t>for  </a:t>
            </a:r>
            <a:r>
              <a:rPr sz="500" spc="6" dirty="0">
                <a:latin typeface="Calibri"/>
                <a:cs typeface="Calibri"/>
                <a:hlinkClick r:id="rId93"/>
              </a:rPr>
              <a:t>Human</a:t>
            </a:r>
            <a:r>
              <a:rPr sz="500" spc="18" dirty="0">
                <a:latin typeface="Calibri"/>
                <a:cs typeface="Calibri"/>
                <a:hlinkClick r:id="rId93"/>
              </a:rPr>
              <a:t> </a:t>
            </a:r>
            <a:r>
              <a:rPr sz="500" dirty="0">
                <a:latin typeface="Calibri"/>
                <a:cs typeface="Calibri"/>
                <a:hlinkClick r:id="rId93"/>
              </a:rPr>
              <a:t>Rights</a:t>
            </a:r>
            <a:endParaRPr sz="500">
              <a:latin typeface="Calibri"/>
              <a:cs typeface="Calibri"/>
            </a:endParaRPr>
          </a:p>
          <a:p>
            <a:pPr marL="151270" marR="127739" indent="-86654">
              <a:lnSpc>
                <a:spcPts val="612"/>
              </a:lnSpc>
              <a:spcBef>
                <a:spcPts val="253"/>
              </a:spcBef>
            </a:pPr>
            <a:r>
              <a:rPr sz="618" b="1" spc="-18" dirty="0">
                <a:latin typeface="Arial"/>
                <a:cs typeface="Arial"/>
                <a:hlinkClick r:id="rId7"/>
              </a:rPr>
              <a:t>UNODC </a:t>
            </a:r>
            <a:r>
              <a:rPr sz="500" spc="-3" dirty="0">
                <a:latin typeface="Calibri"/>
                <a:cs typeface="Calibri"/>
                <a:hlinkClick r:id="rId7"/>
              </a:rPr>
              <a:t>United </a:t>
            </a:r>
            <a:r>
              <a:rPr sz="500" spc="6" dirty="0">
                <a:latin typeface="Calibri"/>
                <a:cs typeface="Calibri"/>
                <a:hlinkClick r:id="rId7"/>
              </a:rPr>
              <a:t>Nations </a:t>
            </a:r>
            <a:r>
              <a:rPr sz="500" spc="9" dirty="0">
                <a:latin typeface="Calibri"/>
                <a:cs typeface="Calibri"/>
                <a:hlinkClick r:id="rId7"/>
              </a:rPr>
              <a:t>Office </a:t>
            </a:r>
            <a:r>
              <a:rPr sz="500" dirty="0">
                <a:latin typeface="Calibri"/>
                <a:cs typeface="Calibri"/>
                <a:hlinkClick r:id="rId7"/>
              </a:rPr>
              <a:t>on  </a:t>
            </a:r>
            <a:r>
              <a:rPr sz="500" spc="9" dirty="0">
                <a:latin typeface="Calibri"/>
                <a:cs typeface="Calibri"/>
                <a:hlinkClick r:id="rId7"/>
              </a:rPr>
              <a:t>Drugs </a:t>
            </a:r>
            <a:r>
              <a:rPr sz="500" spc="15" dirty="0">
                <a:latin typeface="Calibri"/>
                <a:cs typeface="Calibri"/>
                <a:hlinkClick r:id="rId7"/>
              </a:rPr>
              <a:t>and</a:t>
            </a:r>
            <a:r>
              <a:rPr sz="500" spc="29" dirty="0">
                <a:latin typeface="Calibri"/>
                <a:cs typeface="Calibri"/>
                <a:hlinkClick r:id="rId7"/>
              </a:rPr>
              <a:t> </a:t>
            </a:r>
            <a:r>
              <a:rPr sz="500" spc="9" dirty="0">
                <a:latin typeface="Calibri"/>
                <a:cs typeface="Calibri"/>
                <a:hlinkClick r:id="rId7"/>
              </a:rPr>
              <a:t>Crime</a:t>
            </a:r>
            <a:endParaRPr sz="500">
              <a:latin typeface="Calibri"/>
              <a:cs typeface="Calibri"/>
            </a:endParaRPr>
          </a:p>
          <a:p>
            <a:pPr marL="151270" marR="245020" indent="-86654">
              <a:lnSpc>
                <a:spcPts val="612"/>
              </a:lnSpc>
              <a:spcBef>
                <a:spcPts val="253"/>
              </a:spcBef>
            </a:pPr>
            <a:r>
              <a:rPr sz="618" b="1" spc="-50" dirty="0">
                <a:latin typeface="Arial"/>
                <a:cs typeface="Arial"/>
                <a:hlinkClick r:id="rId94"/>
              </a:rPr>
              <a:t>DSS </a:t>
            </a:r>
            <a:r>
              <a:rPr sz="500" spc="-6" dirty="0">
                <a:latin typeface="Calibri"/>
                <a:cs typeface="Calibri"/>
                <a:hlinkClick r:id="rId94"/>
              </a:rPr>
              <a:t>Department </a:t>
            </a:r>
            <a:r>
              <a:rPr sz="500" spc="-3" dirty="0">
                <a:latin typeface="Calibri"/>
                <a:cs typeface="Calibri"/>
                <a:hlinkClick r:id="rId94"/>
              </a:rPr>
              <a:t>of </a:t>
            </a:r>
            <a:r>
              <a:rPr sz="500" dirty="0">
                <a:latin typeface="Calibri"/>
                <a:cs typeface="Calibri"/>
                <a:hlinkClick r:id="rId94"/>
              </a:rPr>
              <a:t>Safety </a:t>
            </a:r>
            <a:r>
              <a:rPr sz="500" spc="15" dirty="0">
                <a:latin typeface="Calibri"/>
                <a:cs typeface="Calibri"/>
                <a:hlinkClick r:id="rId94"/>
              </a:rPr>
              <a:t>and  </a:t>
            </a:r>
            <a:r>
              <a:rPr sz="500" dirty="0">
                <a:latin typeface="Calibri"/>
                <a:cs typeface="Calibri"/>
                <a:hlinkClick r:id="rId94"/>
              </a:rPr>
              <a:t>Security</a:t>
            </a:r>
            <a:endParaRPr sz="500">
              <a:latin typeface="Calibri"/>
              <a:cs typeface="Calibri"/>
            </a:endParaRPr>
          </a:p>
          <a:p>
            <a:pPr>
              <a:spcBef>
                <a:spcPts val="15"/>
              </a:spcBef>
            </a:pPr>
            <a:endParaRPr sz="588">
              <a:latin typeface="Times New Roman"/>
              <a:cs typeface="Times New Roman"/>
            </a:endParaRPr>
          </a:p>
          <a:p>
            <a:pPr marR="222610" algn="ctr"/>
            <a:r>
              <a:rPr sz="618" dirty="0">
                <a:latin typeface="Wingdings 2"/>
                <a:cs typeface="Wingdings 2"/>
              </a:rPr>
              <a:t>ab</a:t>
            </a:r>
            <a:endParaRPr sz="618">
              <a:latin typeface="Wingdings 2"/>
              <a:cs typeface="Wingdings 2"/>
            </a:endParaRPr>
          </a:p>
          <a:p>
            <a:pPr marL="64617" marR="272287">
              <a:lnSpc>
                <a:spcPct val="116900"/>
              </a:lnSpc>
              <a:spcBef>
                <a:spcPts val="511"/>
              </a:spcBef>
            </a:pPr>
            <a:r>
              <a:rPr sz="618" b="1" spc="-12" dirty="0">
                <a:latin typeface="Arial"/>
                <a:cs typeface="Arial"/>
                <a:hlinkClick r:id="rId95"/>
              </a:rPr>
              <a:t>UNOG </a:t>
            </a:r>
            <a:r>
              <a:rPr sz="500" spc="44" dirty="0">
                <a:latin typeface="Calibri"/>
                <a:cs typeface="Calibri"/>
                <a:hlinkClick r:id="rId95"/>
              </a:rPr>
              <a:t>UN </a:t>
            </a:r>
            <a:r>
              <a:rPr sz="500" spc="9" dirty="0">
                <a:latin typeface="Calibri"/>
                <a:cs typeface="Calibri"/>
                <a:hlinkClick r:id="rId95"/>
              </a:rPr>
              <a:t>Office </a:t>
            </a:r>
            <a:r>
              <a:rPr sz="500" spc="-6" dirty="0">
                <a:latin typeface="Calibri"/>
                <a:cs typeface="Calibri"/>
                <a:hlinkClick r:id="rId95"/>
              </a:rPr>
              <a:t>at</a:t>
            </a:r>
            <a:r>
              <a:rPr sz="500" spc="-47" dirty="0">
                <a:latin typeface="Calibri"/>
                <a:cs typeface="Calibri"/>
                <a:hlinkClick r:id="rId95"/>
              </a:rPr>
              <a:t> </a:t>
            </a:r>
            <a:r>
              <a:rPr sz="500" spc="15" dirty="0">
                <a:latin typeface="Calibri"/>
                <a:cs typeface="Calibri"/>
                <a:hlinkClick r:id="rId95"/>
              </a:rPr>
              <a:t>Geneva </a:t>
            </a:r>
            <a:r>
              <a:rPr sz="500" spc="15" dirty="0">
                <a:latin typeface="Calibri"/>
                <a:cs typeface="Calibri"/>
              </a:rPr>
              <a:t> </a:t>
            </a:r>
            <a:r>
              <a:rPr sz="618" b="1" spc="-3" dirty="0">
                <a:latin typeface="Arial"/>
                <a:cs typeface="Arial"/>
                <a:hlinkClick r:id="rId96"/>
              </a:rPr>
              <a:t>UNOV </a:t>
            </a:r>
            <a:r>
              <a:rPr sz="500" spc="44" dirty="0">
                <a:latin typeface="Calibri"/>
                <a:cs typeface="Calibri"/>
                <a:hlinkClick r:id="rId96"/>
              </a:rPr>
              <a:t>UN </a:t>
            </a:r>
            <a:r>
              <a:rPr sz="500" spc="9" dirty="0">
                <a:latin typeface="Calibri"/>
                <a:cs typeface="Calibri"/>
                <a:hlinkClick r:id="rId96"/>
              </a:rPr>
              <a:t>Office </a:t>
            </a:r>
            <a:r>
              <a:rPr sz="500" spc="-6" dirty="0">
                <a:latin typeface="Calibri"/>
                <a:cs typeface="Calibri"/>
                <a:hlinkClick r:id="rId96"/>
              </a:rPr>
              <a:t>at </a:t>
            </a:r>
            <a:r>
              <a:rPr sz="500" spc="9" dirty="0">
                <a:latin typeface="Calibri"/>
                <a:cs typeface="Calibri"/>
                <a:hlinkClick r:id="rId96"/>
              </a:rPr>
              <a:t>Vienna </a:t>
            </a:r>
            <a:r>
              <a:rPr sz="500" spc="9" dirty="0">
                <a:latin typeface="Calibri"/>
                <a:cs typeface="Calibri"/>
              </a:rPr>
              <a:t> </a:t>
            </a:r>
            <a:r>
              <a:rPr sz="618" b="1" spc="-3" dirty="0">
                <a:latin typeface="Arial"/>
                <a:cs typeface="Arial"/>
                <a:hlinkClick r:id="rId97"/>
              </a:rPr>
              <a:t>UNON </a:t>
            </a:r>
            <a:r>
              <a:rPr sz="500" spc="44" dirty="0">
                <a:latin typeface="Calibri"/>
                <a:cs typeface="Calibri"/>
                <a:hlinkClick r:id="rId97"/>
              </a:rPr>
              <a:t>UN </a:t>
            </a:r>
            <a:r>
              <a:rPr sz="500" spc="9" dirty="0">
                <a:latin typeface="Calibri"/>
                <a:cs typeface="Calibri"/>
                <a:hlinkClick r:id="rId97"/>
              </a:rPr>
              <a:t>Office </a:t>
            </a:r>
            <a:r>
              <a:rPr sz="500" spc="-6" dirty="0">
                <a:latin typeface="Calibri"/>
                <a:cs typeface="Calibri"/>
                <a:hlinkClick r:id="rId97"/>
              </a:rPr>
              <a:t>at</a:t>
            </a:r>
            <a:r>
              <a:rPr sz="500" spc="-41" dirty="0">
                <a:latin typeface="Calibri"/>
                <a:cs typeface="Calibri"/>
                <a:hlinkClick r:id="rId97"/>
              </a:rPr>
              <a:t> </a:t>
            </a:r>
            <a:r>
              <a:rPr sz="500" spc="18" dirty="0">
                <a:latin typeface="Calibri"/>
                <a:cs typeface="Calibri"/>
                <a:hlinkClick r:id="rId97"/>
              </a:rPr>
              <a:t>Nairobi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7447264" y="5508831"/>
            <a:ext cx="1159062" cy="278394"/>
          </a:xfrm>
          <a:prstGeom prst="rect">
            <a:avLst/>
          </a:prstGeom>
        </p:spPr>
        <p:txBody>
          <a:bodyPr vert="horz" wrap="square" lIns="0" tIns="13447" rIns="0" bIns="0" rtlCol="0">
            <a:spAutoFit/>
          </a:bodyPr>
          <a:lstStyle/>
          <a:p>
            <a:pPr marL="7470" marR="259960">
              <a:lnSpc>
                <a:spcPts val="570"/>
              </a:lnSpc>
              <a:spcBef>
                <a:spcPts val="106"/>
              </a:spcBef>
            </a:pPr>
            <a:r>
              <a:rPr sz="500" dirty="0">
                <a:latin typeface="Calibri"/>
                <a:cs typeface="Calibri"/>
              </a:rPr>
              <a:t>Published </a:t>
            </a:r>
            <a:r>
              <a:rPr sz="500" spc="15" dirty="0">
                <a:latin typeface="Calibri"/>
                <a:cs typeface="Calibri"/>
              </a:rPr>
              <a:t>by </a:t>
            </a:r>
            <a:r>
              <a:rPr sz="500" spc="-18" dirty="0">
                <a:latin typeface="Calibri"/>
                <a:cs typeface="Calibri"/>
              </a:rPr>
              <a:t>the </a:t>
            </a:r>
            <a:r>
              <a:rPr sz="500" spc="-3" dirty="0">
                <a:latin typeface="Calibri"/>
                <a:cs typeface="Calibri"/>
              </a:rPr>
              <a:t>United </a:t>
            </a:r>
            <a:r>
              <a:rPr sz="500" spc="9" dirty="0">
                <a:latin typeface="Calibri"/>
                <a:cs typeface="Calibri"/>
              </a:rPr>
              <a:t>Nations  </a:t>
            </a:r>
            <a:r>
              <a:rPr sz="500" spc="-3" dirty="0">
                <a:latin typeface="Calibri"/>
                <a:cs typeface="Calibri"/>
              </a:rPr>
              <a:t>Department of </a:t>
            </a:r>
            <a:r>
              <a:rPr sz="500" dirty="0">
                <a:latin typeface="Calibri"/>
                <a:cs typeface="Calibri"/>
              </a:rPr>
              <a:t>Public</a:t>
            </a:r>
            <a:r>
              <a:rPr sz="500" spc="88" dirty="0">
                <a:latin typeface="Calibri"/>
                <a:cs typeface="Calibri"/>
              </a:rPr>
              <a:t> </a:t>
            </a:r>
            <a:r>
              <a:rPr sz="500" spc="-3" dirty="0">
                <a:latin typeface="Calibri"/>
                <a:cs typeface="Calibri"/>
              </a:rPr>
              <a:t>Information</a:t>
            </a:r>
            <a:endParaRPr sz="500">
              <a:latin typeface="Calibri"/>
              <a:cs typeface="Calibri"/>
            </a:endParaRPr>
          </a:p>
          <a:p>
            <a:pPr marL="7470">
              <a:spcBef>
                <a:spcPts val="262"/>
              </a:spcBef>
            </a:pPr>
            <a:r>
              <a:rPr sz="471" spc="3" dirty="0">
                <a:latin typeface="Calibri"/>
                <a:cs typeface="Calibri"/>
              </a:rPr>
              <a:t>DPI/2470—07-49950—December</a:t>
            </a:r>
            <a:r>
              <a:rPr sz="471" spc="9" dirty="0">
                <a:latin typeface="Calibri"/>
                <a:cs typeface="Calibri"/>
              </a:rPr>
              <a:t> </a:t>
            </a:r>
            <a:r>
              <a:rPr sz="471" spc="15" dirty="0">
                <a:latin typeface="Calibri"/>
                <a:cs typeface="Calibri"/>
              </a:rPr>
              <a:t>2007—3M</a:t>
            </a:r>
            <a:endParaRPr sz="471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51F6392B-DD00-41EE-8306-131A0B4CAA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280416"/>
              </p:ext>
            </p:extLst>
          </p:nvPr>
        </p:nvGraphicFramePr>
        <p:xfrm>
          <a:off x="762000" y="953198"/>
          <a:ext cx="77724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6173">
                  <a:extLst>
                    <a:ext uri="{9D8B030D-6E8A-4147-A177-3AD203B41FA5}">
                      <a16:colId xmlns:a16="http://schemas.microsoft.com/office/drawing/2014/main" val="3051819315"/>
                    </a:ext>
                  </a:extLst>
                </a:gridCol>
                <a:gridCol w="230781">
                  <a:extLst>
                    <a:ext uri="{9D8B030D-6E8A-4147-A177-3AD203B41FA5}">
                      <a16:colId xmlns:a16="http://schemas.microsoft.com/office/drawing/2014/main" val="1852227367"/>
                    </a:ext>
                  </a:extLst>
                </a:gridCol>
                <a:gridCol w="2589255">
                  <a:extLst>
                    <a:ext uri="{9D8B030D-6E8A-4147-A177-3AD203B41FA5}">
                      <a16:colId xmlns:a16="http://schemas.microsoft.com/office/drawing/2014/main" val="3612008397"/>
                    </a:ext>
                  </a:extLst>
                </a:gridCol>
                <a:gridCol w="230781">
                  <a:extLst>
                    <a:ext uri="{9D8B030D-6E8A-4147-A177-3AD203B41FA5}">
                      <a16:colId xmlns:a16="http://schemas.microsoft.com/office/drawing/2014/main" val="1535470085"/>
                    </a:ext>
                  </a:extLst>
                </a:gridCol>
                <a:gridCol w="2665410">
                  <a:extLst>
                    <a:ext uri="{9D8B030D-6E8A-4147-A177-3AD203B41FA5}">
                      <a16:colId xmlns:a16="http://schemas.microsoft.com/office/drawing/2014/main" val="80661470"/>
                    </a:ext>
                  </a:extLst>
                </a:gridCol>
              </a:tblGrid>
              <a:tr h="78449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Security Council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highlight>
                          <a:srgbClr val="FFFFCC"/>
                        </a:highlight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General Assembly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Secretariat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556963"/>
                  </a:ext>
                </a:extLst>
              </a:tr>
              <a:tr h="203388">
                <a:tc>
                  <a:txBody>
                    <a:bodyPr/>
                    <a:lstStyle/>
                    <a:p>
                      <a:endParaRPr lang="de-DE" sz="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800" dirty="0">
                        <a:highlight>
                          <a:srgbClr val="FFFFCC"/>
                        </a:highlight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6280373"/>
                  </a:ext>
                </a:extLst>
              </a:tr>
              <a:tr h="124938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Peacekeeping Operations and Missions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highlight>
                          <a:srgbClr val="FFFFCC"/>
                        </a:highlight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Advisory Subsidiary Body – UN Peacebuilding Commission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Dpt. of Peacekeeping Operations (DPKO)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866655"/>
                  </a:ext>
                </a:extLst>
              </a:tr>
              <a:tr h="203388">
                <a:tc>
                  <a:txBody>
                    <a:bodyPr/>
                    <a:lstStyle/>
                    <a:p>
                      <a:endParaRPr lang="de-DE" sz="8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800" dirty="0">
                        <a:highlight>
                          <a:srgbClr val="FFFFCC"/>
                        </a:highlight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0317201"/>
                  </a:ext>
                </a:extLst>
              </a:tr>
              <a:tr h="1249381"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highlight>
                          <a:srgbClr val="FFFFCC"/>
                        </a:highlight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</a:rPr>
                        <a:t>PrepCom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for the Nuclear-Test-Ban Treaty Organization (CTBTO)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Office for Disarmament Affairs (UNODA)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506151"/>
                  </a:ext>
                </a:extLst>
              </a:tr>
              <a:tr h="203388">
                <a:tc>
                  <a:txBody>
                    <a:bodyPr/>
                    <a:lstStyle/>
                    <a:p>
                      <a:endParaRPr lang="de-DE" sz="8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800" dirty="0">
                        <a:highlight>
                          <a:srgbClr val="FFFFCC"/>
                        </a:highlight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784915"/>
                  </a:ext>
                </a:extLst>
              </a:tr>
              <a:tr h="124938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Institute for Disarmament Research (UNIDIR)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highlight>
                          <a:srgbClr val="FFFFCC"/>
                        </a:highlight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Organization for the Prohibition of Chemical Weapons (OPCW) 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United Nations Office on Drugs and Crime (UNODC)</a:t>
                      </a:r>
                      <a:endParaRPr lang="de-DE" sz="2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234462"/>
                  </a:ext>
                </a:extLst>
              </a:tr>
            </a:tbl>
          </a:graphicData>
        </a:graphic>
      </p:graphicFrame>
      <p:sp>
        <p:nvSpPr>
          <p:cNvPr id="6" name="Rechteck 5">
            <a:extLst>
              <a:ext uri="{FF2B5EF4-FFF2-40B4-BE49-F238E27FC236}">
                <a16:creationId xmlns:a16="http://schemas.microsoft.com/office/drawing/2014/main" id="{721E877A-A34D-44C0-AA9C-ABC4288E5C9A}"/>
              </a:ext>
            </a:extLst>
          </p:cNvPr>
          <p:cNvSpPr/>
          <p:nvPr/>
        </p:nvSpPr>
        <p:spPr>
          <a:xfrm>
            <a:off x="762000" y="491533"/>
            <a:ext cx="7772400" cy="46166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de-DE" sz="2400" b="1" dirty="0">
                <a:solidFill>
                  <a:schemeClr val="bg1"/>
                </a:solidFill>
                <a:highlight>
                  <a:srgbClr val="000000"/>
                </a:highlight>
              </a:rPr>
              <a:t>Peace and Security </a:t>
            </a:r>
            <a:r>
              <a:rPr lang="de-DE" sz="2400" b="1" dirty="0" err="1">
                <a:solidFill>
                  <a:schemeClr val="bg1"/>
                </a:solidFill>
                <a:highlight>
                  <a:srgbClr val="000000"/>
                </a:highlight>
              </a:rPr>
              <a:t>Bodies</a:t>
            </a:r>
            <a:r>
              <a:rPr lang="de-DE" sz="2400" b="1" dirty="0">
                <a:solidFill>
                  <a:schemeClr val="bg1"/>
                </a:solidFill>
                <a:highlight>
                  <a:srgbClr val="000000"/>
                </a:highlight>
              </a:rPr>
              <a:t> </a:t>
            </a:r>
            <a:r>
              <a:rPr lang="de-DE" sz="2400" b="1" dirty="0" err="1">
                <a:solidFill>
                  <a:schemeClr val="bg1"/>
                </a:solidFill>
                <a:highlight>
                  <a:srgbClr val="000000"/>
                </a:highlight>
              </a:rPr>
              <a:t>of</a:t>
            </a:r>
            <a:r>
              <a:rPr lang="de-DE" sz="2400" b="1" dirty="0">
                <a:solidFill>
                  <a:schemeClr val="bg1"/>
                </a:solidFill>
                <a:highlight>
                  <a:srgbClr val="000000"/>
                </a:highlight>
              </a:rPr>
              <a:t> United </a:t>
            </a:r>
            <a:r>
              <a:rPr lang="de-DE" sz="2400" b="1" dirty="0" err="1">
                <a:solidFill>
                  <a:schemeClr val="bg1"/>
                </a:solidFill>
                <a:highlight>
                  <a:srgbClr val="000000"/>
                </a:highlight>
              </a:rPr>
              <a:t>Nations</a:t>
            </a:r>
            <a:endParaRPr lang="de-DE" sz="2400" b="1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pic>
        <p:nvPicPr>
          <p:cNvPr id="5" name="Picture 2" descr="https://upload.wikimedia.org/wikipedia/commons/thumb/2/2f/Flag_of_the_United_Nations.svg/1024px-Flag_of_the_United_Nations.svg.png">
            <a:extLst>
              <a:ext uri="{FF2B5EF4-FFF2-40B4-BE49-F238E27FC236}">
                <a16:creationId xmlns:a16="http://schemas.microsoft.com/office/drawing/2014/main" id="{420D5F53-57F5-43A4-A38C-4A9C9E339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457575"/>
            <a:ext cx="2175249" cy="1450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20163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465842"/>
            <a:ext cx="8001000" cy="675571"/>
          </a:xfrm>
          <a:solidFill>
            <a:srgbClr val="002060"/>
          </a:solidFill>
        </p:spPr>
        <p:txBody>
          <a:bodyPr>
            <a:noAutofit/>
          </a:bodyPr>
          <a:lstStyle/>
          <a:p>
            <a:pPr eaLnBrk="1" hangingPunct="1"/>
            <a:r>
              <a:rPr lang="de-DE" altLang="de-DE" sz="3200" b="1" cap="small" dirty="0">
                <a:solidFill>
                  <a:schemeClr val="bg1"/>
                </a:solidFill>
                <a:latin typeface="Calibri" panose="020F0502020204030204" pitchFamily="34" charset="0"/>
              </a:rPr>
              <a:t>3. The Programme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676400"/>
            <a:ext cx="7886700" cy="4495800"/>
          </a:xfrm>
          <a:noFill/>
        </p:spPr>
        <p:txBody>
          <a:bodyPr>
            <a:normAutofit/>
          </a:bodyPr>
          <a:lstStyle/>
          <a:p>
            <a:pPr marL="180000" lvl="1" indent="-360000">
              <a:lnSpc>
                <a:spcPct val="100000"/>
              </a:lnSpc>
              <a:buClr>
                <a:srgbClr val="C00000"/>
              </a:buClr>
              <a:buSzPct val="140000"/>
              <a:buFont typeface="Wingdings" panose="05000000000000000000" pitchFamily="2" charset="2"/>
              <a:buChar char="§"/>
            </a:pPr>
            <a:r>
              <a:rPr lang="en-US" sz="2400" b="1" dirty="0"/>
              <a:t>22.10.2019</a:t>
            </a:r>
            <a:endParaRPr lang="de-DE" sz="2400" b="1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cap="small" dirty="0">
                <a:solidFill>
                  <a:srgbClr val="C00000"/>
                </a:solidFill>
              </a:rPr>
              <a:t>Introduction </a:t>
            </a:r>
            <a:endParaRPr lang="de-DE" sz="2400" b="1" cap="small" dirty="0">
              <a:solidFill>
                <a:srgbClr val="C0000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/>
              <a:t>Prof. Dr. Brigitte Fahrenhorst (TU Berlin / Society for International Development – SID Berlin)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dirty="0"/>
          </a:p>
          <a:p>
            <a:pPr marL="0" indent="0">
              <a:lnSpc>
                <a:spcPct val="100000"/>
              </a:lnSpc>
              <a:buNone/>
            </a:pPr>
            <a:endParaRPr lang="en-US" sz="2400" dirty="0"/>
          </a:p>
          <a:p>
            <a:pPr marL="180000" lvl="1" indent="-360000">
              <a:lnSpc>
                <a:spcPct val="100000"/>
              </a:lnSpc>
              <a:buClr>
                <a:srgbClr val="C00000"/>
              </a:buClr>
              <a:buSzPct val="140000"/>
              <a:buFont typeface="Wingdings" panose="05000000000000000000" pitchFamily="2" charset="2"/>
              <a:buChar char="§"/>
            </a:pPr>
            <a:r>
              <a:rPr lang="en-US" sz="2400" b="1" dirty="0"/>
              <a:t>29.10.2019</a:t>
            </a:r>
            <a:endParaRPr lang="de-DE" sz="2400" b="1" dirty="0"/>
          </a:p>
          <a:p>
            <a:pPr marL="0" indent="0">
              <a:buNone/>
            </a:pPr>
            <a:r>
              <a:rPr lang="en-US" sz="2400" b="1" cap="small" dirty="0">
                <a:solidFill>
                  <a:srgbClr val="C00000"/>
                </a:solidFill>
              </a:rPr>
              <a:t>One world in arms. Threats – where and for whom?</a:t>
            </a:r>
            <a:endParaRPr lang="de-DE" sz="2400" b="1" cap="small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dirty="0"/>
              <a:t>Dr. </a:t>
            </a:r>
            <a:r>
              <a:rPr lang="en-US" sz="2400" dirty="0" err="1"/>
              <a:t>Niklas</a:t>
            </a:r>
            <a:r>
              <a:rPr lang="en-US" sz="2400" dirty="0"/>
              <a:t> </a:t>
            </a:r>
            <a:r>
              <a:rPr lang="en-US" sz="2400" dirty="0" err="1"/>
              <a:t>Schörnig</a:t>
            </a:r>
            <a:r>
              <a:rPr lang="en-US" sz="2400" dirty="0"/>
              <a:t> (Peace Research Institute Frankfurt - PRIF)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066800"/>
            <a:ext cx="8001000" cy="5181600"/>
          </a:xfrm>
        </p:spPr>
        <p:txBody>
          <a:bodyPr>
            <a:noAutofit/>
          </a:bodyPr>
          <a:lstStyle/>
          <a:p>
            <a:pPr indent="-360000">
              <a:lnSpc>
                <a:spcPct val="100000"/>
              </a:lnSpc>
              <a:buClr>
                <a:srgbClr val="C00000"/>
              </a:buClr>
              <a:buSzPct val="140000"/>
              <a:buFont typeface="Wingdings" panose="05000000000000000000" pitchFamily="2" charset="2"/>
              <a:buChar char="§"/>
            </a:pPr>
            <a:r>
              <a:rPr lang="en-US" sz="2400" b="1" dirty="0"/>
              <a:t>05.11.2019</a:t>
            </a:r>
            <a:endParaRPr lang="de-DE" sz="24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cap="small" dirty="0">
                <a:solidFill>
                  <a:srgbClr val="C00000"/>
                </a:solidFill>
              </a:rPr>
              <a:t>Advancing the Women, Peace and Security Agenda in the UN Security Council</a:t>
            </a:r>
            <a:endParaRPr lang="de-DE" sz="2400" b="1" cap="small" dirty="0">
              <a:solidFill>
                <a:srgbClr val="C0000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/>
              <a:t>Nicola Popovic (Gender Associations) and Anna von Gall (Greenpeace </a:t>
            </a:r>
            <a:r>
              <a:rPr lang="en-US" sz="2400" dirty="0" err="1"/>
              <a:t>e.V</a:t>
            </a:r>
            <a:r>
              <a:rPr lang="en-US" sz="2400" dirty="0"/>
              <a:t>.)</a:t>
            </a:r>
          </a:p>
          <a:p>
            <a:pPr>
              <a:lnSpc>
                <a:spcPct val="100000"/>
              </a:lnSpc>
            </a:pPr>
            <a:endParaRPr lang="en-US" sz="2400" b="1" dirty="0"/>
          </a:p>
          <a:p>
            <a:pPr>
              <a:lnSpc>
                <a:spcPct val="100000"/>
              </a:lnSpc>
            </a:pPr>
            <a:endParaRPr lang="en-US" sz="2400" b="1" dirty="0"/>
          </a:p>
          <a:p>
            <a:pPr indent="-360000">
              <a:lnSpc>
                <a:spcPct val="100000"/>
              </a:lnSpc>
              <a:buClr>
                <a:srgbClr val="C00000"/>
              </a:buClr>
              <a:buSzPct val="140000"/>
              <a:buFont typeface="Wingdings" panose="05000000000000000000" pitchFamily="2" charset="2"/>
              <a:buChar char="§"/>
            </a:pPr>
            <a:r>
              <a:rPr lang="en-US" sz="2400" b="1" dirty="0"/>
              <a:t>12.11.2019</a:t>
            </a:r>
            <a:endParaRPr lang="de-DE" sz="24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cap="small" dirty="0">
                <a:solidFill>
                  <a:srgbClr val="C00000"/>
                </a:solidFill>
              </a:rPr>
              <a:t>The Role of Arms Control for the European Security Architecture</a:t>
            </a:r>
            <a:endParaRPr lang="de-DE" sz="2400" b="1" cap="small" dirty="0">
              <a:solidFill>
                <a:srgbClr val="C0000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/>
              <a:t>Wolfgang Richter, Col. Ret. (Foundation Science and Politics - SWP)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8001000" cy="4800600"/>
          </a:xfrm>
        </p:spPr>
        <p:txBody>
          <a:bodyPr>
            <a:noAutofit/>
          </a:bodyPr>
          <a:lstStyle/>
          <a:p>
            <a:pPr indent="-3600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140000"/>
              <a:buFont typeface="Wingdings" panose="05000000000000000000" pitchFamily="2" charset="2"/>
              <a:buChar char="§"/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19.11.2019</a:t>
            </a:r>
            <a:endParaRPr lang="de-D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US" sz="2400" b="1" cap="small" dirty="0">
                <a:solidFill>
                  <a:srgbClr val="C00000"/>
                </a:solidFill>
              </a:rPr>
              <a:t>Arms Control, Non-Proliferation and Disarmament of Weapons of Mass Destruction </a:t>
            </a:r>
            <a:endParaRPr lang="de-DE" sz="2400" b="1" cap="small" dirty="0">
              <a:solidFill>
                <a:srgbClr val="C0000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/>
              <a:t>Dr. Oliver Meier (Institute for Peace Research &amp; Security Policy at the University of Hamburg) </a:t>
            </a:r>
            <a:endParaRPr lang="de-DE" sz="2400" dirty="0"/>
          </a:p>
          <a:p>
            <a:pPr>
              <a:lnSpc>
                <a:spcPct val="100000"/>
              </a:lnSpc>
            </a:pPr>
            <a:endParaRPr lang="en-US" b="1" dirty="0"/>
          </a:p>
          <a:p>
            <a:pPr>
              <a:lnSpc>
                <a:spcPct val="100000"/>
              </a:lnSpc>
            </a:pPr>
            <a:endParaRPr lang="en-US" b="1" dirty="0"/>
          </a:p>
          <a:p>
            <a:pPr indent="-36000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SzPct val="140000"/>
              <a:buFont typeface="Wingdings" panose="05000000000000000000" pitchFamily="2" charset="2"/>
              <a:buChar char="§"/>
            </a:pPr>
            <a:r>
              <a:rPr lang="en-US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26.11.2019</a:t>
            </a:r>
            <a:endParaRPr lang="de-DE" sz="24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cap="small" dirty="0">
                <a:solidFill>
                  <a:srgbClr val="C00000"/>
                </a:solidFill>
              </a:rPr>
              <a:t>International Campaign to Abolish Nuclear Weapons (ICAN)</a:t>
            </a:r>
            <a:endParaRPr lang="de-DE" sz="2400" b="1" cap="small" dirty="0">
              <a:solidFill>
                <a:srgbClr val="C0000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de-DE" sz="2400" dirty="0"/>
              <a:t>Anne Balzer (ICAN)</a:t>
            </a:r>
            <a:endParaRPr lang="en-US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143000"/>
            <a:ext cx="7886700" cy="5105400"/>
          </a:xfrm>
        </p:spPr>
        <p:txBody>
          <a:bodyPr>
            <a:noAutofit/>
          </a:bodyPr>
          <a:lstStyle/>
          <a:p>
            <a:pPr indent="-3600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140000"/>
              <a:buFont typeface="Wingdings" panose="05000000000000000000" pitchFamily="2" charset="2"/>
              <a:buChar char="§"/>
            </a:pPr>
            <a:r>
              <a:rPr lang="en-US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03.12.2019</a:t>
            </a:r>
            <a:endParaRPr lang="de-DE" sz="24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US" sz="2400" b="1" cap="small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Current issues of arms control</a:t>
            </a:r>
            <a:endParaRPr lang="de-D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/>
              <a:t>Susanne Baumann (</a:t>
            </a:r>
            <a:r>
              <a:rPr lang="de-DE" sz="2400" dirty="0"/>
              <a:t>Fed. Government Commissioner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Disarmament</a:t>
            </a:r>
            <a:r>
              <a:rPr lang="de-DE" sz="2400" dirty="0"/>
              <a:t> &amp; Arms Control</a:t>
            </a:r>
            <a:r>
              <a:rPr lang="en-US" sz="2400" dirty="0"/>
              <a:t>, Foreign Office)</a:t>
            </a:r>
            <a:endParaRPr lang="de-DE" sz="2400" dirty="0"/>
          </a:p>
          <a:p>
            <a:pPr marL="0" indent="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None/>
            </a:pPr>
            <a:endParaRPr lang="en-US" sz="2400" dirty="0"/>
          </a:p>
          <a:p>
            <a:pPr indent="-36000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SzPct val="140000"/>
              <a:buFont typeface="Wingdings" panose="05000000000000000000" pitchFamily="2" charset="2"/>
              <a:buChar char="§"/>
            </a:pPr>
            <a:r>
              <a:rPr lang="en-US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10.12.2019</a:t>
            </a:r>
            <a:endParaRPr lang="de-DE" sz="24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cap="small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Monitoring &amp; Arms Control in the Sudan/South Sudan Conflict</a:t>
            </a:r>
            <a:endParaRPr lang="de-DE" sz="2400" b="1" cap="small" dirty="0">
              <a:solidFill>
                <a:srgbClr val="C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/>
              <a:t>Jürgen </a:t>
            </a:r>
            <a:r>
              <a:rPr lang="en-US" sz="2400" dirty="0" err="1"/>
              <a:t>Beiche</a:t>
            </a:r>
            <a:r>
              <a:rPr lang="en-US" sz="2400" dirty="0"/>
              <a:t> (Col. Ret., former UNAMID – United Nations-African Union Hybrid Mission in Darfur)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66738" y="457200"/>
            <a:ext cx="8001000" cy="682625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de-DE" altLang="de-DE" sz="3200" b="1" cap="small" dirty="0">
                <a:solidFill>
                  <a:schemeClr val="bg1"/>
                </a:solidFill>
                <a:highlight>
                  <a:srgbClr val="000000"/>
                </a:highlight>
                <a:latin typeface="Calibri" panose="020F0502020204030204" pitchFamily="34" charset="0"/>
              </a:rPr>
              <a:t>2. </a:t>
            </a:r>
            <a:r>
              <a:rPr lang="de-DE" altLang="de-DE" sz="3200" b="1" cap="small" dirty="0" err="1">
                <a:solidFill>
                  <a:schemeClr val="bg1"/>
                </a:solidFill>
                <a:highlight>
                  <a:srgbClr val="000000"/>
                </a:highlight>
                <a:latin typeface="Calibri" panose="020F0502020204030204" pitchFamily="34" charset="0"/>
              </a:rPr>
              <a:t>Conditions</a:t>
            </a:r>
            <a:r>
              <a:rPr lang="de-DE" altLang="de-DE" sz="3200" b="1" cap="small" dirty="0">
                <a:solidFill>
                  <a:schemeClr val="bg1"/>
                </a:solidFill>
                <a:highlight>
                  <a:srgbClr val="000000"/>
                </a:highlight>
                <a:latin typeface="Calibri" panose="020F0502020204030204" pitchFamily="34" charset="0"/>
              </a:rPr>
              <a:t> </a:t>
            </a:r>
            <a:r>
              <a:rPr lang="de-DE" altLang="de-DE" sz="3200" b="1" cap="small" dirty="0" err="1">
                <a:solidFill>
                  <a:schemeClr val="bg1"/>
                </a:solidFill>
                <a:highlight>
                  <a:srgbClr val="000000"/>
                </a:highlight>
                <a:latin typeface="Calibri" panose="020F0502020204030204" pitchFamily="34" charset="0"/>
              </a:rPr>
              <a:t>for</a:t>
            </a:r>
            <a:r>
              <a:rPr lang="de-DE" altLang="de-DE" sz="3200" b="1" cap="small" dirty="0">
                <a:solidFill>
                  <a:schemeClr val="bg1"/>
                </a:solidFill>
                <a:highlight>
                  <a:srgbClr val="000000"/>
                </a:highlight>
                <a:latin typeface="Calibri" panose="020F0502020204030204" pitchFamily="34" charset="0"/>
              </a:rPr>
              <a:t> </a:t>
            </a:r>
            <a:r>
              <a:rPr lang="de-DE" altLang="de-DE" sz="3200" b="1" cap="small" dirty="0" err="1">
                <a:solidFill>
                  <a:schemeClr val="bg1"/>
                </a:solidFill>
                <a:highlight>
                  <a:srgbClr val="000000"/>
                </a:highlight>
                <a:latin typeface="Calibri" panose="020F0502020204030204" pitchFamily="34" charset="0"/>
              </a:rPr>
              <a:t>obtaining</a:t>
            </a:r>
            <a:r>
              <a:rPr lang="de-DE" altLang="de-DE" sz="3200" b="1" cap="small" dirty="0">
                <a:solidFill>
                  <a:schemeClr val="bg1"/>
                </a:solidFill>
                <a:highlight>
                  <a:srgbClr val="000000"/>
                </a:highlight>
                <a:latin typeface="Calibri" panose="020F0502020204030204" pitchFamily="34" charset="0"/>
              </a:rPr>
              <a:t> </a:t>
            </a:r>
            <a:r>
              <a:rPr lang="de-DE" altLang="de-DE" sz="3200" b="1" cap="small" dirty="0" err="1">
                <a:solidFill>
                  <a:schemeClr val="bg1"/>
                </a:solidFill>
                <a:highlight>
                  <a:srgbClr val="000000"/>
                </a:highlight>
                <a:latin typeface="Calibri" panose="020F0502020204030204" pitchFamily="34" charset="0"/>
              </a:rPr>
              <a:t>certificates</a:t>
            </a:r>
            <a:endParaRPr lang="de-DE" altLang="de-DE" sz="3200" b="1" cap="small" dirty="0">
              <a:solidFill>
                <a:schemeClr val="bg1"/>
              </a:solidFill>
              <a:highlight>
                <a:srgbClr val="000000"/>
              </a:highlight>
              <a:latin typeface="Calibri" panose="020F050202020403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2438" y="1139825"/>
            <a:ext cx="8229600" cy="5489576"/>
          </a:xfrm>
        </p:spPr>
        <p:txBody>
          <a:bodyPr>
            <a:normAutofit fontScale="92500"/>
          </a:bodyPr>
          <a:lstStyle/>
          <a:p>
            <a:pPr marL="360000" indent="-360000" eaLnBrk="1" hangingPunct="1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Regular </a:t>
            </a:r>
            <a:r>
              <a:rPr lang="de-DE" altLang="de-DE" sz="24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participation</a:t>
            </a:r>
            <a:r>
              <a:rPr lang="de-DE" altLang="de-DE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2400" dirty="0">
                <a:latin typeface="Calibri" panose="020F0502020204030204" pitchFamily="34" charset="0"/>
              </a:rPr>
              <a:t>(not </a:t>
            </a:r>
            <a:r>
              <a:rPr lang="de-DE" altLang="de-DE" sz="2400" dirty="0" err="1">
                <a:latin typeface="Calibri" panose="020F0502020204030204" pitchFamily="34" charset="0"/>
              </a:rPr>
              <a:t>more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than</a:t>
            </a:r>
            <a:r>
              <a:rPr lang="de-DE" altLang="de-DE" sz="2400" dirty="0">
                <a:latin typeface="Calibri" panose="020F0502020204030204" pitchFamily="34" charset="0"/>
              </a:rPr>
              <a:t> 3 </a:t>
            </a:r>
            <a:r>
              <a:rPr lang="de-DE" altLang="de-DE" sz="2400" dirty="0" err="1">
                <a:latin typeface="Calibri" panose="020F0502020204030204" pitchFamily="34" charset="0"/>
              </a:rPr>
              <a:t>times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absence</a:t>
            </a:r>
            <a:r>
              <a:rPr lang="de-DE" altLang="de-DE" sz="2400" dirty="0">
                <a:latin typeface="Calibri" panose="020F0502020204030204" pitchFamily="34" charset="0"/>
              </a:rPr>
              <a:t>)</a:t>
            </a:r>
          </a:p>
          <a:p>
            <a:pPr marL="360000" indent="-360000" eaLnBrk="1" hangingPunct="1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sz="2400" dirty="0">
                <a:latin typeface="Calibri" panose="020F0502020204030204" pitchFamily="34" charset="0"/>
              </a:rPr>
              <a:t>2 </a:t>
            </a:r>
            <a:r>
              <a:rPr lang="de-DE" altLang="de-DE" sz="2400" dirty="0" err="1">
                <a:latin typeface="Calibri" panose="020F0502020204030204" pitchFamily="34" charset="0"/>
              </a:rPr>
              <a:t>types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of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certificates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available</a:t>
            </a:r>
            <a:r>
              <a:rPr lang="de-DE" altLang="de-DE" sz="2400" dirty="0">
                <a:latin typeface="Calibri" panose="020F0502020204030204" pitchFamily="34" charset="0"/>
              </a:rPr>
              <a:t>:</a:t>
            </a:r>
          </a:p>
          <a:p>
            <a:pPr marL="702900" lvl="2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None/>
              <a:defRPr/>
            </a:pPr>
            <a:r>
              <a:rPr lang="de-DE" altLang="de-DE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1) </a:t>
            </a:r>
            <a:r>
              <a:rPr lang="de-DE" altLang="de-DE" sz="24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Participation</a:t>
            </a:r>
            <a:r>
              <a:rPr lang="de-DE" altLang="de-DE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24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certificate</a:t>
            </a:r>
            <a:endParaRPr lang="de-DE" altLang="de-DE" sz="24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702900" lvl="2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None/>
              <a:defRPr/>
            </a:pPr>
            <a:r>
              <a:rPr lang="de-DE" altLang="de-DE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2) </a:t>
            </a:r>
            <a:r>
              <a:rPr lang="de-DE" altLang="de-DE" sz="24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Certificate</a:t>
            </a:r>
            <a:r>
              <a:rPr lang="de-DE" altLang="de-DE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24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with</a:t>
            </a:r>
            <a:r>
              <a:rPr lang="de-DE" altLang="de-DE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24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credit</a:t>
            </a:r>
            <a:r>
              <a:rPr lang="de-DE" altLang="de-DE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24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points</a:t>
            </a:r>
            <a:r>
              <a:rPr lang="de-DE" altLang="de-DE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24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and</a:t>
            </a:r>
            <a:r>
              <a:rPr lang="de-DE" altLang="de-DE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 grades: </a:t>
            </a:r>
          </a:p>
          <a:p>
            <a:pPr marL="702900" lvl="2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defRPr/>
            </a:pPr>
            <a:r>
              <a:rPr lang="de-DE" altLang="de-DE" sz="2400" dirty="0">
                <a:latin typeface="Calibri" panose="020F0502020204030204" pitchFamily="34" charset="0"/>
              </a:rPr>
              <a:t>Paper in English </a:t>
            </a:r>
            <a:r>
              <a:rPr lang="de-DE" altLang="de-DE" sz="2400" dirty="0" err="1">
                <a:latin typeface="Calibri" panose="020F0502020204030204" pitchFamily="34" charset="0"/>
              </a:rPr>
              <a:t>or</a:t>
            </a:r>
            <a:r>
              <a:rPr lang="de-DE" altLang="de-DE" sz="2400" dirty="0">
                <a:latin typeface="Calibri" panose="020F0502020204030204" pitchFamily="34" charset="0"/>
              </a:rPr>
              <a:t> German</a:t>
            </a:r>
          </a:p>
          <a:p>
            <a:pPr marL="702900" lvl="2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defRPr/>
            </a:pPr>
            <a:r>
              <a:rPr lang="de-DE" altLang="de-DE" sz="2400" dirty="0">
                <a:latin typeface="Calibri" panose="020F0502020204030204" pitchFamily="34" charset="0"/>
              </a:rPr>
              <a:t>3-6 </a:t>
            </a:r>
            <a:r>
              <a:rPr lang="de-DE" altLang="de-DE" sz="2400" dirty="0" err="1">
                <a:latin typeface="Calibri" panose="020F0502020204030204" pitchFamily="34" charset="0"/>
              </a:rPr>
              <a:t>questions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are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formulated</a:t>
            </a:r>
            <a:r>
              <a:rPr lang="de-DE" altLang="de-DE" sz="2400" dirty="0">
                <a:latin typeface="Calibri" panose="020F0502020204030204" pitchFamily="34" charset="0"/>
              </a:rPr>
              <a:t> out </a:t>
            </a:r>
            <a:r>
              <a:rPr lang="de-DE" altLang="de-DE" sz="2400" dirty="0" err="1">
                <a:latin typeface="Calibri" panose="020F0502020204030204" pitchFamily="34" charset="0"/>
              </a:rPr>
              <a:t>of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which</a:t>
            </a:r>
            <a:r>
              <a:rPr lang="de-DE" altLang="de-DE" sz="2400" dirty="0">
                <a:latin typeface="Calibri" panose="020F0502020204030204" pitchFamily="34" charset="0"/>
              </a:rPr>
              <a:t> 1, 2, </a:t>
            </a:r>
            <a:r>
              <a:rPr lang="de-DE" altLang="de-DE" sz="2400" dirty="0" err="1">
                <a:latin typeface="Calibri" panose="020F0502020204030204" pitchFamily="34" charset="0"/>
              </a:rPr>
              <a:t>or</a:t>
            </a:r>
            <a:r>
              <a:rPr lang="de-DE" altLang="de-DE" sz="2400" dirty="0">
                <a:latin typeface="Calibri" panose="020F0502020204030204" pitchFamily="34" charset="0"/>
              </a:rPr>
              <a:t> 3 must </a:t>
            </a:r>
            <a:r>
              <a:rPr lang="de-DE" altLang="de-DE" sz="2400" dirty="0" err="1">
                <a:latin typeface="Calibri" panose="020F0502020204030204" pitchFamily="34" charset="0"/>
              </a:rPr>
              <a:t>be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analyzed</a:t>
            </a:r>
            <a:endParaRPr lang="de-DE" altLang="de-DE" sz="2400" dirty="0">
              <a:latin typeface="Calibri" panose="020F0502020204030204" pitchFamily="34" charset="0"/>
            </a:endParaRPr>
          </a:p>
          <a:p>
            <a:pPr marL="702900" lvl="2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defRPr/>
            </a:pPr>
            <a:r>
              <a:rPr lang="de-DE" altLang="de-DE" sz="2400" dirty="0">
                <a:latin typeface="Calibri" panose="020F0502020204030204" pitchFamily="34" charset="0"/>
              </a:rPr>
              <a:t>Max 6 </a:t>
            </a:r>
            <a:r>
              <a:rPr lang="de-DE" altLang="de-DE" sz="2400" dirty="0" err="1">
                <a:latin typeface="Calibri" panose="020F0502020204030204" pitchFamily="34" charset="0"/>
              </a:rPr>
              <a:t>credit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points</a:t>
            </a:r>
            <a:r>
              <a:rPr lang="de-DE" altLang="de-DE" sz="2400" dirty="0">
                <a:latin typeface="Calibri" panose="020F0502020204030204" pitchFamily="34" charset="0"/>
              </a:rPr>
              <a:t> (LP </a:t>
            </a:r>
            <a:r>
              <a:rPr lang="de-DE" altLang="de-DE" sz="2400" dirty="0" err="1">
                <a:latin typeface="Calibri" panose="020F0502020204030204" pitchFamily="34" charset="0"/>
              </a:rPr>
              <a:t>or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ETCS</a:t>
            </a:r>
            <a:r>
              <a:rPr lang="de-DE" altLang="de-DE" sz="2400" dirty="0">
                <a:latin typeface="Calibri" panose="020F0502020204030204" pitchFamily="34" charset="0"/>
              </a:rPr>
              <a:t>) – 2 </a:t>
            </a:r>
            <a:r>
              <a:rPr lang="de-DE" altLang="de-DE" sz="2400" dirty="0" err="1">
                <a:latin typeface="Calibri" panose="020F0502020204030204" pitchFamily="34" charset="0"/>
              </a:rPr>
              <a:t>credit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points</a:t>
            </a:r>
            <a:r>
              <a:rPr lang="de-DE" altLang="de-DE" sz="2400" dirty="0">
                <a:latin typeface="Calibri" panose="020F0502020204030204" pitchFamily="34" charset="0"/>
              </a:rPr>
              <a:t> per </a:t>
            </a:r>
            <a:r>
              <a:rPr lang="de-DE" altLang="de-DE" sz="2400" dirty="0" err="1">
                <a:latin typeface="Calibri" panose="020F0502020204030204" pitchFamily="34" charset="0"/>
              </a:rPr>
              <a:t>question</a:t>
            </a:r>
            <a:endParaRPr lang="de-DE" altLang="de-DE" sz="2400" dirty="0">
              <a:latin typeface="Calibri" panose="020F0502020204030204" pitchFamily="34" charset="0"/>
            </a:endParaRPr>
          </a:p>
          <a:p>
            <a:pPr marL="702900" lvl="2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defRPr/>
            </a:pPr>
            <a:r>
              <a:rPr lang="de-DE" altLang="de-DE" sz="2400" dirty="0" err="1">
                <a:latin typeface="Calibri" panose="020F0502020204030204" pitchFamily="34" charset="0"/>
              </a:rPr>
              <a:t>Each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question</a:t>
            </a:r>
            <a:r>
              <a:rPr lang="de-DE" altLang="de-DE" sz="2400" dirty="0">
                <a:latin typeface="Calibri" panose="020F0502020204030204" pitchFamily="34" charset="0"/>
              </a:rPr>
              <a:t>: </a:t>
            </a:r>
            <a:r>
              <a:rPr lang="de-DE" altLang="de-DE" sz="2400" dirty="0" err="1">
                <a:latin typeface="Calibri" panose="020F0502020204030204" pitchFamily="34" charset="0"/>
              </a:rPr>
              <a:t>ca</a:t>
            </a:r>
            <a:r>
              <a:rPr lang="de-DE" altLang="de-DE" sz="2400" dirty="0">
                <a:latin typeface="Calibri" panose="020F0502020204030204" pitchFamily="34" charset="0"/>
              </a:rPr>
              <a:t> 8 – 10 </a:t>
            </a:r>
            <a:r>
              <a:rPr lang="de-DE" altLang="de-DE" sz="2400" dirty="0" err="1">
                <a:latin typeface="Calibri" panose="020F0502020204030204" pitchFamily="34" charset="0"/>
              </a:rPr>
              <a:t>pages</a:t>
            </a:r>
            <a:endParaRPr lang="de-DE" altLang="de-DE" sz="2400" dirty="0">
              <a:latin typeface="Calibri" panose="020F0502020204030204" pitchFamily="34" charset="0"/>
            </a:endParaRPr>
          </a:p>
          <a:p>
            <a:pPr marL="702900" lvl="2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defRPr/>
            </a:pPr>
            <a:r>
              <a:rPr lang="de-DE" altLang="de-DE" sz="2400" dirty="0">
                <a:latin typeface="Calibri" panose="020F0502020204030204" pitchFamily="34" charset="0"/>
              </a:rPr>
              <a:t>Scientific </a:t>
            </a:r>
            <a:r>
              <a:rPr lang="de-DE" altLang="de-DE" sz="2400" dirty="0" err="1">
                <a:latin typeface="Calibri" panose="020F0502020204030204" pitchFamily="34" charset="0"/>
              </a:rPr>
              <a:t>paper</a:t>
            </a:r>
            <a:r>
              <a:rPr lang="de-DE" altLang="de-DE" sz="2400" dirty="0">
                <a:latin typeface="Calibri" panose="020F0502020204030204" pitchFamily="34" charset="0"/>
              </a:rPr>
              <a:t>: </a:t>
            </a:r>
            <a:r>
              <a:rPr lang="de-DE" altLang="de-DE" sz="2400" dirty="0" err="1">
                <a:latin typeface="Calibri" panose="020F0502020204030204" pitchFamily="34" charset="0"/>
              </a:rPr>
              <a:t>using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scientific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literature</a:t>
            </a:r>
            <a:r>
              <a:rPr lang="de-DE" altLang="de-DE" sz="2400" dirty="0">
                <a:latin typeface="Calibri" panose="020F0502020204030204" pitchFamily="34" charset="0"/>
              </a:rPr>
              <a:t>, not </a:t>
            </a:r>
            <a:r>
              <a:rPr lang="de-DE" altLang="de-DE" sz="2400" dirty="0" err="1">
                <a:latin typeface="Calibri" panose="020F0502020204030204" pitchFamily="34" charset="0"/>
              </a:rPr>
              <a:t>only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internet</a:t>
            </a:r>
            <a:r>
              <a:rPr lang="de-DE" altLang="de-DE" sz="2400" dirty="0">
                <a:latin typeface="Calibri" panose="020F0502020204030204" pitchFamily="34" charset="0"/>
              </a:rPr>
              <a:t>, </a:t>
            </a:r>
            <a:r>
              <a:rPr lang="de-DE" altLang="de-DE" sz="2400" dirty="0" err="1">
                <a:latin typeface="Calibri" panose="020F0502020204030204" pitchFamily="34" charset="0"/>
              </a:rPr>
              <a:t>correct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citation</a:t>
            </a:r>
            <a:r>
              <a:rPr lang="de-DE" altLang="de-DE" sz="2400" dirty="0">
                <a:latin typeface="Calibri" panose="020F0502020204030204" pitchFamily="34" charset="0"/>
              </a:rPr>
              <a:t>, </a:t>
            </a:r>
            <a:r>
              <a:rPr lang="de-DE" altLang="de-DE" sz="2400" dirty="0" err="1">
                <a:latin typeface="Calibri" panose="020F0502020204030204" pitchFamily="34" charset="0"/>
              </a:rPr>
              <a:t>introduction</a:t>
            </a:r>
            <a:r>
              <a:rPr lang="de-DE" altLang="de-DE" sz="2400" dirty="0">
                <a:latin typeface="Calibri" panose="020F0502020204030204" pitchFamily="34" charset="0"/>
              </a:rPr>
              <a:t>, </a:t>
            </a:r>
            <a:r>
              <a:rPr lang="de-DE" altLang="de-DE" sz="2400" dirty="0" err="1">
                <a:latin typeface="Calibri" panose="020F0502020204030204" pitchFamily="34" charset="0"/>
              </a:rPr>
              <a:t>theoretical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overview</a:t>
            </a:r>
            <a:r>
              <a:rPr lang="de-DE" altLang="de-DE" sz="2400" dirty="0">
                <a:latin typeface="Calibri" panose="020F0502020204030204" pitchFamily="34" charset="0"/>
              </a:rPr>
              <a:t>, </a:t>
            </a:r>
            <a:r>
              <a:rPr lang="de-DE" altLang="de-DE" sz="2400" dirty="0" err="1">
                <a:latin typeface="Calibri" panose="020F0502020204030204" pitchFamily="34" charset="0"/>
              </a:rPr>
              <a:t>practice</a:t>
            </a:r>
            <a:r>
              <a:rPr lang="de-DE" altLang="de-DE" sz="2400" dirty="0">
                <a:latin typeface="Calibri" panose="020F0502020204030204" pitchFamily="34" charset="0"/>
              </a:rPr>
              <a:t>, </a:t>
            </a:r>
            <a:r>
              <a:rPr lang="de-DE" altLang="de-DE" sz="2400" dirty="0" err="1">
                <a:latin typeface="Calibri" panose="020F0502020204030204" pitchFamily="34" charset="0"/>
              </a:rPr>
              <a:t>discussion</a:t>
            </a:r>
            <a:r>
              <a:rPr lang="de-DE" altLang="de-DE" sz="2400" dirty="0">
                <a:latin typeface="Calibri" panose="020F0502020204030204" pitchFamily="34" charset="0"/>
              </a:rPr>
              <a:t>, </a:t>
            </a:r>
            <a:r>
              <a:rPr lang="de-DE" altLang="de-DE" sz="2400" dirty="0" err="1">
                <a:latin typeface="Calibri" panose="020F0502020204030204" pitchFamily="34" charset="0"/>
              </a:rPr>
              <a:t>own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ideas</a:t>
            </a:r>
            <a:r>
              <a:rPr lang="de-DE" altLang="de-DE" sz="2400" dirty="0">
                <a:latin typeface="Calibri" panose="020F0502020204030204" pitchFamily="34" charset="0"/>
              </a:rPr>
              <a:t>/ </a:t>
            </a:r>
            <a:r>
              <a:rPr lang="de-DE" altLang="de-DE" sz="2400" dirty="0" err="1">
                <a:latin typeface="Calibri" panose="020F0502020204030204" pitchFamily="34" charset="0"/>
              </a:rPr>
              <a:t>analysis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</a:p>
          <a:p>
            <a:pPr eaLnBrk="1" hangingPunct="1">
              <a:defRPr/>
            </a:pPr>
            <a:endParaRPr lang="de-DE" altLang="de-DE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1614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0" y="990600"/>
            <a:ext cx="7620000" cy="4724400"/>
          </a:xfrm>
        </p:spPr>
        <p:txBody>
          <a:bodyPr>
            <a:noAutofit/>
          </a:bodyPr>
          <a:lstStyle/>
          <a:p>
            <a:pPr indent="-36000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SzPct val="140000"/>
              <a:buFont typeface="Wingdings" panose="05000000000000000000" pitchFamily="2" charset="2"/>
              <a:buChar char="§"/>
            </a:pPr>
            <a:r>
              <a:rPr lang="en-US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17.12.2019</a:t>
            </a:r>
            <a:endParaRPr lang="de-DE" sz="24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cap="small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UN Peace Keeping (DPKO) and Disarmament</a:t>
            </a:r>
            <a:endParaRPr lang="de-DE" sz="2400" b="1" cap="small" dirty="0">
              <a:solidFill>
                <a:srgbClr val="C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/>
              <a:t>Dr. Ekkehard </a:t>
            </a:r>
            <a:r>
              <a:rPr lang="en-US" sz="2400" dirty="0" err="1"/>
              <a:t>Griep</a:t>
            </a:r>
            <a:r>
              <a:rPr lang="en-US" sz="2400" dirty="0"/>
              <a:t> (United Nations Association of Germany - DGVN)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b="1" dirty="0"/>
          </a:p>
          <a:p>
            <a:pPr indent="-36000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SzPct val="140000"/>
              <a:buFont typeface="Wingdings" panose="05000000000000000000" pitchFamily="2" charset="2"/>
              <a:buChar char="§"/>
            </a:pPr>
            <a:r>
              <a:rPr lang="en-US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14.01.2020</a:t>
            </a:r>
            <a:endParaRPr lang="de-DE" sz="24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cap="small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International Peace Operations in the Sahel </a:t>
            </a:r>
            <a:endParaRPr lang="de-DE" sz="2400" b="1" cap="small" dirty="0">
              <a:solidFill>
                <a:srgbClr val="C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/>
              <a:t>Tobias von </a:t>
            </a:r>
            <a:r>
              <a:rPr lang="en-US" sz="2400" dirty="0" err="1"/>
              <a:t>Gienanth</a:t>
            </a:r>
            <a:r>
              <a:rPr lang="en-US" sz="2400" dirty="0"/>
              <a:t> (Center for International Peace Operations - ZIF)</a:t>
            </a:r>
          </a:p>
        </p:txBody>
      </p:sp>
    </p:spTree>
    <p:extLst>
      <p:ext uri="{BB962C8B-B14F-4D97-AF65-F5344CB8AC3E}">
        <p14:creationId xmlns:p14="http://schemas.microsoft.com/office/powerpoint/2010/main" val="39079621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03123A-4976-4DAD-8719-A2D081BD2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244474"/>
          </a:xfrm>
        </p:spPr>
        <p:txBody>
          <a:bodyPr>
            <a:normAutofit/>
          </a:bodyPr>
          <a:lstStyle/>
          <a:p>
            <a:r>
              <a:rPr lang="de-DE" sz="800" dirty="0"/>
              <a:t>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ABE7D3-DEB1-4147-A2BD-4425DF7B6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1219200"/>
            <a:ext cx="7566385" cy="4953000"/>
          </a:xfrm>
        </p:spPr>
        <p:txBody>
          <a:bodyPr>
            <a:normAutofit/>
          </a:bodyPr>
          <a:lstStyle/>
          <a:p>
            <a:pPr indent="-36000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SzPct val="140000"/>
              <a:buFont typeface="Wingdings" panose="05000000000000000000" pitchFamily="2" charset="2"/>
              <a:buChar char="§"/>
            </a:pPr>
            <a:r>
              <a:rPr lang="en-US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21.01.2020</a:t>
            </a:r>
            <a:endParaRPr lang="de-DE" sz="24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cap="small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International Arms Trade </a:t>
            </a:r>
            <a:endParaRPr lang="de-DE" sz="2400" b="1" cap="small" dirty="0">
              <a:solidFill>
                <a:srgbClr val="C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/>
              <a:t>Pieter </a:t>
            </a:r>
            <a:r>
              <a:rPr lang="en-US" sz="2400" dirty="0" err="1"/>
              <a:t>Wezeman</a:t>
            </a:r>
            <a:r>
              <a:rPr lang="en-US" sz="2400" dirty="0"/>
              <a:t> (Stockholm International Peace Research Institute - SIPRI)</a:t>
            </a:r>
          </a:p>
          <a:p>
            <a:pPr>
              <a:lnSpc>
                <a:spcPct val="100000"/>
              </a:lnSpc>
            </a:pPr>
            <a:endParaRPr lang="en-US" sz="2400" b="1" dirty="0"/>
          </a:p>
          <a:p>
            <a:pPr marL="0" indent="0">
              <a:lnSpc>
                <a:spcPct val="100000"/>
              </a:lnSpc>
              <a:buNone/>
            </a:pPr>
            <a:endParaRPr lang="en-US" sz="2400" b="1" dirty="0"/>
          </a:p>
          <a:p>
            <a:pPr indent="-36000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SzPct val="140000"/>
              <a:buFont typeface="Wingdings" panose="05000000000000000000" pitchFamily="2" charset="2"/>
              <a:buChar char="§"/>
            </a:pPr>
            <a:r>
              <a:rPr lang="en-US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28.01.2020</a:t>
            </a:r>
            <a:endParaRPr lang="de-DE" sz="24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cap="small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The Endless War in Yemen</a:t>
            </a:r>
            <a:endParaRPr lang="de-DE" sz="2400" b="1" cap="small" dirty="0">
              <a:solidFill>
                <a:srgbClr val="C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de-DE" sz="2400" dirty="0"/>
              <a:t>Omid Nouripour (MP German Federal </a:t>
            </a:r>
            <a:r>
              <a:rPr lang="de-DE" sz="2400" dirty="0" err="1"/>
              <a:t>Parliament</a:t>
            </a:r>
            <a:r>
              <a:rPr lang="de-DE" sz="2400" dirty="0"/>
              <a:t>, Bündnis 90/ Die Grünen)</a:t>
            </a:r>
          </a:p>
        </p:txBody>
      </p:sp>
    </p:spTree>
    <p:extLst>
      <p:ext uri="{BB962C8B-B14F-4D97-AF65-F5344CB8AC3E}">
        <p14:creationId xmlns:p14="http://schemas.microsoft.com/office/powerpoint/2010/main" val="28501858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008578B2-E3E9-4A0A-8645-F3ECD449FCA6}"/>
              </a:ext>
            </a:extLst>
          </p:cNvPr>
          <p:cNvSpPr/>
          <p:nvPr/>
        </p:nvSpPr>
        <p:spPr>
          <a:xfrm>
            <a:off x="762000" y="609600"/>
            <a:ext cx="7848600" cy="4360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dirty="0">
              <a:cs typeface="Times New Roman" panose="02020603050405020304" pitchFamily="18" charset="0"/>
            </a:endParaRPr>
          </a:p>
          <a:p>
            <a:pPr indent="-360000">
              <a:spcBef>
                <a:spcPts val="750"/>
              </a:spcBef>
              <a:buClr>
                <a:srgbClr val="C00000"/>
              </a:buClr>
              <a:buSzPct val="140000"/>
              <a:buFont typeface="Wingdings" panose="05000000000000000000" pitchFamily="2" charset="2"/>
              <a:buChar char="§"/>
            </a:pPr>
            <a:r>
              <a:rPr lang="en-US" sz="2400" b="1" dirty="0">
                <a:cs typeface="Times New Roman" panose="02020603050405020304" pitchFamily="18" charset="0"/>
              </a:rPr>
              <a:t>04.02.2020</a:t>
            </a:r>
            <a:br>
              <a:rPr lang="de-DE" sz="2400" dirty="0"/>
            </a:br>
            <a:r>
              <a:rPr lang="en-US" sz="2400" b="1" cap="small" dirty="0">
                <a:solidFill>
                  <a:srgbClr val="C00000"/>
                </a:solidFill>
                <a:cs typeface="Times New Roman" panose="02020603050405020304" pitchFamily="18" charset="0"/>
              </a:rPr>
              <a:t>Arms Trade Treaty (ATT)</a:t>
            </a:r>
            <a:br>
              <a:rPr lang="de-DE" sz="2400" dirty="0"/>
            </a:br>
            <a:r>
              <a:rPr lang="en-US" sz="2400" dirty="0"/>
              <a:t>Dr. Simone </a:t>
            </a:r>
            <a:r>
              <a:rPr lang="en-US" sz="2400" dirty="0" err="1"/>
              <a:t>Wisotzki</a:t>
            </a:r>
            <a:r>
              <a:rPr lang="en-US" sz="2400" dirty="0"/>
              <a:t> (Peace Research Institute Frankfurt - PRIF) </a:t>
            </a:r>
            <a:br>
              <a:rPr lang="en-US" sz="2400" b="1" dirty="0"/>
            </a:br>
            <a:endParaRPr lang="en-US" sz="2400" b="1" dirty="0"/>
          </a:p>
          <a:p>
            <a:endParaRPr lang="en-US" sz="2400" b="1" dirty="0"/>
          </a:p>
          <a:p>
            <a:pPr indent="-360000">
              <a:spcBef>
                <a:spcPts val="750"/>
              </a:spcBef>
              <a:buClr>
                <a:srgbClr val="C00000"/>
              </a:buClr>
              <a:buSzPct val="140000"/>
              <a:buFont typeface="Wingdings" panose="05000000000000000000" pitchFamily="2" charset="2"/>
              <a:buChar char="§"/>
            </a:pPr>
            <a:r>
              <a:rPr lang="en-US" sz="2400" b="1" dirty="0">
                <a:cs typeface="Times New Roman" panose="02020603050405020304" pitchFamily="18" charset="0"/>
              </a:rPr>
              <a:t>11.02.2020</a:t>
            </a:r>
            <a:br>
              <a:rPr lang="de-DE" sz="2400" dirty="0"/>
            </a:br>
            <a:r>
              <a:rPr lang="en-US" sz="2400" b="1" cap="small" dirty="0">
                <a:solidFill>
                  <a:srgbClr val="C00000"/>
                </a:solidFill>
                <a:cs typeface="Times New Roman" panose="02020603050405020304" pitchFamily="18" charset="0"/>
              </a:rPr>
              <a:t>Action Outcry – stop the arms trade!</a:t>
            </a:r>
            <a:br>
              <a:rPr lang="de-DE" sz="2400" dirty="0"/>
            </a:br>
            <a:r>
              <a:rPr lang="de-DE" sz="2400" dirty="0"/>
              <a:t>Charlotte </a:t>
            </a:r>
            <a:r>
              <a:rPr lang="de-DE" sz="2400" dirty="0" err="1"/>
              <a:t>Kehne</a:t>
            </a:r>
            <a:r>
              <a:rPr lang="de-DE" sz="2400" dirty="0"/>
              <a:t> (Life </a:t>
            </a:r>
            <a:r>
              <a:rPr lang="de-DE" sz="2400" dirty="0" err="1"/>
              <a:t>without</a:t>
            </a:r>
            <a:r>
              <a:rPr lang="de-DE" sz="2400" dirty="0"/>
              <a:t> </a:t>
            </a:r>
            <a:r>
              <a:rPr lang="de-DE" sz="2400" dirty="0" err="1"/>
              <a:t>Armament</a:t>
            </a:r>
            <a:r>
              <a:rPr lang="de-DE" sz="2400" dirty="0"/>
              <a:t>/ Ohne Rüstung Leben)</a:t>
            </a:r>
          </a:p>
        </p:txBody>
      </p:sp>
    </p:spTree>
    <p:extLst>
      <p:ext uri="{BB962C8B-B14F-4D97-AF65-F5344CB8AC3E}">
        <p14:creationId xmlns:p14="http://schemas.microsoft.com/office/powerpoint/2010/main" val="3718944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027" y="365126"/>
            <a:ext cx="2695575" cy="2408174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035674"/>
          </a:xfrm>
        </p:spPr>
        <p:txBody>
          <a:bodyPr>
            <a:normAutofit/>
          </a:bodyPr>
          <a:lstStyle/>
          <a:p>
            <a:r>
              <a:rPr lang="de-DE" sz="3200" b="1" cap="small" dirty="0">
                <a:solidFill>
                  <a:schemeClr val="bg1"/>
                </a:solidFill>
                <a:highlight>
                  <a:srgbClr val="000080"/>
                </a:highlight>
                <a:latin typeface="+mn-lt"/>
              </a:rPr>
              <a:t>4. Organizers and </a:t>
            </a:r>
            <a:r>
              <a:rPr lang="de-DE" sz="3200" b="1" cap="small" dirty="0" err="1">
                <a:solidFill>
                  <a:schemeClr val="bg1"/>
                </a:solidFill>
                <a:highlight>
                  <a:srgbClr val="000080"/>
                </a:highlight>
                <a:latin typeface="+mn-lt"/>
              </a:rPr>
              <a:t>suppters</a:t>
            </a:r>
            <a:r>
              <a:rPr lang="de-DE" sz="3200" b="1" cap="small" dirty="0">
                <a:solidFill>
                  <a:schemeClr val="bg1"/>
                </a:solidFill>
                <a:highlight>
                  <a:srgbClr val="000080"/>
                </a:highlight>
                <a:latin typeface="+mn-lt"/>
              </a:rPr>
              <a:t>:</a:t>
            </a:r>
            <a:r>
              <a:rPr lang="de-DE" sz="3200" b="1" cap="small" dirty="0">
                <a:solidFill>
                  <a:schemeClr val="bg1"/>
                </a:solidFill>
                <a:latin typeface="+mn-lt"/>
              </a:rPr>
              <a:t>         </a:t>
            </a:r>
            <a:r>
              <a:rPr lang="de-DE" sz="1800" b="1" cap="small" dirty="0">
                <a:latin typeface="+mn-lt"/>
              </a:rPr>
              <a:t>German UN </a:t>
            </a:r>
            <a:r>
              <a:rPr lang="de-DE" sz="1800" b="1" cap="small" dirty="0" err="1">
                <a:latin typeface="+mn-lt"/>
              </a:rPr>
              <a:t>Association</a:t>
            </a:r>
            <a:br>
              <a:rPr lang="de-DE" sz="1800" b="1" cap="small" dirty="0">
                <a:latin typeface="+mn-lt"/>
              </a:rPr>
            </a:br>
            <a:br>
              <a:rPr lang="de-DE" sz="1800" b="1" cap="small" dirty="0">
                <a:latin typeface="+mn-lt"/>
              </a:rPr>
            </a:br>
            <a:r>
              <a:rPr lang="de-DE" sz="1800" b="1" cap="small" dirty="0">
                <a:latin typeface="+mn-lt"/>
              </a:rPr>
              <a:t>					     Berlin Office </a:t>
            </a:r>
            <a:r>
              <a:rPr lang="de-DE" sz="1800" b="1" cap="small" dirty="0" err="1">
                <a:latin typeface="+mn-lt"/>
              </a:rPr>
              <a:t>of</a:t>
            </a:r>
            <a:r>
              <a:rPr lang="de-DE" sz="1800" b="1" cap="small" dirty="0">
                <a:latin typeface="+mn-lt"/>
              </a:rPr>
              <a:t> Development </a:t>
            </a:r>
            <a:r>
              <a:rPr lang="de-DE" sz="1800" b="1" cap="small" dirty="0" err="1">
                <a:latin typeface="+mn-lt"/>
              </a:rPr>
              <a:t>Cooperation</a:t>
            </a:r>
            <a:br>
              <a:rPr lang="de-DE" sz="1800" b="1" cap="small" dirty="0">
                <a:solidFill>
                  <a:schemeClr val="bg1"/>
                </a:solidFill>
                <a:highlight>
                  <a:srgbClr val="000080"/>
                </a:highlight>
                <a:latin typeface="+mn-lt"/>
              </a:rPr>
            </a:br>
            <a:br>
              <a:rPr lang="de-DE" sz="1800" b="1" cap="small" dirty="0">
                <a:solidFill>
                  <a:schemeClr val="bg1"/>
                </a:solidFill>
                <a:highlight>
                  <a:srgbClr val="000080"/>
                </a:highlight>
                <a:latin typeface="+mn-lt"/>
              </a:rPr>
            </a:br>
            <a:endParaRPr lang="de-DE" sz="1800" b="1" cap="small" dirty="0">
              <a:solidFill>
                <a:schemeClr val="bg1"/>
              </a:solidFill>
              <a:highlight>
                <a:srgbClr val="000080"/>
              </a:highlight>
              <a:latin typeface="+mn-lt"/>
            </a:endParaRPr>
          </a:p>
        </p:txBody>
      </p:sp>
      <p:pic>
        <p:nvPicPr>
          <p:cNvPr id="4" name="Inhaltsplatzhalter 3" descr=" Bild in Originalgröße anzeigen  "/>
          <p:cNvPicPr>
            <a:picLocks noGrp="1"/>
          </p:cNvPicPr>
          <p:nvPr>
            <p:ph idx="1"/>
          </p:nvPr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36" y="365126"/>
            <a:ext cx="1809750" cy="1828800"/>
          </a:xfrm>
          <a:prstGeom prst="rect">
            <a:avLst/>
          </a:prstGeom>
          <a:noFill/>
        </p:spPr>
      </p:pic>
      <p:pic>
        <p:nvPicPr>
          <p:cNvPr id="6" name="Grafik 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143" y="892531"/>
            <a:ext cx="2101645" cy="1844674"/>
          </a:xfrm>
          <a:prstGeom prst="rect">
            <a:avLst/>
          </a:prstGeom>
          <a:noFill/>
        </p:spPr>
      </p:pic>
      <p:pic>
        <p:nvPicPr>
          <p:cNvPr id="11" name="Grafik 10" descr="Global Cooperation Council">
            <a:extLst>
              <a:ext uri="{FF2B5EF4-FFF2-40B4-BE49-F238E27FC236}">
                <a16:creationId xmlns:a16="http://schemas.microsoft.com/office/drawing/2014/main" id="{80B75545-84C0-44A1-9434-20C76E4DE526}"/>
              </a:ext>
            </a:extLst>
          </p:cNvPr>
          <p:cNvPicPr/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149432"/>
            <a:ext cx="3943350" cy="1486524"/>
          </a:xfrm>
          <a:prstGeom prst="rect">
            <a:avLst/>
          </a:prstGeom>
          <a:noFill/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8C6CB29A-D390-4139-A141-6DD4E31D2CBA}"/>
              </a:ext>
            </a:extLst>
          </p:cNvPr>
          <p:cNvPicPr/>
          <p:nvPr/>
        </p:nvPicPr>
        <p:blipFill>
          <a:blip r:embed="rId8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58000" contrast="5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2240" y="3650313"/>
            <a:ext cx="3533110" cy="99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1725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>
          <a:xfrm>
            <a:off x="566738" y="533400"/>
            <a:ext cx="8001000" cy="530225"/>
          </a:xfrm>
        </p:spPr>
        <p:txBody>
          <a:bodyPr/>
          <a:lstStyle/>
          <a:p>
            <a:pPr>
              <a:spcBef>
                <a:spcPct val="20000"/>
              </a:spcBef>
              <a:buClr>
                <a:schemeClr val="accent2"/>
              </a:buClr>
              <a:defRPr/>
            </a:pPr>
            <a:r>
              <a:rPr lang="de-DE" altLang="de-DE" sz="800" cap="small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66738" y="1063625"/>
            <a:ext cx="8001000" cy="4956175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de-DE" sz="2400" dirty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de-DE" sz="4400" b="1" cap="small" dirty="0" err="1">
                <a:solidFill>
                  <a:srgbClr val="C00000"/>
                </a:solidFill>
              </a:rPr>
              <a:t>Please</a:t>
            </a:r>
            <a:r>
              <a:rPr lang="de-DE" sz="4400" b="1" cap="small" dirty="0">
                <a:solidFill>
                  <a:srgbClr val="C00000"/>
                </a:solidFill>
              </a:rPr>
              <a:t>, </a:t>
            </a:r>
            <a:r>
              <a:rPr lang="de-DE" sz="4400" b="1" cap="small" dirty="0" err="1">
                <a:solidFill>
                  <a:srgbClr val="C00000"/>
                </a:solidFill>
              </a:rPr>
              <a:t>enjoy</a:t>
            </a:r>
            <a:r>
              <a:rPr lang="de-DE" sz="4400" b="1" cap="small" dirty="0">
                <a:solidFill>
                  <a:srgbClr val="C00000"/>
                </a:solidFill>
              </a:rPr>
              <a:t> </a:t>
            </a:r>
            <a:r>
              <a:rPr lang="de-DE" sz="4400" b="1" cap="small" dirty="0" err="1">
                <a:solidFill>
                  <a:srgbClr val="C00000"/>
                </a:solidFill>
              </a:rPr>
              <a:t>the</a:t>
            </a:r>
            <a:r>
              <a:rPr lang="de-DE" sz="4400" b="1" cap="small" dirty="0">
                <a:solidFill>
                  <a:srgbClr val="C00000"/>
                </a:solidFill>
              </a:rPr>
              <a:t> </a:t>
            </a:r>
            <a:r>
              <a:rPr lang="de-DE" sz="4400" b="1" cap="small" dirty="0" err="1">
                <a:solidFill>
                  <a:srgbClr val="C00000"/>
                </a:solidFill>
              </a:rPr>
              <a:t>lecture</a:t>
            </a:r>
            <a:r>
              <a:rPr lang="de-DE" sz="4400" b="1" cap="small" dirty="0">
                <a:solidFill>
                  <a:srgbClr val="C00000"/>
                </a:solidFill>
              </a:rPr>
              <a:t> </a:t>
            </a:r>
            <a:r>
              <a:rPr lang="de-DE" sz="4400" b="1" cap="small" dirty="0" err="1">
                <a:solidFill>
                  <a:srgbClr val="C00000"/>
                </a:solidFill>
              </a:rPr>
              <a:t>and</a:t>
            </a:r>
            <a:r>
              <a:rPr lang="de-DE" sz="4400" b="1" cap="small" dirty="0">
                <a:solidFill>
                  <a:srgbClr val="C00000"/>
                </a:solidFill>
              </a:rPr>
              <a:t> </a:t>
            </a:r>
            <a:r>
              <a:rPr lang="de-DE" sz="4400" b="1" cap="small" dirty="0" err="1">
                <a:solidFill>
                  <a:srgbClr val="C00000"/>
                </a:solidFill>
              </a:rPr>
              <a:t>gain</a:t>
            </a:r>
            <a:r>
              <a:rPr lang="de-DE" sz="4400" b="1" cap="small" dirty="0">
                <a:solidFill>
                  <a:srgbClr val="C00000"/>
                </a:solidFill>
              </a:rPr>
              <a:t> </a:t>
            </a:r>
            <a:r>
              <a:rPr lang="de-DE" sz="4400" b="1" cap="small" dirty="0" err="1">
                <a:solidFill>
                  <a:srgbClr val="C00000"/>
                </a:solidFill>
              </a:rPr>
              <a:t>knowledge</a:t>
            </a:r>
            <a:endParaRPr lang="de-DE" sz="4400" b="1" cap="small" dirty="0">
              <a:solidFill>
                <a:srgbClr val="C00000"/>
              </a:solidFill>
            </a:endParaRPr>
          </a:p>
          <a:p>
            <a:pPr marL="0" indent="0" eaLnBrk="1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endParaRPr lang="de-DE" sz="2400" b="1" cap="small" dirty="0">
              <a:solidFill>
                <a:srgbClr val="C00000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400" b="1" dirty="0"/>
              <a:t>Prof. Dr. B. Fahrenhorst: </a:t>
            </a:r>
            <a:r>
              <a:rPr lang="en-US" sz="2400" b="1" u="sng" dirty="0">
                <a:hlinkClick r:id="rId2"/>
              </a:rPr>
              <a:t>BrigitteFahrenhorst@t-online.de</a:t>
            </a:r>
            <a:r>
              <a:rPr lang="en-US" sz="2400" b="1" dirty="0"/>
              <a:t>;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400" b="1" dirty="0"/>
              <a:t>Sami </a:t>
            </a:r>
            <a:r>
              <a:rPr lang="en-US" sz="2400" b="1" dirty="0" err="1"/>
              <a:t>Meaini</a:t>
            </a:r>
            <a:r>
              <a:rPr lang="en-US" sz="2400" b="1" dirty="0"/>
              <a:t>: </a:t>
            </a:r>
            <a:r>
              <a:rPr lang="en-US" sz="2400" b="1" u="sng" dirty="0">
                <a:hlinkClick r:id="rId3"/>
              </a:rPr>
              <a:t>sami.meaini@gmx.de</a:t>
            </a:r>
            <a:endParaRPr lang="en-US" sz="2400" b="1" u="sng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sz="2400" b="1" u="sng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400" b="1" dirty="0"/>
              <a:t>Webpage: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sz="2400" b="1" dirty="0"/>
              <a:t>https://ecodevelopment.jimdo.com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2400" b="1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de-DE" sz="24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4675" y="609599"/>
            <a:ext cx="8001000" cy="685801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de-DE" sz="3200" b="1" cap="small" dirty="0">
                <a:solidFill>
                  <a:schemeClr val="bg1"/>
                </a:solidFill>
                <a:highlight>
                  <a:srgbClr val="000000"/>
                </a:highlight>
                <a:latin typeface="Calibri" panose="020F0502020204030204" pitchFamily="34" charset="0"/>
              </a:rPr>
              <a:t>3. Submission </a:t>
            </a:r>
            <a:r>
              <a:rPr lang="de-DE" sz="3200" b="1" cap="small" dirty="0" err="1">
                <a:solidFill>
                  <a:schemeClr val="bg1"/>
                </a:solidFill>
                <a:highlight>
                  <a:srgbClr val="000000"/>
                </a:highlight>
                <a:latin typeface="Calibri" panose="020F0502020204030204" pitchFamily="34" charset="0"/>
              </a:rPr>
              <a:t>of</a:t>
            </a:r>
            <a:r>
              <a:rPr lang="de-DE" sz="3200" b="1" cap="small" dirty="0">
                <a:solidFill>
                  <a:schemeClr val="bg1"/>
                </a:solidFill>
                <a:highlight>
                  <a:srgbClr val="000000"/>
                </a:highlight>
                <a:latin typeface="Calibri" panose="020F0502020204030204" pitchFamily="34" charset="0"/>
              </a:rPr>
              <a:t> </a:t>
            </a:r>
            <a:r>
              <a:rPr lang="de-DE" sz="3200" b="1" cap="small" dirty="0" err="1">
                <a:solidFill>
                  <a:schemeClr val="bg1"/>
                </a:solidFill>
                <a:highlight>
                  <a:srgbClr val="000000"/>
                </a:highlight>
                <a:latin typeface="Calibri" panose="020F0502020204030204" pitchFamily="34" charset="0"/>
              </a:rPr>
              <a:t>papers</a:t>
            </a:r>
            <a:endParaRPr lang="de-DE" sz="3200" b="1" cap="small" dirty="0">
              <a:solidFill>
                <a:schemeClr val="bg1"/>
              </a:solidFill>
              <a:highlight>
                <a:srgbClr val="000000"/>
              </a:highlight>
              <a:latin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00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400" dirty="0" err="1">
                <a:latin typeface="Calibri" panose="020F0502020204030204" pitchFamily="34" charset="0"/>
              </a:rPr>
              <a:t>Please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write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your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name</a:t>
            </a:r>
            <a:r>
              <a:rPr lang="de-DE" sz="2400" dirty="0">
                <a:latin typeface="Calibri" panose="020F0502020204030204" pitchFamily="34" charset="0"/>
              </a:rPr>
              <a:t>, </a:t>
            </a:r>
            <a:r>
              <a:rPr lang="de-DE" sz="2400" dirty="0" err="1">
                <a:latin typeface="Calibri" panose="020F0502020204030204" pitchFamily="34" charset="0"/>
              </a:rPr>
              <a:t>number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of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semester</a:t>
            </a:r>
            <a:r>
              <a:rPr lang="de-DE" sz="2400" dirty="0">
                <a:latin typeface="Calibri" panose="020F0502020204030204" pitchFamily="34" charset="0"/>
              </a:rPr>
              <a:t> and </a:t>
            </a:r>
            <a:r>
              <a:rPr lang="de-DE" sz="2400" dirty="0" err="1">
                <a:latin typeface="Calibri" panose="020F0502020204030204" pitchFamily="34" charset="0"/>
              </a:rPr>
              <a:t>faculty</a:t>
            </a:r>
            <a:r>
              <a:rPr lang="de-DE" sz="2400" dirty="0">
                <a:latin typeface="Calibri" panose="020F0502020204030204" pitchFamily="34" charset="0"/>
              </a:rPr>
              <a:t>/ </a:t>
            </a:r>
            <a:r>
              <a:rPr lang="de-DE" sz="2400" dirty="0" err="1">
                <a:latin typeface="Calibri" panose="020F0502020204030204" pitchFamily="34" charset="0"/>
              </a:rPr>
              <a:t>university</a:t>
            </a:r>
            <a:r>
              <a:rPr lang="de-DE" sz="2400" dirty="0">
                <a:latin typeface="Calibri" panose="020F0502020204030204" pitchFamily="34" charset="0"/>
              </a:rPr>
              <a:t>, Matrikel </a:t>
            </a:r>
            <a:r>
              <a:rPr lang="de-DE" sz="2400" dirty="0" err="1">
                <a:latin typeface="Calibri" panose="020F0502020204030204" pitchFamily="34" charset="0"/>
              </a:rPr>
              <a:t>number</a:t>
            </a:r>
            <a:r>
              <a:rPr lang="de-DE" sz="2400" dirty="0">
                <a:latin typeface="Calibri" panose="020F0502020204030204" pitchFamily="34" charset="0"/>
              </a:rPr>
              <a:t>, postal </a:t>
            </a:r>
            <a:r>
              <a:rPr lang="de-DE" sz="2400" dirty="0" err="1">
                <a:latin typeface="Calibri" panose="020F0502020204030204" pitchFamily="34" charset="0"/>
              </a:rPr>
              <a:t>address</a:t>
            </a:r>
            <a:r>
              <a:rPr lang="de-DE" sz="2400" dirty="0">
                <a:latin typeface="Calibri" panose="020F0502020204030204" pitchFamily="34" charset="0"/>
              </a:rPr>
              <a:t>, email </a:t>
            </a:r>
            <a:r>
              <a:rPr lang="de-DE" sz="2400" dirty="0" err="1">
                <a:latin typeface="Calibri" panose="020F0502020204030204" pitchFamily="34" charset="0"/>
              </a:rPr>
              <a:t>address</a:t>
            </a:r>
            <a:r>
              <a:rPr lang="de-DE" sz="2400" dirty="0">
                <a:latin typeface="Calibri" panose="020F0502020204030204" pitchFamily="34" charset="0"/>
              </a:rPr>
              <a:t> and </a:t>
            </a:r>
            <a:r>
              <a:rPr lang="de-DE" sz="2400" dirty="0" err="1">
                <a:latin typeface="Calibri" panose="020F0502020204030204" pitchFamily="34" charset="0"/>
              </a:rPr>
              <a:t>number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of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credits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points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expected</a:t>
            </a:r>
            <a:r>
              <a:rPr lang="de-DE" sz="2400" dirty="0">
                <a:latin typeface="Calibri" panose="020F0502020204030204" pitchFamily="34" charset="0"/>
              </a:rPr>
              <a:t> on </a:t>
            </a:r>
            <a:r>
              <a:rPr lang="de-DE" sz="2400" dirty="0" err="1">
                <a:latin typeface="Calibri" panose="020F0502020204030204" pitchFamily="34" charset="0"/>
              </a:rPr>
              <a:t>the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cover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page</a:t>
            </a:r>
            <a:endParaRPr lang="de-DE" sz="2400" dirty="0">
              <a:latin typeface="Calibri" panose="020F0502020204030204" pitchFamily="34" charset="0"/>
            </a:endParaRPr>
          </a:p>
          <a:p>
            <a:pPr marL="3600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400" dirty="0" err="1">
                <a:latin typeface="Calibri" panose="020F0502020204030204" pitchFamily="34" charset="0"/>
              </a:rPr>
              <a:t>Certificate</a:t>
            </a:r>
            <a:r>
              <a:rPr lang="de-DE" sz="2400" dirty="0">
                <a:latin typeface="Calibri" panose="020F0502020204030204" pitchFamily="34" charset="0"/>
              </a:rPr>
              <a:t> will </a:t>
            </a:r>
            <a:r>
              <a:rPr lang="de-DE" sz="2400" dirty="0" err="1">
                <a:latin typeface="Calibri" panose="020F0502020204030204" pitchFamily="34" charset="0"/>
              </a:rPr>
              <a:t>be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sent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to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students</a:t>
            </a:r>
            <a:r>
              <a:rPr lang="de-DE" sz="2400" dirty="0">
                <a:latin typeface="Calibri" panose="020F0502020204030204" pitchFamily="34" charset="0"/>
              </a:rPr>
              <a:t>‘ postal </a:t>
            </a:r>
            <a:r>
              <a:rPr lang="de-DE" sz="2400" dirty="0" err="1">
                <a:latin typeface="Calibri" panose="020F0502020204030204" pitchFamily="34" charset="0"/>
              </a:rPr>
              <a:t>addresses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</a:p>
          <a:p>
            <a:pPr marL="3600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altLang="de-DE" sz="2400" dirty="0">
                <a:latin typeface="Calibri" panose="020F0502020204030204" pitchFamily="34" charset="0"/>
              </a:rPr>
              <a:t>Deadline </a:t>
            </a:r>
            <a:r>
              <a:rPr lang="de-DE" altLang="de-DE" sz="2400" dirty="0" err="1">
                <a:latin typeface="Calibri" panose="020F0502020204030204" pitchFamily="34" charset="0"/>
              </a:rPr>
              <a:t>for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submission</a:t>
            </a:r>
            <a:r>
              <a:rPr lang="de-DE" altLang="de-DE" sz="2400" dirty="0">
                <a:latin typeface="Calibri" panose="020F0502020204030204" pitchFamily="34" charset="0"/>
              </a:rPr>
              <a:t>: end </a:t>
            </a:r>
            <a:r>
              <a:rPr lang="de-DE" altLang="de-DE" sz="2400" dirty="0" err="1">
                <a:latin typeface="Calibri" panose="020F0502020204030204" pitchFamily="34" charset="0"/>
              </a:rPr>
              <a:t>of</a:t>
            </a:r>
            <a:r>
              <a:rPr lang="de-DE" altLang="de-DE" sz="2400" dirty="0">
                <a:latin typeface="Calibri" panose="020F0502020204030204" pitchFamily="34" charset="0"/>
              </a:rPr>
              <a:t> May 2020</a:t>
            </a:r>
          </a:p>
          <a:p>
            <a:pPr marL="3600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400" dirty="0">
                <a:latin typeface="Calibri" panose="020F0502020204030204" pitchFamily="34" charset="0"/>
              </a:rPr>
              <a:t>As email </a:t>
            </a:r>
            <a:r>
              <a:rPr lang="de-DE" sz="2400" dirty="0" err="1">
                <a:latin typeface="Calibri" panose="020F0502020204030204" pitchFamily="34" charset="0"/>
              </a:rPr>
              <a:t>attachment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to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be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transferred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to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>
                <a:latin typeface="Calibri" panose="020F0502020204030204" pitchFamily="34" charset="0"/>
                <a:hlinkClick r:id="rId2"/>
              </a:rPr>
              <a:t>BrigitteFahrenhorst@t-online.de</a:t>
            </a:r>
            <a:endParaRPr lang="de-DE" sz="2400" dirty="0">
              <a:latin typeface="Calibri" panose="020F0502020204030204" pitchFamily="34" charset="0"/>
            </a:endParaRPr>
          </a:p>
          <a:p>
            <a:pPr marL="3600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400" dirty="0">
                <a:latin typeface="Calibri" panose="020F0502020204030204" pitchFamily="34" charset="0"/>
              </a:rPr>
              <a:t>Questions and all </a:t>
            </a:r>
            <a:r>
              <a:rPr lang="de-DE" sz="2400" dirty="0" err="1">
                <a:latin typeface="Calibri" panose="020F0502020204030204" pitchFamily="34" charset="0"/>
              </a:rPr>
              <a:t>other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information</a:t>
            </a:r>
            <a:r>
              <a:rPr lang="de-DE" sz="2400" dirty="0">
                <a:latin typeface="Calibri" panose="020F0502020204030204" pitchFamily="34" charset="0"/>
              </a:rPr>
              <a:t> will </a:t>
            </a:r>
            <a:r>
              <a:rPr lang="de-DE" sz="2400" dirty="0" err="1">
                <a:latin typeface="Calibri" panose="020F0502020204030204" pitchFamily="34" charset="0"/>
              </a:rPr>
              <a:t>be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posted</a:t>
            </a:r>
            <a:r>
              <a:rPr lang="de-DE" sz="2400" dirty="0">
                <a:latin typeface="Calibri" panose="020F0502020204030204" pitchFamily="34" charset="0"/>
              </a:rPr>
              <a:t> on </a:t>
            </a:r>
            <a:r>
              <a:rPr lang="de-DE" sz="2400" dirty="0">
                <a:latin typeface="Calibri" panose="020F0502020204030204" pitchFamily="34" charset="0"/>
                <a:hlinkClick r:id="rId3"/>
              </a:rPr>
              <a:t>https://ecodevelopment.jimdo.com</a:t>
            </a:r>
            <a:r>
              <a:rPr lang="de-DE" sz="2400" dirty="0">
                <a:latin typeface="Calibri" panose="020F0502020204030204" pitchFamily="34" charset="0"/>
              </a:rPr>
              <a:t> and in a </a:t>
            </a:r>
            <a:r>
              <a:rPr lang="de-DE" sz="2400" dirty="0" err="1">
                <a:latin typeface="Calibri" panose="020F0502020204030204" pitchFamily="34" charset="0"/>
              </a:rPr>
              <a:t>dropbox</a:t>
            </a:r>
            <a:endParaRPr lang="de-DE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997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027" y="365126"/>
            <a:ext cx="2695575" cy="2408174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035674"/>
          </a:xfrm>
        </p:spPr>
        <p:txBody>
          <a:bodyPr>
            <a:normAutofit/>
          </a:bodyPr>
          <a:lstStyle/>
          <a:p>
            <a:r>
              <a:rPr lang="de-DE" sz="3200" b="1" cap="small" dirty="0">
                <a:solidFill>
                  <a:schemeClr val="bg1"/>
                </a:solidFill>
                <a:highlight>
                  <a:srgbClr val="000080"/>
                </a:highlight>
                <a:latin typeface="+mn-lt"/>
              </a:rPr>
              <a:t>4. Organizers and </a:t>
            </a:r>
            <a:r>
              <a:rPr lang="de-DE" sz="3200" b="1" cap="small" dirty="0" err="1">
                <a:solidFill>
                  <a:schemeClr val="bg1"/>
                </a:solidFill>
                <a:highlight>
                  <a:srgbClr val="000080"/>
                </a:highlight>
                <a:latin typeface="+mn-lt"/>
              </a:rPr>
              <a:t>supporters</a:t>
            </a:r>
            <a:r>
              <a:rPr lang="de-DE" sz="3200" b="1" cap="small" dirty="0">
                <a:solidFill>
                  <a:schemeClr val="bg1"/>
                </a:solidFill>
                <a:highlight>
                  <a:srgbClr val="000080"/>
                </a:highlight>
                <a:latin typeface="+mn-lt"/>
              </a:rPr>
              <a:t>:</a:t>
            </a:r>
            <a:r>
              <a:rPr lang="de-DE" sz="3200" b="1" cap="small" dirty="0">
                <a:solidFill>
                  <a:schemeClr val="bg1"/>
                </a:solidFill>
                <a:latin typeface="+mn-lt"/>
              </a:rPr>
              <a:t>      </a:t>
            </a:r>
            <a:r>
              <a:rPr lang="de-DE" sz="1800" b="1" cap="small" dirty="0">
                <a:latin typeface="+mn-lt"/>
              </a:rPr>
              <a:t>German UN </a:t>
            </a:r>
            <a:r>
              <a:rPr lang="de-DE" sz="1800" b="1" cap="small" dirty="0" err="1">
                <a:latin typeface="+mn-lt"/>
              </a:rPr>
              <a:t>Association</a:t>
            </a:r>
            <a:br>
              <a:rPr lang="de-DE" sz="1800" b="1" cap="small" dirty="0">
                <a:latin typeface="+mn-lt"/>
              </a:rPr>
            </a:br>
            <a:br>
              <a:rPr lang="de-DE" sz="1800" b="1" cap="small" dirty="0">
                <a:latin typeface="+mn-lt"/>
              </a:rPr>
            </a:br>
            <a:r>
              <a:rPr lang="de-DE" sz="1800" b="1" cap="small" dirty="0">
                <a:latin typeface="+mn-lt"/>
              </a:rPr>
              <a:t>					     Berlin Office </a:t>
            </a:r>
            <a:r>
              <a:rPr lang="de-DE" sz="1800" b="1" cap="small" dirty="0" err="1">
                <a:latin typeface="+mn-lt"/>
              </a:rPr>
              <a:t>of</a:t>
            </a:r>
            <a:r>
              <a:rPr lang="de-DE" sz="1800" b="1" cap="small" dirty="0">
                <a:latin typeface="+mn-lt"/>
              </a:rPr>
              <a:t> Development </a:t>
            </a:r>
            <a:r>
              <a:rPr lang="de-DE" sz="1800" b="1" cap="small" dirty="0" err="1">
                <a:latin typeface="+mn-lt"/>
              </a:rPr>
              <a:t>Cooperation</a:t>
            </a:r>
            <a:br>
              <a:rPr lang="de-DE" sz="1800" b="1" cap="small" dirty="0">
                <a:solidFill>
                  <a:schemeClr val="bg1"/>
                </a:solidFill>
                <a:highlight>
                  <a:srgbClr val="000080"/>
                </a:highlight>
                <a:latin typeface="+mn-lt"/>
              </a:rPr>
            </a:br>
            <a:br>
              <a:rPr lang="de-DE" sz="1800" b="1" cap="small" dirty="0">
                <a:solidFill>
                  <a:schemeClr val="bg1"/>
                </a:solidFill>
                <a:highlight>
                  <a:srgbClr val="000080"/>
                </a:highlight>
                <a:latin typeface="+mn-lt"/>
              </a:rPr>
            </a:br>
            <a:endParaRPr lang="de-DE" sz="1800" b="1" cap="small" dirty="0">
              <a:solidFill>
                <a:schemeClr val="bg1"/>
              </a:solidFill>
              <a:highlight>
                <a:srgbClr val="000080"/>
              </a:highlight>
              <a:latin typeface="+mn-lt"/>
            </a:endParaRPr>
          </a:p>
        </p:txBody>
      </p:sp>
      <p:pic>
        <p:nvPicPr>
          <p:cNvPr id="4" name="Inhaltsplatzhalter 3" descr=" Bild in Originalgröße anzeigen  "/>
          <p:cNvPicPr>
            <a:picLocks noGrp="1"/>
          </p:cNvPicPr>
          <p:nvPr>
            <p:ph idx="1"/>
          </p:nvPr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36" y="365126"/>
            <a:ext cx="1809750" cy="1828800"/>
          </a:xfrm>
          <a:prstGeom prst="rect">
            <a:avLst/>
          </a:prstGeom>
          <a:noFill/>
        </p:spPr>
      </p:pic>
      <p:pic>
        <p:nvPicPr>
          <p:cNvPr id="6" name="Grafik 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143" y="892531"/>
            <a:ext cx="2101645" cy="1844674"/>
          </a:xfrm>
          <a:prstGeom prst="rect">
            <a:avLst/>
          </a:prstGeom>
          <a:noFill/>
        </p:spPr>
      </p:pic>
      <p:pic>
        <p:nvPicPr>
          <p:cNvPr id="11" name="Grafik 10" descr="Global Cooperation Council">
            <a:extLst>
              <a:ext uri="{FF2B5EF4-FFF2-40B4-BE49-F238E27FC236}">
                <a16:creationId xmlns:a16="http://schemas.microsoft.com/office/drawing/2014/main" id="{80B75545-84C0-44A1-9434-20C76E4DE526}"/>
              </a:ext>
            </a:extLst>
          </p:cNvPr>
          <p:cNvPicPr/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149432"/>
            <a:ext cx="3943350" cy="1486524"/>
          </a:xfrm>
          <a:prstGeom prst="rect">
            <a:avLst/>
          </a:prstGeom>
          <a:noFill/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8C6CB29A-D390-4139-A141-6DD4E31D2CBA}"/>
              </a:ext>
            </a:extLst>
          </p:cNvPr>
          <p:cNvPicPr/>
          <p:nvPr/>
        </p:nvPicPr>
        <p:blipFill>
          <a:blip r:embed="rId8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58000" contrast="5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2240" y="3650313"/>
            <a:ext cx="3533110" cy="99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611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609600"/>
            <a:ext cx="8001000" cy="1143000"/>
          </a:xfrm>
          <a:noFill/>
        </p:spPr>
        <p:txBody>
          <a:bodyPr>
            <a:noAutofit/>
          </a:bodyPr>
          <a:lstStyle/>
          <a:p>
            <a:pPr marL="468000" indent="-468000" eaLnBrk="1" hangingPunct="1">
              <a:lnSpc>
                <a:spcPct val="100000"/>
              </a:lnSpc>
            </a:pPr>
            <a:r>
              <a:rPr lang="de-DE" altLang="de-DE" sz="36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II.</a:t>
            </a:r>
            <a:r>
              <a:rPr lang="de-DE" altLang="de-DE" sz="3600" cap="small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36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Overall </a:t>
            </a:r>
            <a:r>
              <a:rPr lang="de-DE" altLang="de-DE" sz="3600" b="1" cap="small" dirty="0" err="1">
                <a:solidFill>
                  <a:srgbClr val="C00000"/>
                </a:solidFill>
                <a:latin typeface="Calibri" panose="020F0502020204030204" pitchFamily="34" charset="0"/>
              </a:rPr>
              <a:t>topic</a:t>
            </a:r>
            <a:r>
              <a:rPr lang="de-DE" altLang="de-DE" sz="36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3600" b="1" cap="small" dirty="0" err="1">
                <a:solidFill>
                  <a:srgbClr val="C00000"/>
                </a:solidFill>
                <a:latin typeface="Calibri" panose="020F0502020204030204" pitchFamily="34" charset="0"/>
              </a:rPr>
              <a:t>of</a:t>
            </a:r>
            <a:r>
              <a:rPr lang="de-DE" altLang="de-DE" sz="36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3600" b="1" cap="small" dirty="0" err="1">
                <a:solidFill>
                  <a:srgbClr val="C00000"/>
                </a:solidFill>
                <a:latin typeface="Calibri" panose="020F0502020204030204" pitchFamily="34" charset="0"/>
              </a:rPr>
              <a:t>the</a:t>
            </a:r>
            <a:r>
              <a:rPr lang="de-DE" altLang="de-DE" sz="36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3600" b="1" cap="small" dirty="0" err="1">
                <a:solidFill>
                  <a:srgbClr val="C00000"/>
                </a:solidFill>
                <a:latin typeface="Calibri" panose="020F0502020204030204" pitchFamily="34" charset="0"/>
              </a:rPr>
              <a:t>lecture</a:t>
            </a:r>
            <a:r>
              <a:rPr lang="de-DE" altLang="de-DE" sz="36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3600" b="1" cap="small" dirty="0" err="1">
                <a:solidFill>
                  <a:srgbClr val="C00000"/>
                </a:solidFill>
                <a:latin typeface="Calibri" panose="020F0502020204030204" pitchFamily="34" charset="0"/>
              </a:rPr>
              <a:t>series</a:t>
            </a:r>
            <a:r>
              <a:rPr lang="de-DE" altLang="de-DE" sz="36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 – Development Policy</a:t>
            </a:r>
          </a:p>
        </p:txBody>
      </p:sp>
      <p:sp useBgFill="1"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2362200"/>
            <a:ext cx="7886700" cy="4267200"/>
          </a:xfrm>
        </p:spPr>
        <p:txBody>
          <a:bodyPr>
            <a:normAutofit/>
          </a:bodyPr>
          <a:lstStyle/>
          <a:p>
            <a:pPr marL="360000" lvl="1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None/>
              <a:defRPr/>
            </a:pPr>
            <a:r>
              <a:rPr lang="de-DE" altLang="de-DE" sz="3200" b="1" cap="small" dirty="0">
                <a:solidFill>
                  <a:schemeClr val="bg1"/>
                </a:solidFill>
                <a:highlight>
                  <a:srgbClr val="000000"/>
                </a:highlight>
              </a:rPr>
              <a:t>1. In 1992: UN Conference on Environment and Development (UNCED)</a:t>
            </a:r>
          </a:p>
          <a:p>
            <a:pPr marL="288000" lvl="2" indent="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None/>
              <a:defRPr/>
            </a:pPr>
            <a:r>
              <a:rPr lang="de-DE" altLang="de-DE" sz="2400" b="1" cap="small" dirty="0"/>
              <a:t>Agenda 21: </a:t>
            </a:r>
          </a:p>
          <a:p>
            <a:pPr marL="1008000" lvl="3" indent="-360000">
              <a:lnSpc>
                <a:spcPct val="110000"/>
              </a:lnSpc>
              <a:spcBef>
                <a:spcPts val="1200"/>
              </a:spcBef>
              <a:buClr>
                <a:srgbClr val="C00000"/>
              </a:buClr>
              <a:defRPr/>
            </a:pPr>
            <a:r>
              <a:rPr lang="de-DE" altLang="de-DE" sz="2400" dirty="0"/>
              <a:t>All countries </a:t>
            </a:r>
            <a:r>
              <a:rPr lang="de-DE" altLang="de-DE" sz="2400" dirty="0" err="1"/>
              <a:t>have</a:t>
            </a:r>
            <a:r>
              <a:rPr lang="de-DE" altLang="de-DE" sz="2400" dirty="0"/>
              <a:t> </a:t>
            </a:r>
            <a:r>
              <a:rPr lang="de-DE" altLang="de-DE" sz="2400" dirty="0" err="1"/>
              <a:t>to</a:t>
            </a:r>
            <a:r>
              <a:rPr lang="de-DE" altLang="de-DE" sz="2400" dirty="0"/>
              <a:t> </a:t>
            </a:r>
            <a:r>
              <a:rPr lang="de-DE" altLang="de-DE" sz="2400" dirty="0" err="1"/>
              <a:t>develop</a:t>
            </a:r>
            <a:r>
              <a:rPr lang="de-DE" altLang="de-DE" sz="2400" dirty="0"/>
              <a:t> - not </a:t>
            </a:r>
            <a:r>
              <a:rPr lang="de-DE" altLang="de-DE" sz="2400" dirty="0" err="1"/>
              <a:t>only</a:t>
            </a:r>
            <a:r>
              <a:rPr lang="de-DE" altLang="de-DE" sz="2400" dirty="0"/>
              <a:t> </a:t>
            </a:r>
            <a:r>
              <a:rPr lang="de-DE" altLang="de-DE" sz="2400" dirty="0" err="1"/>
              <a:t>the</a:t>
            </a:r>
            <a:r>
              <a:rPr lang="de-DE" altLang="de-DE" sz="2400" dirty="0"/>
              <a:t> South.</a:t>
            </a:r>
          </a:p>
          <a:p>
            <a:pPr marL="1008000" lvl="3" indent="-360000">
              <a:lnSpc>
                <a:spcPct val="110000"/>
              </a:lnSpc>
              <a:spcBef>
                <a:spcPts val="1200"/>
              </a:spcBef>
              <a:buClr>
                <a:srgbClr val="C00000"/>
              </a:buClr>
              <a:defRPr/>
            </a:pPr>
            <a:r>
              <a:rPr lang="de-DE" altLang="de-DE" sz="2400" dirty="0"/>
              <a:t>All countries </a:t>
            </a:r>
            <a:r>
              <a:rPr lang="de-DE" altLang="de-DE" sz="2400" dirty="0" err="1"/>
              <a:t>agreed</a:t>
            </a:r>
            <a:r>
              <a:rPr lang="de-DE" altLang="de-DE" sz="2400" dirty="0"/>
              <a:t> </a:t>
            </a:r>
            <a:r>
              <a:rPr lang="de-DE" altLang="de-DE" sz="2400" dirty="0" err="1"/>
              <a:t>to</a:t>
            </a:r>
            <a:r>
              <a:rPr lang="de-DE" altLang="de-DE" sz="2400" dirty="0"/>
              <a:t> </a:t>
            </a:r>
            <a:r>
              <a:rPr lang="de-DE" altLang="de-DE" sz="2400" dirty="0" err="1"/>
              <a:t>introduce</a:t>
            </a:r>
            <a:r>
              <a:rPr lang="de-DE" altLang="de-DE" sz="2400" dirty="0"/>
              <a:t> </a:t>
            </a:r>
            <a:r>
              <a:rPr lang="de-DE" altLang="de-DE" sz="2400" dirty="0" err="1"/>
              <a:t>Sustainable</a:t>
            </a:r>
            <a:r>
              <a:rPr lang="de-DE" altLang="de-DE" sz="2400" dirty="0"/>
              <a:t> Development</a:t>
            </a:r>
          </a:p>
          <a:p>
            <a:pPr eaLnBrk="1" hangingPunct="1">
              <a:defRPr/>
            </a:pPr>
            <a:endParaRPr lang="de-DE" altLang="de-D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43B75A-8E1B-4BDC-A9B3-2AD55CA53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cap="small" dirty="0">
                <a:solidFill>
                  <a:schemeClr val="bg1"/>
                </a:solidFill>
                <a:highlight>
                  <a:srgbClr val="000000"/>
                </a:highlight>
                <a:latin typeface="+mn-lt"/>
              </a:rPr>
              <a:t>2. In 2000: UN Millennium Declaration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D2D1780-3E31-43F6-80B7-6F24A26CA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dirty="0"/>
              <a:t>commits world leaders to combat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poverty,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hunger,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disease,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illiteracy,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environmental degradation, and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discrimination against women. </a:t>
            </a:r>
          </a:p>
        </p:txBody>
      </p:sp>
    </p:spTree>
    <p:extLst>
      <p:ext uri="{BB962C8B-B14F-4D97-AF65-F5344CB8AC3E}">
        <p14:creationId xmlns:p14="http://schemas.microsoft.com/office/powerpoint/2010/main" val="2052120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AB77D9-949C-4A21-804B-5BBC09458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cap="small" dirty="0">
                <a:solidFill>
                  <a:schemeClr val="bg1"/>
                </a:solidFill>
                <a:highlight>
                  <a:srgbClr val="000000"/>
                </a:highlight>
                <a:latin typeface="+mn-lt"/>
              </a:rPr>
              <a:t>3. 8 Millennium Goals </a:t>
            </a:r>
            <a:r>
              <a:rPr lang="de-DE" sz="3200" b="1" cap="small" dirty="0" err="1">
                <a:solidFill>
                  <a:schemeClr val="bg1"/>
                </a:solidFill>
                <a:highlight>
                  <a:srgbClr val="000000"/>
                </a:highlight>
                <a:latin typeface="+mn-lt"/>
              </a:rPr>
              <a:t>derived</a:t>
            </a:r>
            <a:r>
              <a:rPr lang="de-DE" sz="3200" b="1" cap="small" dirty="0">
                <a:solidFill>
                  <a:schemeClr val="bg1"/>
                </a:solidFill>
                <a:highlight>
                  <a:srgbClr val="000000"/>
                </a:highlight>
                <a:latin typeface="+mn-lt"/>
              </a:rPr>
              <a:t> </a:t>
            </a:r>
            <a:r>
              <a:rPr lang="de-DE" sz="3200" b="1" cap="small" dirty="0" err="1">
                <a:solidFill>
                  <a:schemeClr val="bg1"/>
                </a:solidFill>
                <a:highlight>
                  <a:srgbClr val="000000"/>
                </a:highlight>
                <a:latin typeface="+mn-lt"/>
              </a:rPr>
              <a:t>from</a:t>
            </a:r>
            <a:r>
              <a:rPr lang="de-DE" sz="3200" b="1" cap="small" dirty="0">
                <a:solidFill>
                  <a:schemeClr val="bg1"/>
                </a:solidFill>
                <a:highlight>
                  <a:srgbClr val="000000"/>
                </a:highlight>
                <a:latin typeface="+mn-lt"/>
              </a:rPr>
              <a:t> </a:t>
            </a:r>
            <a:r>
              <a:rPr lang="de-DE" sz="3200" b="1" cap="small" dirty="0" err="1">
                <a:solidFill>
                  <a:schemeClr val="bg1"/>
                </a:solidFill>
                <a:highlight>
                  <a:srgbClr val="000000"/>
                </a:highlight>
                <a:latin typeface="+mn-lt"/>
              </a:rPr>
              <a:t>the</a:t>
            </a:r>
            <a:r>
              <a:rPr lang="de-DE" sz="3200" b="1" cap="small" dirty="0">
                <a:solidFill>
                  <a:schemeClr val="bg1"/>
                </a:solidFill>
                <a:highlight>
                  <a:srgbClr val="000000"/>
                </a:highlight>
                <a:latin typeface="+mn-lt"/>
              </a:rPr>
              <a:t> Declaration</a:t>
            </a:r>
          </a:p>
        </p:txBody>
      </p:sp>
      <p:pic>
        <p:nvPicPr>
          <p:cNvPr id="1026" name="Picture 2" descr="ERADICATE EXTREME POVERTY AND HUNGER">
            <a:extLst>
              <a:ext uri="{FF2B5EF4-FFF2-40B4-BE49-F238E27FC236}">
                <a16:creationId xmlns:a16="http://schemas.microsoft.com/office/drawing/2014/main" id="{6CC04D2F-E5A5-45FC-A9C5-FEFBBEA515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49" y="1778795"/>
            <a:ext cx="1977427" cy="2057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OMBAT HIV/AIDS, MALARIA AND OTHER DISEASES">
            <a:extLst>
              <a:ext uri="{FF2B5EF4-FFF2-40B4-BE49-F238E27FC236}">
                <a16:creationId xmlns:a16="http://schemas.microsoft.com/office/drawing/2014/main" id="{A62958AE-7432-44C8-8DC8-D125CA9891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165" y="3962400"/>
            <a:ext cx="1962150" cy="226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DUCE CHILD MORTALITY">
            <a:extLst>
              <a:ext uri="{FF2B5EF4-FFF2-40B4-BE49-F238E27FC236}">
                <a16:creationId xmlns:a16="http://schemas.microsoft.com/office/drawing/2014/main" id="{AA1EB5FC-BA6B-4469-86F4-BA60784E58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7679" y="1698625"/>
            <a:ext cx="1934369" cy="2057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CHIEVE UNIVERSAL PRIMARY EDUCATION">
            <a:extLst>
              <a:ext uri="{FF2B5EF4-FFF2-40B4-BE49-F238E27FC236}">
                <a16:creationId xmlns:a16="http://schemas.microsoft.com/office/drawing/2014/main" id="{7BD91EEA-AE0C-48BF-87C5-7314B29323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8476" y="1761333"/>
            <a:ext cx="2057399" cy="2057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PROMOTE GENDER EQUALITY AND EMPOWER WOMEN">
            <a:extLst>
              <a:ext uri="{FF2B5EF4-FFF2-40B4-BE49-F238E27FC236}">
                <a16:creationId xmlns:a16="http://schemas.microsoft.com/office/drawing/2014/main" id="{B9822D1E-F359-4764-97D3-37228E8EB7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315" y="1721644"/>
            <a:ext cx="1943987" cy="2057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PROVE MATERNAL HEALTH">
            <a:extLst>
              <a:ext uri="{FF2B5EF4-FFF2-40B4-BE49-F238E27FC236}">
                <a16:creationId xmlns:a16="http://schemas.microsoft.com/office/drawing/2014/main" id="{A7580B3C-00C3-4F43-ACAB-9760EC9EFE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8" y="3962400"/>
            <a:ext cx="2057400" cy="2228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ENSURE ENVIRONMENTAL SUSTAINABILITY">
            <a:extLst>
              <a:ext uri="{FF2B5EF4-FFF2-40B4-BE49-F238E27FC236}">
                <a16:creationId xmlns:a16="http://schemas.microsoft.com/office/drawing/2014/main" id="{A543A4A1-C01A-490F-8560-E65F2A8D82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105" y="3962400"/>
            <a:ext cx="1934369" cy="2239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DEVELOP A GLOBAL PARTNERSHIP FOR DEVELOPMENT">
            <a:extLst>
              <a:ext uri="{FF2B5EF4-FFF2-40B4-BE49-F238E27FC236}">
                <a16:creationId xmlns:a16="http://schemas.microsoft.com/office/drawing/2014/main" id="{39302359-D60A-4951-865F-7E28EFD230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474" y="3962401"/>
            <a:ext cx="1962149" cy="2228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0558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BA9084-927D-4CBB-803F-F1BD820C7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All MDGs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specific</a:t>
            </a:r>
            <a:r>
              <a:rPr lang="de-DE" dirty="0"/>
              <a:t> </a:t>
            </a:r>
            <a:r>
              <a:rPr lang="de-DE" dirty="0" err="1"/>
              <a:t>targets</a:t>
            </a:r>
            <a:r>
              <a:rPr lang="de-DE" dirty="0"/>
              <a:t> and </a:t>
            </a:r>
            <a:r>
              <a:rPr lang="de-DE" dirty="0" err="1"/>
              <a:t>indicators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531387-57EF-4DAF-BD57-FB31BEBA9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8800"/>
            <a:ext cx="78867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Such </a:t>
            </a:r>
            <a:r>
              <a:rPr lang="de-DE" dirty="0" err="1"/>
              <a:t>as</a:t>
            </a:r>
            <a:r>
              <a:rPr lang="de-DE" dirty="0"/>
              <a:t> </a:t>
            </a:r>
          </a:p>
          <a:p>
            <a:pPr marL="0" indent="0">
              <a:buNone/>
            </a:pP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GOAL 3: </a:t>
            </a:r>
          </a:p>
          <a:p>
            <a:pPr marL="0" indent="0">
              <a:buNone/>
            </a:pPr>
            <a:r>
              <a:rPr lang="en-US" sz="2400" dirty="0"/>
              <a:t>PROMOTE GENDER EQUALITY AND EMPOWER WOMEN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Target 3.A: </a:t>
            </a:r>
          </a:p>
          <a:p>
            <a:pPr marL="0" indent="0">
              <a:buNone/>
            </a:pPr>
            <a:r>
              <a:rPr lang="en-US" sz="2400" dirty="0"/>
              <a:t>Eliminate gender disparity in primary and secondary education, preferably by 2005, and in all levels of education no later than 2015</a:t>
            </a:r>
          </a:p>
          <a:p>
            <a:pPr marL="0" indent="0">
              <a:buNone/>
            </a:pP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 err="1"/>
              <a:t>Indicators</a:t>
            </a:r>
            <a:r>
              <a:rPr lang="de-DE" sz="2400" dirty="0"/>
              <a:t>…….</a:t>
            </a:r>
          </a:p>
        </p:txBody>
      </p:sp>
    </p:spTree>
    <p:extLst>
      <p:ext uri="{BB962C8B-B14F-4D97-AF65-F5344CB8AC3E}">
        <p14:creationId xmlns:p14="http://schemas.microsoft.com/office/powerpoint/2010/main" val="1565811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2121</Words>
  <Application>Microsoft Office PowerPoint</Application>
  <PresentationFormat>Bildschirmpräsentation (4:3)</PresentationFormat>
  <Paragraphs>342</Paragraphs>
  <Slides>34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34</vt:i4>
      </vt:variant>
    </vt:vector>
  </HeadingPairs>
  <TitlesOfParts>
    <vt:vector size="43" baseType="lpstr">
      <vt:lpstr>Arial</vt:lpstr>
      <vt:lpstr>Calibri</vt:lpstr>
      <vt:lpstr>Calibri Light</vt:lpstr>
      <vt:lpstr>Century Gothic</vt:lpstr>
      <vt:lpstr>Tahoma</vt:lpstr>
      <vt:lpstr>Times New Roman</vt:lpstr>
      <vt:lpstr>Wingdings</vt:lpstr>
      <vt:lpstr>Wingdings 2</vt:lpstr>
      <vt:lpstr>Office</vt:lpstr>
      <vt:lpstr> Introduction to the Lecture   Development Policy  Winter Semester 2019/ 20</vt:lpstr>
      <vt:lpstr>PowerPoint-Präsentation</vt:lpstr>
      <vt:lpstr>2. Conditions for obtaining certificates</vt:lpstr>
      <vt:lpstr>3. Submission of papers</vt:lpstr>
      <vt:lpstr>4. Organizers and supporters:      German UN Association            Berlin Office of Development Cooperation  </vt:lpstr>
      <vt:lpstr>II. Overall topic of the lecture series – Development Policy</vt:lpstr>
      <vt:lpstr>2. In 2000: UN Millennium Declaration</vt:lpstr>
      <vt:lpstr>3. 8 Millennium Goals derived from the Declaration</vt:lpstr>
      <vt:lpstr>All MDGs have specific targets and indicators</vt:lpstr>
      <vt:lpstr>4. In 2015: UN Sustainable Development Summit   Transforming our world: the Agenda 2030 for Sustainable Development derived from the summit </vt:lpstr>
      <vt:lpstr>5. 17 Sustainable Development Goals</vt:lpstr>
      <vt:lpstr>PowerPoint-Präsentation</vt:lpstr>
      <vt:lpstr>III. Specific Topic of Winter Semester 2019/20:</vt:lpstr>
      <vt:lpstr>.</vt:lpstr>
      <vt:lpstr>PowerPoint-Präsentation</vt:lpstr>
      <vt:lpstr>threats</vt:lpstr>
      <vt:lpstr>  To support Sustainable Development   and    in times of growing threats   we should know about</vt:lpstr>
      <vt:lpstr>2. Issues you will come across during the lecture</vt:lpstr>
      <vt:lpstr>.</vt:lpstr>
      <vt:lpstr>.</vt:lpstr>
      <vt:lpstr>PowerPoint-Präsentation</vt:lpstr>
      <vt:lpstr>.</vt:lpstr>
      <vt:lpstr>.</vt:lpstr>
      <vt:lpstr>The United Nations System</vt:lpstr>
      <vt:lpstr>PowerPoint-Präsentation</vt:lpstr>
      <vt:lpstr>3. The Programme</vt:lpstr>
      <vt:lpstr>PowerPoint-Präsentation</vt:lpstr>
      <vt:lpstr>PowerPoint-Präsentation</vt:lpstr>
      <vt:lpstr>PowerPoint-Präsentation</vt:lpstr>
      <vt:lpstr>PowerPoint-Präsentation</vt:lpstr>
      <vt:lpstr>.</vt:lpstr>
      <vt:lpstr>PowerPoint-Präsentation</vt:lpstr>
      <vt:lpstr>4. Organizers and suppters:         German UN Association            Berlin Office of Development Cooperation  </vt:lpstr>
      <vt:lpstr>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Brigitte Fahrenhorst</cp:lastModifiedBy>
  <cp:revision>613</cp:revision>
  <cp:lastPrinted>1601-01-01T00:00:00Z</cp:lastPrinted>
  <dcterms:created xsi:type="dcterms:W3CDTF">1601-01-01T00:00:00Z</dcterms:created>
  <dcterms:modified xsi:type="dcterms:W3CDTF">2019-10-21T22:13:06Z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